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8"/>
  </p:notesMasterIdLst>
  <p:handoutMasterIdLst>
    <p:handoutMasterId r:id="rId69"/>
  </p:handoutMasterIdLst>
  <p:sldIdLst>
    <p:sldId id="380" r:id="rId2"/>
    <p:sldId id="379" r:id="rId3"/>
    <p:sldId id="354" r:id="rId4"/>
    <p:sldId id="386" r:id="rId5"/>
    <p:sldId id="387" r:id="rId6"/>
    <p:sldId id="388" r:id="rId7"/>
    <p:sldId id="389" r:id="rId8"/>
    <p:sldId id="390" r:id="rId9"/>
    <p:sldId id="391" r:id="rId10"/>
    <p:sldId id="392" r:id="rId11"/>
    <p:sldId id="446" r:id="rId12"/>
    <p:sldId id="381" r:id="rId13"/>
    <p:sldId id="393" r:id="rId14"/>
    <p:sldId id="394" r:id="rId15"/>
    <p:sldId id="395" r:id="rId16"/>
    <p:sldId id="396" r:id="rId17"/>
    <p:sldId id="382" r:id="rId18"/>
    <p:sldId id="397" r:id="rId19"/>
    <p:sldId id="398" r:id="rId20"/>
    <p:sldId id="399" r:id="rId21"/>
    <p:sldId id="400" r:id="rId22"/>
    <p:sldId id="401" r:id="rId23"/>
    <p:sldId id="402" r:id="rId24"/>
    <p:sldId id="404" r:id="rId25"/>
    <p:sldId id="405" r:id="rId26"/>
    <p:sldId id="406" r:id="rId27"/>
    <p:sldId id="407" r:id="rId28"/>
    <p:sldId id="403" r:id="rId29"/>
    <p:sldId id="408" r:id="rId30"/>
    <p:sldId id="409" r:id="rId31"/>
    <p:sldId id="422" r:id="rId32"/>
    <p:sldId id="410" r:id="rId33"/>
    <p:sldId id="411" r:id="rId34"/>
    <p:sldId id="412" r:id="rId35"/>
    <p:sldId id="413" r:id="rId36"/>
    <p:sldId id="414" r:id="rId37"/>
    <p:sldId id="415" r:id="rId38"/>
    <p:sldId id="416" r:id="rId39"/>
    <p:sldId id="417" r:id="rId40"/>
    <p:sldId id="418" r:id="rId41"/>
    <p:sldId id="419" r:id="rId42"/>
    <p:sldId id="420" r:id="rId43"/>
    <p:sldId id="423" r:id="rId44"/>
    <p:sldId id="424" r:id="rId45"/>
    <p:sldId id="383" r:id="rId46"/>
    <p:sldId id="425" r:id="rId47"/>
    <p:sldId id="426" r:id="rId48"/>
    <p:sldId id="427" r:id="rId49"/>
    <p:sldId id="428" r:id="rId50"/>
    <p:sldId id="430" r:id="rId51"/>
    <p:sldId id="431" r:id="rId52"/>
    <p:sldId id="432" r:id="rId53"/>
    <p:sldId id="433" r:id="rId54"/>
    <p:sldId id="434" r:id="rId55"/>
    <p:sldId id="435" r:id="rId56"/>
    <p:sldId id="438" r:id="rId57"/>
    <p:sldId id="437" r:id="rId58"/>
    <p:sldId id="439" r:id="rId59"/>
    <p:sldId id="384" r:id="rId60"/>
    <p:sldId id="429" r:id="rId61"/>
    <p:sldId id="441" r:id="rId62"/>
    <p:sldId id="442" r:id="rId63"/>
    <p:sldId id="443" r:id="rId64"/>
    <p:sldId id="444" r:id="rId65"/>
    <p:sldId id="445" r:id="rId66"/>
    <p:sldId id="385" r:id="rId6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8B82"/>
    <a:srgbClr val="FFF7EE"/>
    <a:srgbClr val="FFFFFF"/>
    <a:srgbClr val="FEF7ED"/>
    <a:srgbClr val="EF7A8A"/>
    <a:srgbClr val="41ABD9"/>
    <a:srgbClr val="DD0B2F"/>
    <a:srgbClr val="E8611F"/>
    <a:srgbClr val="E12929"/>
    <a:srgbClr val="4FBE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06799F8-075E-4A3A-A7F6-7FBC6576F1A4}" styleName="Designformatvorlage 2 - Akz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Helle Formatvorlage 3 - Akz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6081" autoAdjust="0"/>
  </p:normalViewPr>
  <p:slideViewPr>
    <p:cSldViewPr snapToGrid="0" showGuides="1">
      <p:cViewPr varScale="1">
        <p:scale>
          <a:sx n="67" d="100"/>
          <a:sy n="67" d="100"/>
        </p:scale>
        <p:origin x="1008" y="72"/>
      </p:cViewPr>
      <p:guideLst/>
    </p:cSldViewPr>
  </p:slideViewPr>
  <p:outlineViewPr>
    <p:cViewPr>
      <p:scale>
        <a:sx n="33" d="100"/>
        <a:sy n="33" d="100"/>
      </p:scale>
      <p:origin x="0" y="-14844"/>
    </p:cViewPr>
  </p:outlineViewPr>
  <p:notesTextViewPr>
    <p:cViewPr>
      <p:scale>
        <a:sx n="3" d="2"/>
        <a:sy n="3" d="2"/>
      </p:scale>
      <p:origin x="0" y="0"/>
    </p:cViewPr>
  </p:notesTextViewPr>
  <p:sorterViewPr>
    <p:cViewPr>
      <p:scale>
        <a:sx n="86" d="100"/>
        <a:sy n="86" d="100"/>
      </p:scale>
      <p:origin x="0" y="-4902"/>
    </p:cViewPr>
  </p:sorterViewPr>
  <p:notesViewPr>
    <p:cSldViewPr snapToGrid="0" showGuides="1">
      <p:cViewPr varScale="1">
        <p:scale>
          <a:sx n="78" d="100"/>
          <a:sy n="78" d="100"/>
        </p:scale>
        <p:origin x="3990"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0621220-96B2-4A69-9681-823AB9BF31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C6A80A88-6D90-9E7C-D850-C8B2C6E0C9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D98629-E419-44C5-8F14-0E1E5F99DFA5}" type="datetimeFigureOut">
              <a:rPr lang="de-DE" smtClean="0"/>
              <a:t>02.10.2026</a:t>
            </a:fld>
            <a:endParaRPr lang="de-DE"/>
          </a:p>
        </p:txBody>
      </p:sp>
      <p:sp>
        <p:nvSpPr>
          <p:cNvPr id="4" name="Fußzeilenplatzhalter 3">
            <a:extLst>
              <a:ext uri="{FF2B5EF4-FFF2-40B4-BE49-F238E27FC236}">
                <a16:creationId xmlns:a16="http://schemas.microsoft.com/office/drawing/2014/main" id="{B8EC0824-E3E1-4365-D91B-38B3637A3ED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35510B54-73D6-7060-DBA8-E0C4EFAAB77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2FB5E2-437C-4507-91E7-6D4C124410EC}" type="slidenum">
              <a:rPr lang="de-DE" smtClean="0"/>
              <a:t>‹Nr.›</a:t>
            </a:fld>
            <a:endParaRPr lang="de-DE"/>
          </a:p>
        </p:txBody>
      </p:sp>
    </p:spTree>
    <p:extLst>
      <p:ext uri="{BB962C8B-B14F-4D97-AF65-F5344CB8AC3E}">
        <p14:creationId xmlns:p14="http://schemas.microsoft.com/office/powerpoint/2010/main" val="81531147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5T09:44:25.513"/>
    </inkml:context>
    <inkml:brush xml:id="br0">
      <inkml:brushProperty name="width" value="0.2" units="cm"/>
      <inkml:brushProperty name="height" value="0.4" units="cm"/>
      <inkml:brushProperty name="color" value="#B3E6F9"/>
      <inkml:brushProperty name="tip" value="rectangle"/>
      <inkml:brushProperty name="rasterOp" value="maskPen"/>
      <inkml:brushProperty name="ignorePressure" value="1"/>
    </inkml:brush>
  </inkml:definitions>
  <inkml:trace contextRef="#ctx0" brushRef="#br0">0 1,'1'0,"-1"1,0 0,0 0,1 0,-1 0,1 0,-1 0,1-1,-1 1,1 0,-1 0,1-1,0 1,-1 0,1-1,0 1,0-1,-1 1,1-1,0 1,0-1,0 0,0 1,0-1,-1 0,1 0,2 1,30 4,-30-5,171 1,10 1,-117 11,-49-9,0-1,30 3,511-4,-271-5,-257 5,54 9,-53-5,51 1,533-8,-595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5T09:44:32.923"/>
    </inkml:context>
    <inkml:brush xml:id="br0">
      <inkml:brushProperty name="width" value="0.2" units="cm"/>
      <inkml:brushProperty name="height" value="0.4" units="cm"/>
      <inkml:brushProperty name="color" value="#B3E6F9"/>
      <inkml:brushProperty name="tip" value="rectangle"/>
      <inkml:brushProperty name="rasterOp" value="maskPen"/>
      <inkml:brushProperty name="ignorePressure" value="1"/>
    </inkml:brush>
  </inkml:definitions>
  <inkml:trace contextRef="#ctx0" brushRef="#br0">0 0 0,'3772'26'0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685800" y="1143000"/>
            <a:ext cx="5486400" cy="3086100"/>
          </a:xfrm>
          <a:prstGeom prst="rect">
            <a:avLst/>
          </a:prstGeom>
          <a:noFill/>
          <a:ln w="12700">
            <a:no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0" tIns="0" rIns="0" bIns="0" rtlCol="0"/>
          <a:lstStyle/>
          <a:p>
            <a:pPr marL="0" lvl="0" indent="0" algn="l" defTabSz="914400" rtl="0" eaLnBrk="1" latinLnBrk="0" hangingPunct="1">
              <a:lnSpc>
                <a:spcPct val="100000"/>
              </a:lnSpc>
              <a:spcBef>
                <a:spcPts val="0"/>
              </a:spcBef>
              <a:spcAft>
                <a:spcPts val="400"/>
              </a:spcAft>
              <a:buFont typeface="Arial" panose="020B0604020202020204" pitchFamily="34" charset="0"/>
              <a:buNone/>
            </a:pPr>
            <a:r>
              <a:rPr lang="de-DE" dirty="0"/>
              <a:t>Mastertextformat bearbeiten</a:t>
            </a:r>
          </a:p>
          <a:p>
            <a:pPr marL="216000" lvl="1"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pPr>
            <a:r>
              <a:rPr lang="de-DE" dirty="0"/>
              <a:t>Zweite Ebene</a:t>
            </a:r>
          </a:p>
          <a:p>
            <a:pPr marL="432000" lvl="2"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pPr>
            <a:r>
              <a:rPr lang="de-DE" dirty="0"/>
              <a:t>Dritte Ebene</a:t>
            </a:r>
          </a:p>
          <a:p>
            <a:pPr marL="216000" lvl="3"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pPr>
            <a:r>
              <a:rPr lang="de-DE" dirty="0"/>
              <a:t>Vierte Ebene</a:t>
            </a:r>
          </a:p>
          <a:p>
            <a:pPr marL="216000" lvl="4"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pPr>
            <a:r>
              <a:rPr lang="de-DE" dirty="0"/>
              <a:t>Fünfte Ebene</a:t>
            </a:r>
          </a:p>
        </p:txBody>
      </p:sp>
      <p:sp>
        <p:nvSpPr>
          <p:cNvPr id="7" name="Foliennummernplatzhalter 6"/>
          <p:cNvSpPr>
            <a:spLocks noGrp="1"/>
          </p:cNvSpPr>
          <p:nvPr>
            <p:ph type="sldNum" sz="quarter" idx="5"/>
          </p:nvPr>
        </p:nvSpPr>
        <p:spPr>
          <a:xfrm>
            <a:off x="6289589" y="8859795"/>
            <a:ext cx="566824" cy="284205"/>
          </a:xfrm>
          <a:prstGeom prst="rect">
            <a:avLst/>
          </a:prstGeom>
        </p:spPr>
        <p:txBody>
          <a:bodyPr vert="horz" lIns="91440" tIns="45720" rIns="91440" bIns="45720" rtlCol="0" anchor="b"/>
          <a:lstStyle>
            <a:lvl1pPr algn="r">
              <a:defRPr sz="1200">
                <a:solidFill>
                  <a:schemeClr val="tx2"/>
                </a:solidFill>
                <a:latin typeface="+mn-lt"/>
              </a:defRPr>
            </a:lvl1pPr>
          </a:lstStyle>
          <a:p>
            <a:fld id="{5DCED67A-8DBB-44BD-A77F-38732D83A62B}" type="slidenum">
              <a:rPr lang="de-DE" smtClean="0"/>
              <a:pPr/>
              <a:t>‹Nr.›</a:t>
            </a:fld>
            <a:endParaRPr lang="de-DE"/>
          </a:p>
        </p:txBody>
      </p:sp>
      <p:sp>
        <p:nvSpPr>
          <p:cNvPr id="8" name="Fußzeilenplatzhalter 7">
            <a:extLst>
              <a:ext uri="{FF2B5EF4-FFF2-40B4-BE49-F238E27FC236}">
                <a16:creationId xmlns:a16="http://schemas.microsoft.com/office/drawing/2014/main" id="{EA0AB6D1-4E65-9E36-BACF-F7EA4F9F6073}"/>
              </a:ext>
            </a:extLst>
          </p:cNvPr>
          <p:cNvSpPr>
            <a:spLocks noGrp="1"/>
          </p:cNvSpPr>
          <p:nvPr>
            <p:ph type="ftr" sz="quarter" idx="4"/>
          </p:nvPr>
        </p:nvSpPr>
        <p:spPr>
          <a:xfrm>
            <a:off x="-1" y="8859795"/>
            <a:ext cx="6190735" cy="284205"/>
          </a:xfrm>
          <a:prstGeom prst="rect">
            <a:avLst/>
          </a:prstGeom>
        </p:spPr>
        <p:txBody>
          <a:bodyPr vert="horz" lIns="91440" tIns="45720" rIns="91440" bIns="45720" rtlCol="0" anchor="b"/>
          <a:lstStyle>
            <a:lvl1pPr algn="l">
              <a:defRPr sz="1200">
                <a:solidFill>
                  <a:schemeClr val="tx2"/>
                </a:solidFill>
                <a:latin typeface="+mn-lt"/>
              </a:defRPr>
            </a:lvl1pPr>
          </a:lstStyle>
          <a:p>
            <a:endParaRPr lang="de-DE" dirty="0"/>
          </a:p>
        </p:txBody>
      </p:sp>
    </p:spTree>
    <p:extLst>
      <p:ext uri="{BB962C8B-B14F-4D97-AF65-F5344CB8AC3E}">
        <p14:creationId xmlns:p14="http://schemas.microsoft.com/office/powerpoint/2010/main" val="741704451"/>
      </p:ext>
    </p:extLst>
  </p:cSld>
  <p:clrMap bg1="lt1" tx1="dk1" bg2="lt2" tx2="dk2" accent1="accent1" accent2="accent2" accent3="accent3" accent4="accent4" accent5="accent5" accent6="accent6" hlink="hlink" folHlink="folHlink"/>
  <p:notesStyle>
    <a:lvl1pPr marL="0" algn="l" defTabSz="914400" rtl="0" eaLnBrk="1" latinLnBrk="0" hangingPunct="1">
      <a:defRPr lang="de-DE" sz="1200" kern="1200" dirty="0">
        <a:solidFill>
          <a:schemeClr val="tx2"/>
        </a:solidFill>
        <a:latin typeface="+mn-lt"/>
        <a:ea typeface="+mn-ea"/>
        <a:cs typeface="+mn-cs"/>
      </a:defRPr>
    </a:lvl1pPr>
    <a:lvl2pPr marL="457200" algn="l" defTabSz="914400" rtl="0" eaLnBrk="1" latinLnBrk="0" hangingPunct="1">
      <a:defRPr lang="de-DE" sz="1200" kern="1200" dirty="0">
        <a:solidFill>
          <a:schemeClr val="tx2"/>
        </a:solidFill>
        <a:latin typeface="+mn-lt"/>
        <a:ea typeface="+mn-ea"/>
        <a:cs typeface="+mn-cs"/>
      </a:defRPr>
    </a:lvl2pPr>
    <a:lvl3pPr marL="914400" algn="l" defTabSz="914400" rtl="0" eaLnBrk="1" latinLnBrk="0" hangingPunct="1">
      <a:defRPr lang="de-DE" sz="1200" kern="1200" dirty="0">
        <a:solidFill>
          <a:schemeClr val="tx2"/>
        </a:solidFill>
        <a:latin typeface="+mn-lt"/>
        <a:ea typeface="+mn-ea"/>
        <a:cs typeface="+mn-cs"/>
      </a:defRPr>
    </a:lvl3pPr>
    <a:lvl4pPr marL="1371600" algn="l" defTabSz="914400" rtl="0" eaLnBrk="1" latinLnBrk="0" hangingPunct="1">
      <a:defRPr lang="de-DE" sz="1200" kern="1200" dirty="0">
        <a:solidFill>
          <a:schemeClr val="tx2"/>
        </a:solidFill>
        <a:latin typeface="+mn-lt"/>
        <a:ea typeface="+mn-ea"/>
        <a:cs typeface="+mn-cs"/>
      </a:defRPr>
    </a:lvl4pPr>
    <a:lvl5pPr marL="1828800" algn="l" defTabSz="914400" rtl="0" eaLnBrk="1" latinLnBrk="0" hangingPunct="1">
      <a:defRPr lang="de-DE" sz="1200" b="0" kern="1200" dirty="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DCED67A-8DBB-44BD-A77F-38732D83A62B}" type="slidenum">
              <a:rPr lang="de-DE" smtClean="0"/>
              <a:pPr/>
              <a:t>1</a:t>
            </a:fld>
            <a:endParaRPr lang="de-DE"/>
          </a:p>
        </p:txBody>
      </p:sp>
    </p:spTree>
    <p:extLst>
      <p:ext uri="{BB962C8B-B14F-4D97-AF65-F5344CB8AC3E}">
        <p14:creationId xmlns:p14="http://schemas.microsoft.com/office/powerpoint/2010/main" val="12781683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hyperlink" Target="http://www.medi-verbund.de/"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eite mit Bi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D178D34B-EF5E-0DFF-60AC-E0FD3CF2F42E}"/>
              </a:ext>
            </a:extLst>
          </p:cNvPr>
          <p:cNvSpPr/>
          <p:nvPr userDrawn="1"/>
        </p:nvSpPr>
        <p:spPr bwMode="white">
          <a:xfrm>
            <a:off x="0" y="3837482"/>
            <a:ext cx="12192000" cy="302051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27FF44F-EF29-B8B4-448E-CCD49E665FC4}"/>
              </a:ext>
            </a:extLst>
          </p:cNvPr>
          <p:cNvSpPr>
            <a:spLocks noGrp="1"/>
          </p:cNvSpPr>
          <p:nvPr>
            <p:ph type="ctrTitle"/>
          </p:nvPr>
        </p:nvSpPr>
        <p:spPr>
          <a:xfrm>
            <a:off x="695324" y="4331965"/>
            <a:ext cx="7522555" cy="1354218"/>
          </a:xfrm>
        </p:spPr>
        <p:txBody>
          <a:bodyPr anchor="t"/>
          <a:lstStyle>
            <a:lvl1pPr algn="l">
              <a:lnSpc>
                <a:spcPct val="100000"/>
              </a:lnSpc>
              <a:defRPr sz="4400">
                <a:solidFill>
                  <a:schemeClr val="bg1"/>
                </a:solidFill>
              </a:defRPr>
            </a:lvl1pPr>
          </a:lstStyle>
          <a:p>
            <a:r>
              <a:rPr lang="de-DE"/>
              <a:t>Mastertitelformat bearbeiten</a:t>
            </a:r>
            <a:endParaRPr lang="de-DE" dirty="0"/>
          </a:p>
        </p:txBody>
      </p:sp>
      <p:sp>
        <p:nvSpPr>
          <p:cNvPr id="3" name="Untertitel 2">
            <a:extLst>
              <a:ext uri="{FF2B5EF4-FFF2-40B4-BE49-F238E27FC236}">
                <a16:creationId xmlns:a16="http://schemas.microsoft.com/office/drawing/2014/main" id="{91FCB9C3-6B5E-9771-E3A4-D6C047CF90FA}"/>
              </a:ext>
            </a:extLst>
          </p:cNvPr>
          <p:cNvSpPr>
            <a:spLocks noGrp="1"/>
          </p:cNvSpPr>
          <p:nvPr>
            <p:ph type="subTitle" idx="1" hasCustomPrompt="1"/>
          </p:nvPr>
        </p:nvSpPr>
        <p:spPr>
          <a:xfrm>
            <a:off x="695322" y="5957566"/>
            <a:ext cx="7522556" cy="549914"/>
          </a:xfrm>
          <a:prstGeom prst="rect">
            <a:avLst/>
          </a:prstGeom>
        </p:spPr>
        <p:txBody>
          <a:bodyPr>
            <a:noAutofit/>
          </a:bodyPr>
          <a:lstStyle>
            <a:lvl1pPr marL="0" indent="0" algn="l">
              <a:spcAft>
                <a:spcPts val="400"/>
              </a:spcAft>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Datum, Speaker, Ort</a:t>
            </a:r>
          </a:p>
        </p:txBody>
      </p:sp>
      <p:sp>
        <p:nvSpPr>
          <p:cNvPr id="4" name="Bildplatzhalter 30">
            <a:extLst>
              <a:ext uri="{FF2B5EF4-FFF2-40B4-BE49-F238E27FC236}">
                <a16:creationId xmlns:a16="http://schemas.microsoft.com/office/drawing/2014/main" id="{91ED13E1-2A10-1807-5259-8FEF603F3A34}"/>
              </a:ext>
            </a:extLst>
          </p:cNvPr>
          <p:cNvSpPr>
            <a:spLocks noGrp="1"/>
          </p:cNvSpPr>
          <p:nvPr>
            <p:ph type="pic" sz="quarter" idx="11" hasCustomPrompt="1"/>
          </p:nvPr>
        </p:nvSpPr>
        <p:spPr>
          <a:xfrm>
            <a:off x="0" y="0"/>
            <a:ext cx="12192000" cy="3837482"/>
          </a:xfrm>
          <a:prstGeom prst="rect">
            <a:avLst/>
          </a:prstGeo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dirty="0"/>
            </a:lvl1pPr>
          </a:lstStyle>
          <a:p>
            <a:pPr lvl="0" algn="ctr"/>
            <a:r>
              <a:rPr lang="de-DE" dirty="0"/>
              <a:t>Bildplatzhalter</a:t>
            </a:r>
          </a:p>
        </p:txBody>
      </p:sp>
      <p:sp>
        <p:nvSpPr>
          <p:cNvPr id="10" name="Foliennummernplatzhalter 3">
            <a:extLst>
              <a:ext uri="{FF2B5EF4-FFF2-40B4-BE49-F238E27FC236}">
                <a16:creationId xmlns:a16="http://schemas.microsoft.com/office/drawing/2014/main" id="{4EC101F1-53F5-A3BB-1CA4-A76073F29FEE}"/>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3F8326-2D3F-44D0-8A27-327B93DAAA3E}" type="slidenum">
              <a:rPr lang="de-DE" smtClean="0"/>
              <a:pPr/>
              <a:t>‹Nr.›</a:t>
            </a:fld>
            <a:endParaRPr lang="de-DE"/>
          </a:p>
        </p:txBody>
      </p:sp>
      <p:sp>
        <p:nvSpPr>
          <p:cNvPr id="9" name="Fußzeilenplatzhalter 2">
            <a:extLst>
              <a:ext uri="{FF2B5EF4-FFF2-40B4-BE49-F238E27FC236}">
                <a16:creationId xmlns:a16="http://schemas.microsoft.com/office/drawing/2014/main" id="{37A0D3F0-AD3B-4B4A-8022-63A2E8CE0FCC}"/>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Hier ist Platz für eine Fußzeile über &gt; Einfügen Fusszeile</a:t>
            </a:r>
          </a:p>
        </p:txBody>
      </p:sp>
      <p:pic>
        <p:nvPicPr>
          <p:cNvPr id="5" name="Logo">
            <a:extLst>
              <a:ext uri="{FF2B5EF4-FFF2-40B4-BE49-F238E27FC236}">
                <a16:creationId xmlns:a16="http://schemas.microsoft.com/office/drawing/2014/main" id="{5887C7E8-808B-CD52-20A9-EBD93A4FAA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black">
          <a:xfrm>
            <a:off x="9279801" y="5719449"/>
            <a:ext cx="2540724" cy="683268"/>
          </a:xfrm>
          <a:prstGeom prst="rect">
            <a:avLst/>
          </a:prstGeom>
        </p:spPr>
      </p:pic>
    </p:spTree>
    <p:extLst>
      <p:ext uri="{BB962C8B-B14F-4D97-AF65-F5344CB8AC3E}">
        <p14:creationId xmlns:p14="http://schemas.microsoft.com/office/powerpoint/2010/main" val="116058390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eite blau">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026BD033-D5A7-E5CC-44BC-CE9C6C558D62}"/>
              </a:ext>
            </a:extLst>
          </p:cNvPr>
          <p:cNvSpPr/>
          <p:nvPr userDrawn="1"/>
        </p:nvSpPr>
        <p:spPr bwMode="white">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27FF44F-EF29-B8B4-448E-CCD49E665FC4}"/>
              </a:ext>
            </a:extLst>
          </p:cNvPr>
          <p:cNvSpPr>
            <a:spLocks noGrp="1"/>
          </p:cNvSpPr>
          <p:nvPr>
            <p:ph type="ctrTitle"/>
          </p:nvPr>
        </p:nvSpPr>
        <p:spPr bwMode="black">
          <a:xfrm>
            <a:off x="695323" y="2542776"/>
            <a:ext cx="9020177" cy="1477327"/>
          </a:xfrm>
        </p:spPr>
        <p:txBody>
          <a:bodyPr anchor="b"/>
          <a:lstStyle>
            <a:lvl1pPr algn="l">
              <a:lnSpc>
                <a:spcPct val="100000"/>
              </a:lnSpc>
              <a:defRPr sz="4400">
                <a:solidFill>
                  <a:schemeClr val="bg1"/>
                </a:solidFill>
              </a:defRPr>
            </a:lvl1pPr>
          </a:lstStyle>
          <a:p>
            <a:r>
              <a:rPr lang="de-DE"/>
              <a:t>Mastertitelformat bearbeiten</a:t>
            </a:r>
            <a:endParaRPr lang="de-DE" dirty="0"/>
          </a:p>
        </p:txBody>
      </p:sp>
      <p:sp>
        <p:nvSpPr>
          <p:cNvPr id="3" name="Untertitel 2">
            <a:extLst>
              <a:ext uri="{FF2B5EF4-FFF2-40B4-BE49-F238E27FC236}">
                <a16:creationId xmlns:a16="http://schemas.microsoft.com/office/drawing/2014/main" id="{91FCB9C3-6B5E-9771-E3A4-D6C047CF90FA}"/>
              </a:ext>
            </a:extLst>
          </p:cNvPr>
          <p:cNvSpPr>
            <a:spLocks noGrp="1"/>
          </p:cNvSpPr>
          <p:nvPr>
            <p:ph type="subTitle" idx="1" hasCustomPrompt="1"/>
          </p:nvPr>
        </p:nvSpPr>
        <p:spPr bwMode="black">
          <a:xfrm>
            <a:off x="695323" y="4310356"/>
            <a:ext cx="9020177" cy="683268"/>
          </a:xfrm>
          <a:prstGeom prst="rect">
            <a:avLst/>
          </a:prstGeom>
        </p:spPr>
        <p:txBody>
          <a:bodyPr>
            <a:noAutofit/>
          </a:bodyPr>
          <a:lstStyle>
            <a:lvl1pPr marL="0" indent="0" algn="l">
              <a:spcAft>
                <a:spcPts val="400"/>
              </a:spcAft>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Datum, Speaker, Ort</a:t>
            </a:r>
          </a:p>
        </p:txBody>
      </p:sp>
      <p:sp>
        <p:nvSpPr>
          <p:cNvPr id="13" name="Foliennummernplatzhalter 3">
            <a:extLst>
              <a:ext uri="{FF2B5EF4-FFF2-40B4-BE49-F238E27FC236}">
                <a16:creationId xmlns:a16="http://schemas.microsoft.com/office/drawing/2014/main" id="{89A5D46C-A9ED-B83D-243E-9273427A2A9D}"/>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3F8326-2D3F-44D0-8A27-327B93DAAA3E}" type="slidenum">
              <a:rPr lang="de-DE" smtClean="0"/>
              <a:pPr/>
              <a:t>‹Nr.›</a:t>
            </a:fld>
            <a:endParaRPr lang="de-DE"/>
          </a:p>
        </p:txBody>
      </p:sp>
      <p:sp>
        <p:nvSpPr>
          <p:cNvPr id="12" name="Fußzeilenplatzhalter 2">
            <a:extLst>
              <a:ext uri="{FF2B5EF4-FFF2-40B4-BE49-F238E27FC236}">
                <a16:creationId xmlns:a16="http://schemas.microsoft.com/office/drawing/2014/main" id="{A6D1A007-C472-F9CD-82B1-4BE97AB503F7}"/>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Hier ist Platz für eine Fußzeile über &gt; Einfügen Fusszeile</a:t>
            </a:r>
          </a:p>
        </p:txBody>
      </p:sp>
      <p:pic>
        <p:nvPicPr>
          <p:cNvPr id="4" name="Logo">
            <a:extLst>
              <a:ext uri="{FF2B5EF4-FFF2-40B4-BE49-F238E27FC236}">
                <a16:creationId xmlns:a16="http://schemas.microsoft.com/office/drawing/2014/main" id="{0555D82D-2F89-13B4-C1D8-96FFEF0BF4F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black">
          <a:xfrm>
            <a:off x="8716048" y="539648"/>
            <a:ext cx="3104477" cy="834876"/>
          </a:xfrm>
          <a:prstGeom prst="rect">
            <a:avLst/>
          </a:prstGeom>
        </p:spPr>
      </p:pic>
    </p:spTree>
    <p:extLst>
      <p:ext uri="{BB962C8B-B14F-4D97-AF65-F5344CB8AC3E}">
        <p14:creationId xmlns:p14="http://schemas.microsoft.com/office/powerpoint/2010/main" val="326035525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titel mit Nummer">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D91B47E3-D1C4-C851-D408-44B117193F3A}"/>
              </a:ext>
            </a:extLst>
          </p:cNvPr>
          <p:cNvSpPr>
            <a:spLocks noGrp="1"/>
          </p:cNvSpPr>
          <p:nvPr>
            <p:ph type="body" sz="quarter" idx="12" hasCustomPrompt="1"/>
          </p:nvPr>
        </p:nvSpPr>
        <p:spPr>
          <a:xfrm>
            <a:off x="-1668386" y="3179233"/>
            <a:ext cx="8340120" cy="6858000"/>
          </a:xfrm>
          <a:prstGeom prst="rect">
            <a:avLst/>
          </a:prstGeom>
        </p:spPr>
        <p:txBody>
          <a:bodyPr anchor="b">
            <a:noAutofit/>
          </a:bodyPr>
          <a:lstStyle>
            <a:lvl1pPr algn="r">
              <a:defRPr sz="55000" b="1"/>
            </a:lvl1pPr>
          </a:lstStyle>
          <a:p>
            <a:pPr lvl="0"/>
            <a:r>
              <a:rPr lang="de-DE" dirty="0" err="1"/>
              <a:t>Nr</a:t>
            </a:r>
            <a:endParaRPr lang="de-DE" dirty="0"/>
          </a:p>
        </p:txBody>
      </p:sp>
      <p:sp>
        <p:nvSpPr>
          <p:cNvPr id="4" name="Textplatzhalter 3">
            <a:extLst>
              <a:ext uri="{FF2B5EF4-FFF2-40B4-BE49-F238E27FC236}">
                <a16:creationId xmlns:a16="http://schemas.microsoft.com/office/drawing/2014/main" id="{8C5BFBB6-7DB2-BB9C-02BC-D6C42F6E77F8}"/>
              </a:ext>
            </a:extLst>
          </p:cNvPr>
          <p:cNvSpPr>
            <a:spLocks noGrp="1"/>
          </p:cNvSpPr>
          <p:nvPr>
            <p:ph type="body" sz="quarter" idx="14" hasCustomPrompt="1"/>
          </p:nvPr>
        </p:nvSpPr>
        <p:spPr>
          <a:xfrm>
            <a:off x="974360" y="2143594"/>
            <a:ext cx="5121639" cy="854440"/>
          </a:xfrm>
          <a:prstGeom prst="rect">
            <a:avLst/>
          </a:prstGeom>
          <a:noFill/>
        </p:spPr>
        <p:txBody>
          <a:bodyPr>
            <a:noAutofit/>
          </a:bodyPr>
          <a:lstStyle>
            <a:lvl1pPr algn="r">
              <a:defRPr sz="1800" cap="all" baseline="0"/>
            </a:lvl1pPr>
            <a:lvl2pPr marL="0" indent="0">
              <a:buNone/>
              <a:defRPr/>
            </a:lvl2pPr>
          </a:lstStyle>
          <a:p>
            <a:pPr lvl="0"/>
            <a:r>
              <a:rPr lang="de-DE" dirty="0"/>
              <a:t>Kapiteltitel</a:t>
            </a:r>
          </a:p>
        </p:txBody>
      </p:sp>
      <p:sp>
        <p:nvSpPr>
          <p:cNvPr id="8" name="Bildplatzhalter 7">
            <a:extLst>
              <a:ext uri="{FF2B5EF4-FFF2-40B4-BE49-F238E27FC236}">
                <a16:creationId xmlns:a16="http://schemas.microsoft.com/office/drawing/2014/main" id="{89828012-FF02-45C8-5DE3-8CEF8D50BCFC}"/>
              </a:ext>
            </a:extLst>
          </p:cNvPr>
          <p:cNvSpPr>
            <a:spLocks noGrp="1"/>
          </p:cNvSpPr>
          <p:nvPr>
            <p:ph type="pic" sz="quarter" idx="13"/>
          </p:nvPr>
        </p:nvSpPr>
        <p:spPr>
          <a:xfrm>
            <a:off x="6883400" y="0"/>
            <a:ext cx="5308600" cy="6858000"/>
          </a:xfrm>
          <a:prstGeom prst="rect">
            <a:avLst/>
          </a:prstGeo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dirty="0"/>
            </a:lvl1pPr>
          </a:lstStyle>
          <a:p>
            <a:pPr lvl="0" algn="ctr"/>
            <a:r>
              <a:rPr lang="de-DE"/>
              <a:t>Bild durch Klicken auf Symbol hinzufügen</a:t>
            </a:r>
            <a:endParaRPr lang="de-DE" dirty="0"/>
          </a:p>
        </p:txBody>
      </p:sp>
      <p:sp>
        <p:nvSpPr>
          <p:cNvPr id="7" name="Foliennummernplatzhalter 3">
            <a:extLst>
              <a:ext uri="{FF2B5EF4-FFF2-40B4-BE49-F238E27FC236}">
                <a16:creationId xmlns:a16="http://schemas.microsoft.com/office/drawing/2014/main" id="{CEE7B48F-8C65-6522-6283-07C1654118DD}"/>
              </a:ext>
            </a:extLst>
          </p:cNvPr>
          <p:cNvSpPr>
            <a:spLocks noGrp="1"/>
          </p:cNvSpPr>
          <p:nvPr>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5" name="Fußzeilenplatzhalter 2">
            <a:extLst>
              <a:ext uri="{FF2B5EF4-FFF2-40B4-BE49-F238E27FC236}">
                <a16:creationId xmlns:a16="http://schemas.microsoft.com/office/drawing/2014/main" id="{2688DD90-C595-E9E2-CEAD-13FE4C292CE1}"/>
              </a:ext>
            </a:extLst>
          </p:cNvPr>
          <p:cNvSpPr>
            <a:spLocks noGrp="1"/>
          </p:cNvSpPr>
          <p:nvPr>
            <p:ph type="ftr" sz="quarter" idx="10"/>
          </p:nvPr>
        </p:nvSpPr>
        <p:spPr>
          <a:xfrm>
            <a:off x="0" y="6822000"/>
            <a:ext cx="36000" cy="36000"/>
          </a:xfrm>
        </p:spPr>
        <p:txBody>
          <a:bodyPr/>
          <a:lstStyle>
            <a:lvl1pPr>
              <a:defRPr sz="100">
                <a:noFill/>
              </a:defRPr>
            </a:lvl1pPr>
          </a:lstStyle>
          <a:p>
            <a:r>
              <a:rPr lang="de-DE"/>
              <a:t>Abrechnungsschulung Pneumologie</a:t>
            </a:r>
          </a:p>
        </p:txBody>
      </p:sp>
    </p:spTree>
    <p:extLst>
      <p:ext uri="{BB962C8B-B14F-4D97-AF65-F5344CB8AC3E}">
        <p14:creationId xmlns:p14="http://schemas.microsoft.com/office/powerpoint/2010/main" val="16214138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titel mit großem Bild">
    <p:spTree>
      <p:nvGrpSpPr>
        <p:cNvPr id="1" name=""/>
        <p:cNvGrpSpPr/>
        <p:nvPr/>
      </p:nvGrpSpPr>
      <p:grpSpPr>
        <a:xfrm>
          <a:off x="0" y="0"/>
          <a:ext cx="0" cy="0"/>
          <a:chOff x="0" y="0"/>
          <a:chExt cx="0" cy="0"/>
        </a:xfrm>
      </p:grpSpPr>
      <p:sp>
        <p:nvSpPr>
          <p:cNvPr id="10" name="Freihandform: Form 9">
            <a:extLst>
              <a:ext uri="{FF2B5EF4-FFF2-40B4-BE49-F238E27FC236}">
                <a16:creationId xmlns:a16="http://schemas.microsoft.com/office/drawing/2014/main" id="{736D6D3E-424D-DCFA-9347-45DC5E35869D}"/>
              </a:ext>
            </a:extLst>
          </p:cNvPr>
          <p:cNvSpPr/>
          <p:nvPr/>
        </p:nvSpPr>
        <p:spPr bwMode="white">
          <a:xfrm rot="16200000">
            <a:off x="6730519" y="1396517"/>
            <a:ext cx="6858002" cy="4064960"/>
          </a:xfrm>
          <a:custGeom>
            <a:avLst/>
            <a:gdLst>
              <a:gd name="connsiteX0" fmla="*/ 2823262 w 6858002"/>
              <a:gd name="connsiteY0" fmla="*/ 0 h 4064960"/>
              <a:gd name="connsiteX1" fmla="*/ 2823262 w 6858002"/>
              <a:gd name="connsiteY1" fmla="*/ 738663 h 4064960"/>
              <a:gd name="connsiteX2" fmla="*/ 2367117 w 6858002"/>
              <a:gd name="connsiteY2" fmla="*/ 738663 h 4064960"/>
              <a:gd name="connsiteX3" fmla="*/ 6858002 w 6858002"/>
              <a:gd name="connsiteY3" fmla="*/ 738666 h 4064960"/>
              <a:gd name="connsiteX4" fmla="*/ 6858002 w 6858002"/>
              <a:gd name="connsiteY4" fmla="*/ 4064960 h 4064960"/>
              <a:gd name="connsiteX5" fmla="*/ 0 w 6858002"/>
              <a:gd name="connsiteY5" fmla="*/ 4064960 h 4064960"/>
              <a:gd name="connsiteX6" fmla="*/ 0 w 6858002"/>
              <a:gd name="connsiteY6" fmla="*/ 738666 h 406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2" h="4064960">
                <a:moveTo>
                  <a:pt x="2823262" y="0"/>
                </a:moveTo>
                <a:lnTo>
                  <a:pt x="2823262" y="738663"/>
                </a:lnTo>
                <a:lnTo>
                  <a:pt x="2367117" y="738663"/>
                </a:lnTo>
                <a:close/>
                <a:moveTo>
                  <a:pt x="6858002" y="738666"/>
                </a:moveTo>
                <a:lnTo>
                  <a:pt x="6858002" y="4064960"/>
                </a:lnTo>
                <a:lnTo>
                  <a:pt x="0" y="4064960"/>
                </a:lnTo>
                <a:lnTo>
                  <a:pt x="0" y="738666"/>
                </a:lnTo>
                <a:close/>
              </a:path>
            </a:pathLst>
          </a:custGeom>
          <a:solidFill>
            <a:srgbClr val="F18B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itel 1">
            <a:extLst>
              <a:ext uri="{FF2B5EF4-FFF2-40B4-BE49-F238E27FC236}">
                <a16:creationId xmlns:a16="http://schemas.microsoft.com/office/drawing/2014/main" id="{C7A84181-7A62-1CB9-E239-5FFDF48E9D5D}"/>
              </a:ext>
            </a:extLst>
          </p:cNvPr>
          <p:cNvSpPr>
            <a:spLocks noGrp="1"/>
          </p:cNvSpPr>
          <p:nvPr userDrawn="1">
            <p:ph type="title" hasCustomPrompt="1"/>
          </p:nvPr>
        </p:nvSpPr>
        <p:spPr>
          <a:xfrm rot="16200000">
            <a:off x="7095786" y="3059669"/>
            <a:ext cx="6858002" cy="738664"/>
          </a:xfrm>
        </p:spPr>
        <p:txBody>
          <a:bodyPr/>
          <a:lstStyle>
            <a:lvl1pPr algn="ctr">
              <a:lnSpc>
                <a:spcPct val="100000"/>
              </a:lnSpc>
              <a:defRPr sz="4800">
                <a:solidFill>
                  <a:schemeClr val="bg1"/>
                </a:solidFill>
              </a:defRPr>
            </a:lvl1pPr>
          </a:lstStyle>
          <a:p>
            <a:r>
              <a:rPr lang="de-DE" dirty="0"/>
              <a:t>Kapiteltitel</a:t>
            </a:r>
          </a:p>
        </p:txBody>
      </p:sp>
      <p:sp>
        <p:nvSpPr>
          <p:cNvPr id="15" name="Bildplatzhalter 14">
            <a:extLst>
              <a:ext uri="{FF2B5EF4-FFF2-40B4-BE49-F238E27FC236}">
                <a16:creationId xmlns:a16="http://schemas.microsoft.com/office/drawing/2014/main" id="{42A8CFBB-29A2-3F5B-380E-A7FE6C0084E5}"/>
              </a:ext>
            </a:extLst>
          </p:cNvPr>
          <p:cNvSpPr>
            <a:spLocks noGrp="1"/>
          </p:cNvSpPr>
          <p:nvPr>
            <p:ph type="pic" sz="quarter" idx="12" hasCustomPrompt="1"/>
          </p:nvPr>
        </p:nvSpPr>
        <p:spPr>
          <a:xfrm>
            <a:off x="0" y="0"/>
            <a:ext cx="8867775" cy="6858000"/>
          </a:xfrm>
          <a:custGeom>
            <a:avLst/>
            <a:gdLst>
              <a:gd name="connsiteX0" fmla="*/ 8122975 w 8867775"/>
              <a:gd name="connsiteY0" fmla="*/ 4034736 h 6858000"/>
              <a:gd name="connsiteX1" fmla="*/ 8861638 w 8867775"/>
              <a:gd name="connsiteY1" fmla="*/ 4490881 h 6858000"/>
              <a:gd name="connsiteX2" fmla="*/ 8861638 w 8867775"/>
              <a:gd name="connsiteY2" fmla="*/ 4034736 h 6858000"/>
              <a:gd name="connsiteX3" fmla="*/ 0 w 8867775"/>
              <a:gd name="connsiteY3" fmla="*/ 0 h 6858000"/>
              <a:gd name="connsiteX4" fmla="*/ 8861641 w 8867775"/>
              <a:gd name="connsiteY4" fmla="*/ 0 h 6858000"/>
              <a:gd name="connsiteX5" fmla="*/ 8861641 w 8867775"/>
              <a:gd name="connsiteY5" fmla="*/ 6857998 h 6858000"/>
              <a:gd name="connsiteX6" fmla="*/ 8867775 w 8867775"/>
              <a:gd name="connsiteY6" fmla="*/ 6857998 h 6858000"/>
              <a:gd name="connsiteX7" fmla="*/ 8867775 w 8867775"/>
              <a:gd name="connsiteY7" fmla="*/ 6858000 h 6858000"/>
              <a:gd name="connsiteX8" fmla="*/ 0 w 886777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67775" h="6858000">
                <a:moveTo>
                  <a:pt x="8122975" y="4034736"/>
                </a:moveTo>
                <a:lnTo>
                  <a:pt x="8861638" y="4490881"/>
                </a:lnTo>
                <a:lnTo>
                  <a:pt x="8861638" y="4034736"/>
                </a:lnTo>
                <a:close/>
                <a:moveTo>
                  <a:pt x="0" y="0"/>
                </a:moveTo>
                <a:lnTo>
                  <a:pt x="8861641" y="0"/>
                </a:lnTo>
                <a:lnTo>
                  <a:pt x="8861641" y="6857998"/>
                </a:lnTo>
                <a:lnTo>
                  <a:pt x="8867775" y="6857998"/>
                </a:lnTo>
                <a:lnTo>
                  <a:pt x="8867775" y="6858000"/>
                </a:lnTo>
                <a:lnTo>
                  <a:pt x="0" y="6858000"/>
                </a:lnTo>
                <a:close/>
              </a:path>
            </a:pathLst>
          </a:custGeo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dirty="0"/>
            </a:lvl1pPr>
          </a:lstStyle>
          <a:p>
            <a:pPr lvl="0" algn="ctr"/>
            <a:r>
              <a:rPr lang="de-DE" dirty="0"/>
              <a:t>Bild durch klicken hinzufügen</a:t>
            </a:r>
          </a:p>
        </p:txBody>
      </p:sp>
      <p:sp>
        <p:nvSpPr>
          <p:cNvPr id="4" name="Foliennummernplatzhalter 3">
            <a:extLst>
              <a:ext uri="{FF2B5EF4-FFF2-40B4-BE49-F238E27FC236}">
                <a16:creationId xmlns:a16="http://schemas.microsoft.com/office/drawing/2014/main" id="{E6BFFAD2-D5E9-5BB6-47E0-5EC6B8D66F9B}"/>
              </a:ext>
            </a:extLst>
          </p:cNvPr>
          <p:cNvSpPr>
            <a:spLocks noGrp="1"/>
          </p:cNvSpPr>
          <p:nvPr userDrawn="1">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3" name="Fußzeilenplatzhalter 2">
            <a:extLst>
              <a:ext uri="{FF2B5EF4-FFF2-40B4-BE49-F238E27FC236}">
                <a16:creationId xmlns:a16="http://schemas.microsoft.com/office/drawing/2014/main" id="{158100DC-A27A-A04C-A6EA-19268D6AA170}"/>
              </a:ext>
            </a:extLst>
          </p:cNvPr>
          <p:cNvSpPr>
            <a:spLocks noGrp="1"/>
          </p:cNvSpPr>
          <p:nvPr userDrawn="1">
            <p:ph type="ftr" sz="quarter" idx="10"/>
          </p:nvPr>
        </p:nvSpPr>
        <p:spPr>
          <a:xfrm>
            <a:off x="0" y="6822000"/>
            <a:ext cx="36000" cy="36000"/>
          </a:xfrm>
        </p:spPr>
        <p:txBody>
          <a:bodyPr/>
          <a:lstStyle>
            <a:lvl1pPr>
              <a:defRPr sz="100">
                <a:noFill/>
              </a:defRPr>
            </a:lvl1pPr>
          </a:lstStyle>
          <a:p>
            <a:r>
              <a:rPr lang="de-DE"/>
              <a:t>Abrechnungsschulung Pneumologie</a:t>
            </a:r>
          </a:p>
        </p:txBody>
      </p:sp>
    </p:spTree>
    <p:extLst>
      <p:ext uri="{BB962C8B-B14F-4D97-AF65-F5344CB8AC3E}">
        <p14:creationId xmlns:p14="http://schemas.microsoft.com/office/powerpoint/2010/main" val="4163906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genda 8 Punkte">
    <p:bg>
      <p:bgPr>
        <a:solidFill>
          <a:schemeClr val="tx2"/>
        </a:solidFill>
        <a:effectLst/>
      </p:bgPr>
    </p:bg>
    <p:spTree>
      <p:nvGrpSpPr>
        <p:cNvPr id="1" name=""/>
        <p:cNvGrpSpPr/>
        <p:nvPr/>
      </p:nvGrpSpPr>
      <p:grpSpPr>
        <a:xfrm>
          <a:off x="0" y="0"/>
          <a:ext cx="0" cy="0"/>
          <a:chOff x="0" y="0"/>
          <a:chExt cx="0" cy="0"/>
        </a:xfrm>
      </p:grpSpPr>
      <p:sp>
        <p:nvSpPr>
          <p:cNvPr id="5" name="Agenda">
            <a:extLst>
              <a:ext uri="{FF2B5EF4-FFF2-40B4-BE49-F238E27FC236}">
                <a16:creationId xmlns:a16="http://schemas.microsoft.com/office/drawing/2014/main" id="{E7014233-451C-04D7-AE72-0AFFA2555122}"/>
              </a:ext>
            </a:extLst>
          </p:cNvPr>
          <p:cNvSpPr txBox="1">
            <a:spLocks/>
          </p:cNvSpPr>
          <p:nvPr userDrawn="1"/>
        </p:nvSpPr>
        <p:spPr>
          <a:xfrm>
            <a:off x="706438" y="500792"/>
            <a:ext cx="3851031" cy="965114"/>
          </a:xfrm>
          <a:prstGeom prst="rect">
            <a:avLst/>
          </a:prstGeom>
          <a:noFill/>
        </p:spPr>
        <p:txBody>
          <a:bodyPr wrap="square" lIns="0" tIns="0" rIns="0" bIns="0" rtlCol="0" anchor="b">
            <a:noAutofit/>
          </a:bodyPr>
          <a:lstStyle/>
          <a:p>
            <a:r>
              <a:rPr lang="de-DE" sz="6600" b="1" dirty="0">
                <a:solidFill>
                  <a:schemeClr val="bg1"/>
                </a:solidFill>
                <a:latin typeface="Arial" panose="020B0604020202020204" pitchFamily="34" charset="0"/>
              </a:rPr>
              <a:t>AGENDA</a:t>
            </a:r>
          </a:p>
        </p:txBody>
      </p:sp>
      <p:sp>
        <p:nvSpPr>
          <p:cNvPr id="7" name="Punkt 1">
            <a:extLst>
              <a:ext uri="{FF2B5EF4-FFF2-40B4-BE49-F238E27FC236}">
                <a16:creationId xmlns:a16="http://schemas.microsoft.com/office/drawing/2014/main" id="{5BBD6D9D-81A4-70F0-CB3C-F705CA3D9B29}"/>
              </a:ext>
            </a:extLst>
          </p:cNvPr>
          <p:cNvSpPr>
            <a:spLocks noGrp="1"/>
          </p:cNvSpPr>
          <p:nvPr>
            <p:ph type="body" sz="quarter" idx="13" hasCustomPrompt="1"/>
          </p:nvPr>
        </p:nvSpPr>
        <p:spPr>
          <a:xfrm>
            <a:off x="699630" y="1885277"/>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6" name="Text 1">
            <a:extLst>
              <a:ext uri="{FF2B5EF4-FFF2-40B4-BE49-F238E27FC236}">
                <a16:creationId xmlns:a16="http://schemas.microsoft.com/office/drawing/2014/main" id="{5BF74097-87DD-F8EA-50C7-4D9F5DAD6BEC}"/>
              </a:ext>
            </a:extLst>
          </p:cNvPr>
          <p:cNvSpPr>
            <a:spLocks noGrp="1"/>
          </p:cNvSpPr>
          <p:nvPr>
            <p:ph type="body" sz="quarter" idx="12"/>
          </p:nvPr>
        </p:nvSpPr>
        <p:spPr>
          <a:xfrm>
            <a:off x="1481701" y="2000905"/>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9" name="Punkt 2">
            <a:extLst>
              <a:ext uri="{FF2B5EF4-FFF2-40B4-BE49-F238E27FC236}">
                <a16:creationId xmlns:a16="http://schemas.microsoft.com/office/drawing/2014/main" id="{E94CF768-013B-1ABA-B34D-38AB60332EAB}"/>
              </a:ext>
            </a:extLst>
          </p:cNvPr>
          <p:cNvSpPr>
            <a:spLocks noGrp="1"/>
          </p:cNvSpPr>
          <p:nvPr>
            <p:ph type="body" sz="quarter" idx="15" hasCustomPrompt="1"/>
          </p:nvPr>
        </p:nvSpPr>
        <p:spPr>
          <a:xfrm>
            <a:off x="699630" y="2995620"/>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8" name="Text 2">
            <a:extLst>
              <a:ext uri="{FF2B5EF4-FFF2-40B4-BE49-F238E27FC236}">
                <a16:creationId xmlns:a16="http://schemas.microsoft.com/office/drawing/2014/main" id="{C7977015-A861-DE9C-B697-75418002D618}"/>
              </a:ext>
            </a:extLst>
          </p:cNvPr>
          <p:cNvSpPr>
            <a:spLocks noGrp="1"/>
          </p:cNvSpPr>
          <p:nvPr>
            <p:ph type="body" sz="quarter" idx="14"/>
          </p:nvPr>
        </p:nvSpPr>
        <p:spPr>
          <a:xfrm>
            <a:off x="1481701" y="3112574"/>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1" name="Punkt 3">
            <a:extLst>
              <a:ext uri="{FF2B5EF4-FFF2-40B4-BE49-F238E27FC236}">
                <a16:creationId xmlns:a16="http://schemas.microsoft.com/office/drawing/2014/main" id="{804111C8-BE8C-7BF8-8CE3-937B047786EC}"/>
              </a:ext>
            </a:extLst>
          </p:cNvPr>
          <p:cNvSpPr>
            <a:spLocks noGrp="1"/>
          </p:cNvSpPr>
          <p:nvPr>
            <p:ph type="body" sz="quarter" idx="17" hasCustomPrompt="1"/>
          </p:nvPr>
        </p:nvSpPr>
        <p:spPr>
          <a:xfrm>
            <a:off x="699630" y="4105963"/>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0" name="Text 3">
            <a:extLst>
              <a:ext uri="{FF2B5EF4-FFF2-40B4-BE49-F238E27FC236}">
                <a16:creationId xmlns:a16="http://schemas.microsoft.com/office/drawing/2014/main" id="{4E85D17D-5EBD-3619-6F6B-395562706839}"/>
              </a:ext>
            </a:extLst>
          </p:cNvPr>
          <p:cNvSpPr>
            <a:spLocks noGrp="1"/>
          </p:cNvSpPr>
          <p:nvPr>
            <p:ph type="body" sz="quarter" idx="16"/>
          </p:nvPr>
        </p:nvSpPr>
        <p:spPr>
          <a:xfrm>
            <a:off x="1481701" y="4222918"/>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3" name="Punkt 4">
            <a:extLst>
              <a:ext uri="{FF2B5EF4-FFF2-40B4-BE49-F238E27FC236}">
                <a16:creationId xmlns:a16="http://schemas.microsoft.com/office/drawing/2014/main" id="{D59429C6-1DBE-3439-8DB3-A68F26579021}"/>
              </a:ext>
            </a:extLst>
          </p:cNvPr>
          <p:cNvSpPr>
            <a:spLocks noGrp="1"/>
          </p:cNvSpPr>
          <p:nvPr>
            <p:ph type="body" sz="quarter" idx="19" hasCustomPrompt="1"/>
          </p:nvPr>
        </p:nvSpPr>
        <p:spPr>
          <a:xfrm>
            <a:off x="699630" y="5216305"/>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2" name="Text 4">
            <a:extLst>
              <a:ext uri="{FF2B5EF4-FFF2-40B4-BE49-F238E27FC236}">
                <a16:creationId xmlns:a16="http://schemas.microsoft.com/office/drawing/2014/main" id="{23F841A4-34EA-711B-74EA-7C9DF84A4761}"/>
              </a:ext>
            </a:extLst>
          </p:cNvPr>
          <p:cNvSpPr>
            <a:spLocks noGrp="1"/>
          </p:cNvSpPr>
          <p:nvPr>
            <p:ph type="body" sz="quarter" idx="18"/>
          </p:nvPr>
        </p:nvSpPr>
        <p:spPr>
          <a:xfrm>
            <a:off x="1481701" y="5333260"/>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5" name="Punkt 5">
            <a:extLst>
              <a:ext uri="{FF2B5EF4-FFF2-40B4-BE49-F238E27FC236}">
                <a16:creationId xmlns:a16="http://schemas.microsoft.com/office/drawing/2014/main" id="{7565C978-48DA-9038-E823-F484CC31CF4D}"/>
              </a:ext>
            </a:extLst>
          </p:cNvPr>
          <p:cNvSpPr>
            <a:spLocks noGrp="1"/>
          </p:cNvSpPr>
          <p:nvPr>
            <p:ph type="body" sz="quarter" idx="21" hasCustomPrompt="1"/>
          </p:nvPr>
        </p:nvSpPr>
        <p:spPr>
          <a:xfrm>
            <a:off x="6275388" y="1885277"/>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4" name="Text 5">
            <a:extLst>
              <a:ext uri="{FF2B5EF4-FFF2-40B4-BE49-F238E27FC236}">
                <a16:creationId xmlns:a16="http://schemas.microsoft.com/office/drawing/2014/main" id="{0978F610-9699-4D4A-47D5-E7869A1312B0}"/>
              </a:ext>
            </a:extLst>
          </p:cNvPr>
          <p:cNvSpPr>
            <a:spLocks noGrp="1"/>
          </p:cNvSpPr>
          <p:nvPr>
            <p:ph type="body" sz="quarter" idx="20"/>
          </p:nvPr>
        </p:nvSpPr>
        <p:spPr>
          <a:xfrm>
            <a:off x="7057458" y="2000905"/>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7" name="Punkt 6">
            <a:extLst>
              <a:ext uri="{FF2B5EF4-FFF2-40B4-BE49-F238E27FC236}">
                <a16:creationId xmlns:a16="http://schemas.microsoft.com/office/drawing/2014/main" id="{D36305E4-782F-3AD7-8A20-CB52992D60CD}"/>
              </a:ext>
            </a:extLst>
          </p:cNvPr>
          <p:cNvSpPr>
            <a:spLocks noGrp="1"/>
          </p:cNvSpPr>
          <p:nvPr>
            <p:ph type="body" sz="quarter" idx="23" hasCustomPrompt="1"/>
          </p:nvPr>
        </p:nvSpPr>
        <p:spPr>
          <a:xfrm>
            <a:off x="6275388" y="2995620"/>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6" name="Text 6">
            <a:extLst>
              <a:ext uri="{FF2B5EF4-FFF2-40B4-BE49-F238E27FC236}">
                <a16:creationId xmlns:a16="http://schemas.microsoft.com/office/drawing/2014/main" id="{B3E1B16B-A96C-E3CF-E0C2-2FB2D27CDEFB}"/>
              </a:ext>
            </a:extLst>
          </p:cNvPr>
          <p:cNvSpPr>
            <a:spLocks noGrp="1"/>
          </p:cNvSpPr>
          <p:nvPr>
            <p:ph type="body" sz="quarter" idx="22"/>
          </p:nvPr>
        </p:nvSpPr>
        <p:spPr>
          <a:xfrm>
            <a:off x="7057458" y="3112574"/>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9" name="Punkt 7">
            <a:extLst>
              <a:ext uri="{FF2B5EF4-FFF2-40B4-BE49-F238E27FC236}">
                <a16:creationId xmlns:a16="http://schemas.microsoft.com/office/drawing/2014/main" id="{52443DE3-DEA6-9F4B-C528-7684DD0ACECC}"/>
              </a:ext>
            </a:extLst>
          </p:cNvPr>
          <p:cNvSpPr>
            <a:spLocks noGrp="1"/>
          </p:cNvSpPr>
          <p:nvPr>
            <p:ph type="body" sz="quarter" idx="25" hasCustomPrompt="1"/>
          </p:nvPr>
        </p:nvSpPr>
        <p:spPr>
          <a:xfrm>
            <a:off x="6275388" y="4105963"/>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8" name="Text 7">
            <a:extLst>
              <a:ext uri="{FF2B5EF4-FFF2-40B4-BE49-F238E27FC236}">
                <a16:creationId xmlns:a16="http://schemas.microsoft.com/office/drawing/2014/main" id="{E07CD4E0-E407-C031-C13D-CAE027BFFD37}"/>
              </a:ext>
            </a:extLst>
          </p:cNvPr>
          <p:cNvSpPr>
            <a:spLocks noGrp="1"/>
          </p:cNvSpPr>
          <p:nvPr>
            <p:ph type="body" sz="quarter" idx="24"/>
          </p:nvPr>
        </p:nvSpPr>
        <p:spPr>
          <a:xfrm>
            <a:off x="7057458" y="4222918"/>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21" name="Punkt 8">
            <a:extLst>
              <a:ext uri="{FF2B5EF4-FFF2-40B4-BE49-F238E27FC236}">
                <a16:creationId xmlns:a16="http://schemas.microsoft.com/office/drawing/2014/main" id="{AA408D95-4C32-E1A2-C467-9E87897265F1}"/>
              </a:ext>
            </a:extLst>
          </p:cNvPr>
          <p:cNvSpPr>
            <a:spLocks noGrp="1"/>
          </p:cNvSpPr>
          <p:nvPr>
            <p:ph type="body" sz="quarter" idx="27" hasCustomPrompt="1"/>
          </p:nvPr>
        </p:nvSpPr>
        <p:spPr>
          <a:xfrm>
            <a:off x="6275388" y="5216305"/>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20" name="Text 8">
            <a:extLst>
              <a:ext uri="{FF2B5EF4-FFF2-40B4-BE49-F238E27FC236}">
                <a16:creationId xmlns:a16="http://schemas.microsoft.com/office/drawing/2014/main" id="{E1B72898-ACCE-05CF-D835-FE9030CBEA4D}"/>
              </a:ext>
            </a:extLst>
          </p:cNvPr>
          <p:cNvSpPr>
            <a:spLocks noGrp="1"/>
          </p:cNvSpPr>
          <p:nvPr>
            <p:ph type="body" sz="quarter" idx="26"/>
          </p:nvPr>
        </p:nvSpPr>
        <p:spPr>
          <a:xfrm>
            <a:off x="7057458" y="5333260"/>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23" name="Foliennummernplatzhalter 3">
            <a:extLst>
              <a:ext uri="{FF2B5EF4-FFF2-40B4-BE49-F238E27FC236}">
                <a16:creationId xmlns:a16="http://schemas.microsoft.com/office/drawing/2014/main" id="{F27BD51F-272B-6493-2D7A-9DAD7D47A284}"/>
              </a:ext>
            </a:extLst>
          </p:cNvPr>
          <p:cNvSpPr>
            <a:spLocks noGrp="1"/>
          </p:cNvSpPr>
          <p:nvPr>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22" name="Fußzeilenplatzhalter 2">
            <a:extLst>
              <a:ext uri="{FF2B5EF4-FFF2-40B4-BE49-F238E27FC236}">
                <a16:creationId xmlns:a16="http://schemas.microsoft.com/office/drawing/2014/main" id="{A6FE56D6-0605-C985-C806-5D62B99BAA13}"/>
              </a:ext>
            </a:extLst>
          </p:cNvPr>
          <p:cNvSpPr>
            <a:spLocks noGrp="1"/>
          </p:cNvSpPr>
          <p:nvPr>
            <p:ph type="ftr" sz="quarter" idx="10"/>
          </p:nvPr>
        </p:nvSpPr>
        <p:spPr>
          <a:xfrm>
            <a:off x="0" y="6822000"/>
            <a:ext cx="36000" cy="36000"/>
          </a:xfrm>
        </p:spPr>
        <p:txBody>
          <a:bodyPr/>
          <a:lstStyle>
            <a:lvl1pPr>
              <a:defRPr sz="100">
                <a:noFill/>
              </a:defRPr>
            </a:lvl1pPr>
          </a:lstStyle>
          <a:p>
            <a:r>
              <a:rPr lang="de-DE"/>
              <a:t>Abrechnungsschulung Pneumologie</a:t>
            </a:r>
          </a:p>
        </p:txBody>
      </p:sp>
      <p:pic>
        <p:nvPicPr>
          <p:cNvPr id="2" name="Logo">
            <a:extLst>
              <a:ext uri="{FF2B5EF4-FFF2-40B4-BE49-F238E27FC236}">
                <a16:creationId xmlns:a16="http://schemas.microsoft.com/office/drawing/2014/main" id="{B926F541-5158-1E26-6BB6-1C0B1A6440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81862" y="6394797"/>
            <a:ext cx="1338663" cy="360002"/>
          </a:xfrm>
          <a:prstGeom prst="rect">
            <a:avLst/>
          </a:prstGeom>
        </p:spPr>
      </p:pic>
    </p:spTree>
    <p:extLst>
      <p:ext uri="{BB962C8B-B14F-4D97-AF65-F5344CB8AC3E}">
        <p14:creationId xmlns:p14="http://schemas.microsoft.com/office/powerpoint/2010/main" val="1217521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10 Punkte">
    <p:bg>
      <p:bgPr>
        <a:solidFill>
          <a:schemeClr val="tx2"/>
        </a:solidFill>
        <a:effectLst/>
      </p:bgPr>
    </p:bg>
    <p:spTree>
      <p:nvGrpSpPr>
        <p:cNvPr id="1" name=""/>
        <p:cNvGrpSpPr/>
        <p:nvPr/>
      </p:nvGrpSpPr>
      <p:grpSpPr>
        <a:xfrm>
          <a:off x="0" y="0"/>
          <a:ext cx="0" cy="0"/>
          <a:chOff x="0" y="0"/>
          <a:chExt cx="0" cy="0"/>
        </a:xfrm>
      </p:grpSpPr>
      <p:sp>
        <p:nvSpPr>
          <p:cNvPr id="5" name="Agenda">
            <a:extLst>
              <a:ext uri="{FF2B5EF4-FFF2-40B4-BE49-F238E27FC236}">
                <a16:creationId xmlns:a16="http://schemas.microsoft.com/office/drawing/2014/main" id="{E7014233-451C-04D7-AE72-0AFFA2555122}"/>
              </a:ext>
            </a:extLst>
          </p:cNvPr>
          <p:cNvSpPr txBox="1">
            <a:spLocks/>
          </p:cNvSpPr>
          <p:nvPr userDrawn="1"/>
        </p:nvSpPr>
        <p:spPr>
          <a:xfrm>
            <a:off x="706438" y="500792"/>
            <a:ext cx="3851031" cy="965114"/>
          </a:xfrm>
          <a:prstGeom prst="rect">
            <a:avLst/>
          </a:prstGeom>
          <a:noFill/>
        </p:spPr>
        <p:txBody>
          <a:bodyPr wrap="square" lIns="0" tIns="0" rIns="0" bIns="0" rtlCol="0" anchor="b">
            <a:noAutofit/>
          </a:bodyPr>
          <a:lstStyle/>
          <a:p>
            <a:r>
              <a:rPr lang="de-DE" sz="6600" b="1" dirty="0">
                <a:solidFill>
                  <a:schemeClr val="bg1"/>
                </a:solidFill>
                <a:latin typeface="Arial" panose="020B0604020202020204" pitchFamily="34" charset="0"/>
              </a:rPr>
              <a:t>AGENDA</a:t>
            </a:r>
          </a:p>
        </p:txBody>
      </p:sp>
      <p:sp>
        <p:nvSpPr>
          <p:cNvPr id="7" name="Punkt 1">
            <a:extLst>
              <a:ext uri="{FF2B5EF4-FFF2-40B4-BE49-F238E27FC236}">
                <a16:creationId xmlns:a16="http://schemas.microsoft.com/office/drawing/2014/main" id="{5BBD6D9D-81A4-70F0-CB3C-F705CA3D9B29}"/>
              </a:ext>
            </a:extLst>
          </p:cNvPr>
          <p:cNvSpPr>
            <a:spLocks noGrp="1"/>
          </p:cNvSpPr>
          <p:nvPr>
            <p:ph type="body" sz="quarter" idx="13" hasCustomPrompt="1"/>
          </p:nvPr>
        </p:nvSpPr>
        <p:spPr>
          <a:xfrm>
            <a:off x="699630" y="1446213"/>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6" name="Text 1">
            <a:extLst>
              <a:ext uri="{FF2B5EF4-FFF2-40B4-BE49-F238E27FC236}">
                <a16:creationId xmlns:a16="http://schemas.microsoft.com/office/drawing/2014/main" id="{5BF74097-87DD-F8EA-50C7-4D9F5DAD6BEC}"/>
              </a:ext>
            </a:extLst>
          </p:cNvPr>
          <p:cNvSpPr>
            <a:spLocks noGrp="1"/>
          </p:cNvSpPr>
          <p:nvPr>
            <p:ph type="body" sz="quarter" idx="12"/>
          </p:nvPr>
        </p:nvSpPr>
        <p:spPr>
          <a:xfrm>
            <a:off x="1481701" y="1561841"/>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9" name="Punkt 2">
            <a:extLst>
              <a:ext uri="{FF2B5EF4-FFF2-40B4-BE49-F238E27FC236}">
                <a16:creationId xmlns:a16="http://schemas.microsoft.com/office/drawing/2014/main" id="{E94CF768-013B-1ABA-B34D-38AB60332EAB}"/>
              </a:ext>
            </a:extLst>
          </p:cNvPr>
          <p:cNvSpPr>
            <a:spLocks noGrp="1"/>
          </p:cNvSpPr>
          <p:nvPr>
            <p:ph type="body" sz="quarter" idx="15" hasCustomPrompt="1"/>
          </p:nvPr>
        </p:nvSpPr>
        <p:spPr>
          <a:xfrm>
            <a:off x="699630" y="2507110"/>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8" name="Text 2">
            <a:extLst>
              <a:ext uri="{FF2B5EF4-FFF2-40B4-BE49-F238E27FC236}">
                <a16:creationId xmlns:a16="http://schemas.microsoft.com/office/drawing/2014/main" id="{C7977015-A861-DE9C-B697-75418002D618}"/>
              </a:ext>
            </a:extLst>
          </p:cNvPr>
          <p:cNvSpPr>
            <a:spLocks noGrp="1"/>
          </p:cNvSpPr>
          <p:nvPr>
            <p:ph type="body" sz="quarter" idx="14"/>
          </p:nvPr>
        </p:nvSpPr>
        <p:spPr>
          <a:xfrm>
            <a:off x="1481701" y="2624065"/>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1" name="Punkt 3">
            <a:extLst>
              <a:ext uri="{FF2B5EF4-FFF2-40B4-BE49-F238E27FC236}">
                <a16:creationId xmlns:a16="http://schemas.microsoft.com/office/drawing/2014/main" id="{804111C8-BE8C-7BF8-8CE3-937B047786EC}"/>
              </a:ext>
            </a:extLst>
          </p:cNvPr>
          <p:cNvSpPr>
            <a:spLocks noGrp="1"/>
          </p:cNvSpPr>
          <p:nvPr>
            <p:ph type="body" sz="quarter" idx="17" hasCustomPrompt="1"/>
          </p:nvPr>
        </p:nvSpPr>
        <p:spPr>
          <a:xfrm>
            <a:off x="699630" y="3568007"/>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0" name="Text 3">
            <a:extLst>
              <a:ext uri="{FF2B5EF4-FFF2-40B4-BE49-F238E27FC236}">
                <a16:creationId xmlns:a16="http://schemas.microsoft.com/office/drawing/2014/main" id="{4E85D17D-5EBD-3619-6F6B-395562706839}"/>
              </a:ext>
            </a:extLst>
          </p:cNvPr>
          <p:cNvSpPr>
            <a:spLocks noGrp="1"/>
          </p:cNvSpPr>
          <p:nvPr>
            <p:ph type="body" sz="quarter" idx="16"/>
          </p:nvPr>
        </p:nvSpPr>
        <p:spPr>
          <a:xfrm>
            <a:off x="1481701" y="3684962"/>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3" name="Punkt 4">
            <a:extLst>
              <a:ext uri="{FF2B5EF4-FFF2-40B4-BE49-F238E27FC236}">
                <a16:creationId xmlns:a16="http://schemas.microsoft.com/office/drawing/2014/main" id="{D59429C6-1DBE-3439-8DB3-A68F26579021}"/>
              </a:ext>
            </a:extLst>
          </p:cNvPr>
          <p:cNvSpPr>
            <a:spLocks noGrp="1"/>
          </p:cNvSpPr>
          <p:nvPr>
            <p:ph type="body" sz="quarter" idx="19" hasCustomPrompt="1"/>
          </p:nvPr>
        </p:nvSpPr>
        <p:spPr>
          <a:xfrm>
            <a:off x="699630" y="4628904"/>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2" name="Text 4">
            <a:extLst>
              <a:ext uri="{FF2B5EF4-FFF2-40B4-BE49-F238E27FC236}">
                <a16:creationId xmlns:a16="http://schemas.microsoft.com/office/drawing/2014/main" id="{23F841A4-34EA-711B-74EA-7C9DF84A4761}"/>
              </a:ext>
            </a:extLst>
          </p:cNvPr>
          <p:cNvSpPr>
            <a:spLocks noGrp="1"/>
          </p:cNvSpPr>
          <p:nvPr>
            <p:ph type="body" sz="quarter" idx="18"/>
          </p:nvPr>
        </p:nvSpPr>
        <p:spPr>
          <a:xfrm>
            <a:off x="1481701" y="4745859"/>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5" name="Punkt 5">
            <a:extLst>
              <a:ext uri="{FF2B5EF4-FFF2-40B4-BE49-F238E27FC236}">
                <a16:creationId xmlns:a16="http://schemas.microsoft.com/office/drawing/2014/main" id="{7565C978-48DA-9038-E823-F484CC31CF4D}"/>
              </a:ext>
            </a:extLst>
          </p:cNvPr>
          <p:cNvSpPr>
            <a:spLocks noGrp="1"/>
          </p:cNvSpPr>
          <p:nvPr>
            <p:ph type="body" sz="quarter" idx="21" hasCustomPrompt="1"/>
          </p:nvPr>
        </p:nvSpPr>
        <p:spPr>
          <a:xfrm>
            <a:off x="699630" y="5689802"/>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4" name="Text 5">
            <a:extLst>
              <a:ext uri="{FF2B5EF4-FFF2-40B4-BE49-F238E27FC236}">
                <a16:creationId xmlns:a16="http://schemas.microsoft.com/office/drawing/2014/main" id="{0978F610-9699-4D4A-47D5-E7869A1312B0}"/>
              </a:ext>
            </a:extLst>
          </p:cNvPr>
          <p:cNvSpPr>
            <a:spLocks noGrp="1"/>
          </p:cNvSpPr>
          <p:nvPr>
            <p:ph type="body" sz="quarter" idx="20"/>
          </p:nvPr>
        </p:nvSpPr>
        <p:spPr>
          <a:xfrm>
            <a:off x="1481701" y="5806758"/>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7" name="Punkt 6">
            <a:extLst>
              <a:ext uri="{FF2B5EF4-FFF2-40B4-BE49-F238E27FC236}">
                <a16:creationId xmlns:a16="http://schemas.microsoft.com/office/drawing/2014/main" id="{D36305E4-782F-3AD7-8A20-CB52992D60CD}"/>
              </a:ext>
            </a:extLst>
          </p:cNvPr>
          <p:cNvSpPr>
            <a:spLocks noGrp="1"/>
          </p:cNvSpPr>
          <p:nvPr>
            <p:ph type="body" sz="quarter" idx="23" hasCustomPrompt="1"/>
          </p:nvPr>
        </p:nvSpPr>
        <p:spPr>
          <a:xfrm>
            <a:off x="6275388" y="1446213"/>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6" name="Text 6">
            <a:extLst>
              <a:ext uri="{FF2B5EF4-FFF2-40B4-BE49-F238E27FC236}">
                <a16:creationId xmlns:a16="http://schemas.microsoft.com/office/drawing/2014/main" id="{B3E1B16B-A96C-E3CF-E0C2-2FB2D27CDEFB}"/>
              </a:ext>
            </a:extLst>
          </p:cNvPr>
          <p:cNvSpPr>
            <a:spLocks noGrp="1"/>
          </p:cNvSpPr>
          <p:nvPr>
            <p:ph type="body" sz="quarter" idx="22"/>
          </p:nvPr>
        </p:nvSpPr>
        <p:spPr>
          <a:xfrm>
            <a:off x="7057458" y="1561841"/>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9" name="Punkt 7">
            <a:extLst>
              <a:ext uri="{FF2B5EF4-FFF2-40B4-BE49-F238E27FC236}">
                <a16:creationId xmlns:a16="http://schemas.microsoft.com/office/drawing/2014/main" id="{52443DE3-DEA6-9F4B-C528-7684DD0ACECC}"/>
              </a:ext>
            </a:extLst>
          </p:cNvPr>
          <p:cNvSpPr>
            <a:spLocks noGrp="1"/>
          </p:cNvSpPr>
          <p:nvPr>
            <p:ph type="body" sz="quarter" idx="25" hasCustomPrompt="1"/>
          </p:nvPr>
        </p:nvSpPr>
        <p:spPr>
          <a:xfrm>
            <a:off x="6275388" y="2507110"/>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8" name="Text 7">
            <a:extLst>
              <a:ext uri="{FF2B5EF4-FFF2-40B4-BE49-F238E27FC236}">
                <a16:creationId xmlns:a16="http://schemas.microsoft.com/office/drawing/2014/main" id="{E07CD4E0-E407-C031-C13D-CAE027BFFD37}"/>
              </a:ext>
            </a:extLst>
          </p:cNvPr>
          <p:cNvSpPr>
            <a:spLocks noGrp="1"/>
          </p:cNvSpPr>
          <p:nvPr>
            <p:ph type="body" sz="quarter" idx="24"/>
          </p:nvPr>
        </p:nvSpPr>
        <p:spPr>
          <a:xfrm>
            <a:off x="7057458" y="2624065"/>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21" name="Punkt 8">
            <a:extLst>
              <a:ext uri="{FF2B5EF4-FFF2-40B4-BE49-F238E27FC236}">
                <a16:creationId xmlns:a16="http://schemas.microsoft.com/office/drawing/2014/main" id="{AA408D95-4C32-E1A2-C467-9E87897265F1}"/>
              </a:ext>
            </a:extLst>
          </p:cNvPr>
          <p:cNvSpPr>
            <a:spLocks noGrp="1"/>
          </p:cNvSpPr>
          <p:nvPr>
            <p:ph type="body" sz="quarter" idx="27" hasCustomPrompt="1"/>
          </p:nvPr>
        </p:nvSpPr>
        <p:spPr>
          <a:xfrm>
            <a:off x="6275388" y="3568007"/>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20" name="Text 8">
            <a:extLst>
              <a:ext uri="{FF2B5EF4-FFF2-40B4-BE49-F238E27FC236}">
                <a16:creationId xmlns:a16="http://schemas.microsoft.com/office/drawing/2014/main" id="{E1B72898-ACCE-05CF-D835-FE9030CBEA4D}"/>
              </a:ext>
            </a:extLst>
          </p:cNvPr>
          <p:cNvSpPr>
            <a:spLocks noGrp="1"/>
          </p:cNvSpPr>
          <p:nvPr>
            <p:ph type="body" sz="quarter" idx="26"/>
          </p:nvPr>
        </p:nvSpPr>
        <p:spPr>
          <a:xfrm>
            <a:off x="7057458" y="3684962"/>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3" name="Punkt 9">
            <a:extLst>
              <a:ext uri="{FF2B5EF4-FFF2-40B4-BE49-F238E27FC236}">
                <a16:creationId xmlns:a16="http://schemas.microsoft.com/office/drawing/2014/main" id="{2A1E2714-0D48-5DAD-A7C4-06364EDCB618}"/>
              </a:ext>
            </a:extLst>
          </p:cNvPr>
          <p:cNvSpPr>
            <a:spLocks noGrp="1"/>
          </p:cNvSpPr>
          <p:nvPr>
            <p:ph type="body" sz="quarter" idx="28" hasCustomPrompt="1"/>
          </p:nvPr>
        </p:nvSpPr>
        <p:spPr>
          <a:xfrm>
            <a:off x="6275388" y="4628904"/>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4" name="Text 9">
            <a:extLst>
              <a:ext uri="{FF2B5EF4-FFF2-40B4-BE49-F238E27FC236}">
                <a16:creationId xmlns:a16="http://schemas.microsoft.com/office/drawing/2014/main" id="{0DC7580C-96DC-390C-E603-BEC472726997}"/>
              </a:ext>
            </a:extLst>
          </p:cNvPr>
          <p:cNvSpPr>
            <a:spLocks noGrp="1"/>
          </p:cNvSpPr>
          <p:nvPr>
            <p:ph type="body" sz="quarter" idx="29"/>
          </p:nvPr>
        </p:nvSpPr>
        <p:spPr>
          <a:xfrm>
            <a:off x="7057458" y="4745859"/>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24" name="Punkt 10">
            <a:extLst>
              <a:ext uri="{FF2B5EF4-FFF2-40B4-BE49-F238E27FC236}">
                <a16:creationId xmlns:a16="http://schemas.microsoft.com/office/drawing/2014/main" id="{E07448B1-F15D-5CCE-A839-EE0851D92C98}"/>
              </a:ext>
            </a:extLst>
          </p:cNvPr>
          <p:cNvSpPr>
            <a:spLocks noGrp="1"/>
          </p:cNvSpPr>
          <p:nvPr>
            <p:ph type="body" sz="quarter" idx="30" hasCustomPrompt="1"/>
          </p:nvPr>
        </p:nvSpPr>
        <p:spPr>
          <a:xfrm>
            <a:off x="6275388" y="5689802"/>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25" name="Text 10">
            <a:extLst>
              <a:ext uri="{FF2B5EF4-FFF2-40B4-BE49-F238E27FC236}">
                <a16:creationId xmlns:a16="http://schemas.microsoft.com/office/drawing/2014/main" id="{EBA09537-ECA1-5CE2-4BF1-CE46E4158F4F}"/>
              </a:ext>
            </a:extLst>
          </p:cNvPr>
          <p:cNvSpPr>
            <a:spLocks noGrp="1"/>
          </p:cNvSpPr>
          <p:nvPr>
            <p:ph type="body" sz="quarter" idx="31"/>
          </p:nvPr>
        </p:nvSpPr>
        <p:spPr>
          <a:xfrm>
            <a:off x="7057458" y="5806758"/>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23" name="Foliennummernplatzhalter 3">
            <a:extLst>
              <a:ext uri="{FF2B5EF4-FFF2-40B4-BE49-F238E27FC236}">
                <a16:creationId xmlns:a16="http://schemas.microsoft.com/office/drawing/2014/main" id="{F27BD51F-272B-6493-2D7A-9DAD7D47A284}"/>
              </a:ext>
            </a:extLst>
          </p:cNvPr>
          <p:cNvSpPr>
            <a:spLocks noGrp="1"/>
          </p:cNvSpPr>
          <p:nvPr>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22" name="Fußzeilenplatzhalter 2">
            <a:extLst>
              <a:ext uri="{FF2B5EF4-FFF2-40B4-BE49-F238E27FC236}">
                <a16:creationId xmlns:a16="http://schemas.microsoft.com/office/drawing/2014/main" id="{A6FE56D6-0605-C985-C806-5D62B99BAA13}"/>
              </a:ext>
            </a:extLst>
          </p:cNvPr>
          <p:cNvSpPr>
            <a:spLocks noGrp="1"/>
          </p:cNvSpPr>
          <p:nvPr>
            <p:ph type="ftr" sz="quarter" idx="10"/>
          </p:nvPr>
        </p:nvSpPr>
        <p:spPr>
          <a:xfrm>
            <a:off x="0" y="6822000"/>
            <a:ext cx="36000" cy="36000"/>
          </a:xfrm>
        </p:spPr>
        <p:txBody>
          <a:bodyPr/>
          <a:lstStyle>
            <a:lvl1pPr>
              <a:defRPr sz="100">
                <a:noFill/>
              </a:defRPr>
            </a:lvl1pPr>
          </a:lstStyle>
          <a:p>
            <a:r>
              <a:rPr lang="de-DE"/>
              <a:t>Abrechnungsschulung Pneumologie</a:t>
            </a:r>
          </a:p>
        </p:txBody>
      </p:sp>
      <p:pic>
        <p:nvPicPr>
          <p:cNvPr id="2" name="Logo">
            <a:extLst>
              <a:ext uri="{FF2B5EF4-FFF2-40B4-BE49-F238E27FC236}">
                <a16:creationId xmlns:a16="http://schemas.microsoft.com/office/drawing/2014/main" id="{B926F541-5158-1E26-6BB6-1C0B1A6440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81862" y="6394797"/>
            <a:ext cx="1338663" cy="360002"/>
          </a:xfrm>
          <a:prstGeom prst="rect">
            <a:avLst/>
          </a:prstGeom>
        </p:spPr>
      </p:pic>
    </p:spTree>
    <p:extLst>
      <p:ext uri="{BB962C8B-B14F-4D97-AF65-F5344CB8AC3E}">
        <p14:creationId xmlns:p14="http://schemas.microsoft.com/office/powerpoint/2010/main" val="4006731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genda 2-Spaltig num. Aufzählung">
    <p:bg>
      <p:bgPr>
        <a:solidFill>
          <a:schemeClr val="tx2"/>
        </a:solidFill>
        <a:effectLst/>
      </p:bgPr>
    </p:bg>
    <p:spTree>
      <p:nvGrpSpPr>
        <p:cNvPr id="1" name=""/>
        <p:cNvGrpSpPr/>
        <p:nvPr/>
      </p:nvGrpSpPr>
      <p:grpSpPr>
        <a:xfrm>
          <a:off x="0" y="0"/>
          <a:ext cx="0" cy="0"/>
          <a:chOff x="0" y="0"/>
          <a:chExt cx="0" cy="0"/>
        </a:xfrm>
      </p:grpSpPr>
      <p:sp>
        <p:nvSpPr>
          <p:cNvPr id="5" name="Agenda">
            <a:extLst>
              <a:ext uri="{FF2B5EF4-FFF2-40B4-BE49-F238E27FC236}">
                <a16:creationId xmlns:a16="http://schemas.microsoft.com/office/drawing/2014/main" id="{E7014233-451C-04D7-AE72-0AFFA2555122}"/>
              </a:ext>
            </a:extLst>
          </p:cNvPr>
          <p:cNvSpPr txBox="1">
            <a:spLocks/>
          </p:cNvSpPr>
          <p:nvPr userDrawn="1"/>
        </p:nvSpPr>
        <p:spPr>
          <a:xfrm>
            <a:off x="706438" y="500792"/>
            <a:ext cx="3851031" cy="965114"/>
          </a:xfrm>
          <a:prstGeom prst="rect">
            <a:avLst/>
          </a:prstGeom>
          <a:noFill/>
        </p:spPr>
        <p:txBody>
          <a:bodyPr wrap="square" lIns="0" tIns="0" rIns="0" bIns="0" rtlCol="0" anchor="b">
            <a:noAutofit/>
          </a:bodyPr>
          <a:lstStyle/>
          <a:p>
            <a:r>
              <a:rPr lang="de-DE" sz="6600" b="1" dirty="0">
                <a:solidFill>
                  <a:schemeClr val="bg1"/>
                </a:solidFill>
                <a:latin typeface="Arial" panose="020B0604020202020204" pitchFamily="34" charset="0"/>
              </a:rPr>
              <a:t>AGENDA</a:t>
            </a:r>
          </a:p>
        </p:txBody>
      </p:sp>
      <p:sp>
        <p:nvSpPr>
          <p:cNvPr id="6" name="Text 1">
            <a:extLst>
              <a:ext uri="{FF2B5EF4-FFF2-40B4-BE49-F238E27FC236}">
                <a16:creationId xmlns:a16="http://schemas.microsoft.com/office/drawing/2014/main" id="{5BF74097-87DD-F8EA-50C7-4D9F5DAD6BEC}"/>
              </a:ext>
            </a:extLst>
          </p:cNvPr>
          <p:cNvSpPr>
            <a:spLocks noGrp="1"/>
          </p:cNvSpPr>
          <p:nvPr>
            <p:ph type="body" sz="quarter" idx="12"/>
          </p:nvPr>
        </p:nvSpPr>
        <p:spPr>
          <a:xfrm>
            <a:off x="706438" y="1561841"/>
            <a:ext cx="11114087" cy="4737359"/>
          </a:xfrm>
          <a:prstGeom prst="rect">
            <a:avLst/>
          </a:prstGeom>
        </p:spPr>
        <p:txBody>
          <a:bodyPr numCol="2" spcCol="360000">
            <a:noAutofit/>
          </a:bodyPr>
          <a:lstStyle>
            <a:lvl1pPr marL="288000" indent="-288000">
              <a:buFont typeface="+mj-lt"/>
              <a:buAutoNum type="arabicPeriod"/>
              <a:defRPr b="1">
                <a:solidFill>
                  <a:schemeClr val="bg1"/>
                </a:solidFill>
              </a:defRPr>
            </a:lvl1pPr>
            <a:lvl2pPr marL="504000" indent="-252000">
              <a:buClr>
                <a:schemeClr val="bg1"/>
              </a:buClr>
              <a:defRPr>
                <a:solidFill>
                  <a:schemeClr val="bg1"/>
                </a:solidFill>
              </a:defRPr>
            </a:lvl2pPr>
            <a:lvl3pPr marL="648000">
              <a:buClr>
                <a:schemeClr val="bg1"/>
              </a:buClr>
              <a:defRPr>
                <a:solidFill>
                  <a:schemeClr val="bg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p:txBody>
      </p:sp>
      <p:sp>
        <p:nvSpPr>
          <p:cNvPr id="23" name="Foliennummernplatzhalter 3">
            <a:extLst>
              <a:ext uri="{FF2B5EF4-FFF2-40B4-BE49-F238E27FC236}">
                <a16:creationId xmlns:a16="http://schemas.microsoft.com/office/drawing/2014/main" id="{F27BD51F-272B-6493-2D7A-9DAD7D47A284}"/>
              </a:ext>
            </a:extLst>
          </p:cNvPr>
          <p:cNvSpPr>
            <a:spLocks noGrp="1"/>
          </p:cNvSpPr>
          <p:nvPr>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22" name="Fußzeilenplatzhalter 2">
            <a:extLst>
              <a:ext uri="{FF2B5EF4-FFF2-40B4-BE49-F238E27FC236}">
                <a16:creationId xmlns:a16="http://schemas.microsoft.com/office/drawing/2014/main" id="{A6FE56D6-0605-C985-C806-5D62B99BAA13}"/>
              </a:ext>
            </a:extLst>
          </p:cNvPr>
          <p:cNvSpPr>
            <a:spLocks noGrp="1"/>
          </p:cNvSpPr>
          <p:nvPr>
            <p:ph type="ftr" sz="quarter" idx="10"/>
          </p:nvPr>
        </p:nvSpPr>
        <p:spPr>
          <a:xfrm>
            <a:off x="0" y="6822000"/>
            <a:ext cx="36000" cy="36000"/>
          </a:xfrm>
        </p:spPr>
        <p:txBody>
          <a:bodyPr/>
          <a:lstStyle>
            <a:lvl1pPr>
              <a:defRPr sz="100">
                <a:noFill/>
              </a:defRPr>
            </a:lvl1pPr>
          </a:lstStyle>
          <a:p>
            <a:r>
              <a:rPr lang="de-DE"/>
              <a:t>Abrechnungsschulung Pneumologie</a:t>
            </a:r>
          </a:p>
        </p:txBody>
      </p:sp>
      <p:pic>
        <p:nvPicPr>
          <p:cNvPr id="2" name="Logo">
            <a:extLst>
              <a:ext uri="{FF2B5EF4-FFF2-40B4-BE49-F238E27FC236}">
                <a16:creationId xmlns:a16="http://schemas.microsoft.com/office/drawing/2014/main" id="{B926F541-5158-1E26-6BB6-1C0B1A6440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81862" y="6394797"/>
            <a:ext cx="1338663" cy="360002"/>
          </a:xfrm>
          <a:prstGeom prst="rect">
            <a:avLst/>
          </a:prstGeom>
        </p:spPr>
      </p:pic>
    </p:spTree>
    <p:extLst>
      <p:ext uri="{BB962C8B-B14F-4D97-AF65-F5344CB8AC3E}">
        <p14:creationId xmlns:p14="http://schemas.microsoft.com/office/powerpoint/2010/main" val="601181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mit Einleitungstext">
    <p:spTree>
      <p:nvGrpSpPr>
        <p:cNvPr id="1" name=""/>
        <p:cNvGrpSpPr/>
        <p:nvPr/>
      </p:nvGrpSpPr>
      <p:grpSpPr>
        <a:xfrm>
          <a:off x="0" y="0"/>
          <a:ext cx="0" cy="0"/>
          <a:chOff x="0" y="0"/>
          <a:chExt cx="0" cy="0"/>
        </a:xfrm>
      </p:grpSpPr>
      <p:sp>
        <p:nvSpPr>
          <p:cNvPr id="5" name="Agenda">
            <a:extLst>
              <a:ext uri="{FF2B5EF4-FFF2-40B4-BE49-F238E27FC236}">
                <a16:creationId xmlns:a16="http://schemas.microsoft.com/office/drawing/2014/main" id="{D056E5AE-2B65-DF29-F2EE-475310A59860}"/>
              </a:ext>
            </a:extLst>
          </p:cNvPr>
          <p:cNvSpPr txBox="1">
            <a:spLocks/>
          </p:cNvSpPr>
          <p:nvPr userDrawn="1"/>
        </p:nvSpPr>
        <p:spPr>
          <a:xfrm>
            <a:off x="701357" y="500792"/>
            <a:ext cx="3851031" cy="965114"/>
          </a:xfrm>
          <a:prstGeom prst="rect">
            <a:avLst/>
          </a:prstGeom>
          <a:noFill/>
        </p:spPr>
        <p:txBody>
          <a:bodyPr wrap="square" lIns="0" tIns="0" rIns="0" bIns="0" rtlCol="0" anchor="b">
            <a:noAutofit/>
          </a:bodyPr>
          <a:lstStyle/>
          <a:p>
            <a:r>
              <a:rPr lang="de-DE" sz="6600" b="1" dirty="0">
                <a:solidFill>
                  <a:schemeClr val="tx2"/>
                </a:solidFill>
                <a:latin typeface="Arial" panose="020B0604020202020204" pitchFamily="34" charset="0"/>
              </a:rPr>
              <a:t>AGENDA</a:t>
            </a:r>
          </a:p>
        </p:txBody>
      </p:sp>
      <p:sp>
        <p:nvSpPr>
          <p:cNvPr id="15" name="Subline">
            <a:extLst>
              <a:ext uri="{FF2B5EF4-FFF2-40B4-BE49-F238E27FC236}">
                <a16:creationId xmlns:a16="http://schemas.microsoft.com/office/drawing/2014/main" id="{6A0AE093-E2C1-82CE-B082-3E4226FF908F}"/>
              </a:ext>
            </a:extLst>
          </p:cNvPr>
          <p:cNvSpPr>
            <a:spLocks noGrp="1"/>
          </p:cNvSpPr>
          <p:nvPr>
            <p:ph type="body" sz="quarter" idx="14" hasCustomPrompt="1"/>
          </p:nvPr>
        </p:nvSpPr>
        <p:spPr>
          <a:xfrm>
            <a:off x="701357" y="1570855"/>
            <a:ext cx="4530210" cy="217615"/>
          </a:xfrm>
        </p:spPr>
        <p:txBody>
          <a:bodyPr>
            <a:noAutofit/>
          </a:bodyPr>
          <a:lstStyle/>
          <a:p>
            <a:r>
              <a:rPr lang="de-DE" b="0" cap="none" dirty="0"/>
              <a:t>Mit einleitendem Text und </a:t>
            </a:r>
            <a:r>
              <a:rPr lang="de-DE" b="0" cap="none" dirty="0" err="1"/>
              <a:t>Subline</a:t>
            </a:r>
            <a:endParaRPr lang="de-DE" b="0" cap="none" dirty="0"/>
          </a:p>
        </p:txBody>
      </p:sp>
      <p:sp>
        <p:nvSpPr>
          <p:cNvPr id="9" name="Textplatzhalter 8">
            <a:extLst>
              <a:ext uri="{FF2B5EF4-FFF2-40B4-BE49-F238E27FC236}">
                <a16:creationId xmlns:a16="http://schemas.microsoft.com/office/drawing/2014/main" id="{25D3EFD9-E68E-A791-53A4-055DB4D8F690}"/>
              </a:ext>
            </a:extLst>
          </p:cNvPr>
          <p:cNvSpPr>
            <a:spLocks noGrp="1"/>
          </p:cNvSpPr>
          <p:nvPr>
            <p:ph type="body" sz="quarter" idx="12"/>
          </p:nvPr>
        </p:nvSpPr>
        <p:spPr>
          <a:xfrm>
            <a:off x="701357" y="2047875"/>
            <a:ext cx="4530210" cy="4251325"/>
          </a:xfrm>
        </p:spPr>
        <p:txBody>
          <a:bodyPr>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Freihandform: Form 9">
            <a:extLst>
              <a:ext uri="{FF2B5EF4-FFF2-40B4-BE49-F238E27FC236}">
                <a16:creationId xmlns:a16="http://schemas.microsoft.com/office/drawing/2014/main" id="{DB89773A-6A11-9E0C-B4FE-EF7C5BB3C741}"/>
              </a:ext>
            </a:extLst>
          </p:cNvPr>
          <p:cNvSpPr/>
          <p:nvPr userDrawn="1"/>
        </p:nvSpPr>
        <p:spPr bwMode="gray">
          <a:xfrm rot="5400000" flipH="1" flipV="1">
            <a:off x="5179039" y="-154965"/>
            <a:ext cx="6858004" cy="7167925"/>
          </a:xfrm>
          <a:custGeom>
            <a:avLst/>
            <a:gdLst>
              <a:gd name="connsiteX0" fmla="*/ 6202339 w 6858004"/>
              <a:gd name="connsiteY0" fmla="*/ 738663 h 7167925"/>
              <a:gd name="connsiteX1" fmla="*/ 5576340 w 6858004"/>
              <a:gd name="connsiteY1" fmla="*/ 738663 h 7167925"/>
              <a:gd name="connsiteX2" fmla="*/ 5576340 w 6858004"/>
              <a:gd name="connsiteY2" fmla="*/ 0 h 7167925"/>
              <a:gd name="connsiteX3" fmla="*/ 6858004 w 6858004"/>
              <a:gd name="connsiteY3" fmla="*/ 738666 h 7167925"/>
              <a:gd name="connsiteX4" fmla="*/ 6858004 w 6858004"/>
              <a:gd name="connsiteY4" fmla="*/ 7167925 h 7167925"/>
              <a:gd name="connsiteX5" fmla="*/ 0 w 6858004"/>
              <a:gd name="connsiteY5" fmla="*/ 7167925 h 7167925"/>
              <a:gd name="connsiteX6" fmla="*/ 0 w 6858004"/>
              <a:gd name="connsiteY6" fmla="*/ 738666 h 71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4" h="7167925">
                <a:moveTo>
                  <a:pt x="6202339" y="738663"/>
                </a:moveTo>
                <a:lnTo>
                  <a:pt x="5576340" y="738663"/>
                </a:lnTo>
                <a:lnTo>
                  <a:pt x="5576340" y="0"/>
                </a:lnTo>
                <a:close/>
                <a:moveTo>
                  <a:pt x="6858004" y="738666"/>
                </a:moveTo>
                <a:lnTo>
                  <a:pt x="6858004" y="7167925"/>
                </a:lnTo>
                <a:lnTo>
                  <a:pt x="0" y="7167925"/>
                </a:lnTo>
                <a:lnTo>
                  <a:pt x="0" y="738666"/>
                </a:lnTo>
                <a:close/>
              </a:path>
            </a:pathLst>
          </a:custGeom>
          <a:solidFill>
            <a:srgbClr val="F18B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11" name="Textplatzhalter 18">
            <a:extLst>
              <a:ext uri="{FF2B5EF4-FFF2-40B4-BE49-F238E27FC236}">
                <a16:creationId xmlns:a16="http://schemas.microsoft.com/office/drawing/2014/main" id="{9FAF8AA9-6ED3-7B18-88AF-A2B101187798}"/>
              </a:ext>
            </a:extLst>
          </p:cNvPr>
          <p:cNvSpPr>
            <a:spLocks noGrp="1"/>
          </p:cNvSpPr>
          <p:nvPr>
            <p:ph type="body" sz="quarter" idx="13" hasCustomPrompt="1"/>
          </p:nvPr>
        </p:nvSpPr>
        <p:spPr>
          <a:xfrm>
            <a:off x="6685613" y="1570855"/>
            <a:ext cx="5126973" cy="4412304"/>
          </a:xfrm>
        </p:spPr>
        <p:txBody>
          <a:bodyPr>
            <a:noAutofit/>
          </a:bodyPr>
          <a:lstStyle>
            <a:lvl1pPr marL="216000" indent="-216000">
              <a:spcAft>
                <a:spcPts val="800"/>
              </a:spcAft>
              <a:buClr>
                <a:schemeClr val="bg1"/>
              </a:buClr>
              <a:buSzPct val="150000"/>
              <a:buFont typeface="Arial" panose="020B0604020202020204" pitchFamily="34" charset="0"/>
              <a:buChar char="*"/>
              <a:defRPr sz="18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err="1"/>
              <a:t>Agendapunkt</a:t>
            </a:r>
            <a:r>
              <a:rPr lang="de-DE" dirty="0"/>
              <a:t> 1</a:t>
            </a:r>
          </a:p>
        </p:txBody>
      </p:sp>
      <p:sp>
        <p:nvSpPr>
          <p:cNvPr id="13" name="Foliennummernplatzhalter 3">
            <a:extLst>
              <a:ext uri="{FF2B5EF4-FFF2-40B4-BE49-F238E27FC236}">
                <a16:creationId xmlns:a16="http://schemas.microsoft.com/office/drawing/2014/main" id="{C6C647B2-4777-94CF-145C-BC0D2886D2B7}"/>
              </a:ext>
            </a:extLst>
          </p:cNvPr>
          <p:cNvSpPr>
            <a:spLocks noGrp="1"/>
          </p:cNvSpPr>
          <p:nvPr>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12" name="Fußzeilenplatzhalter 2">
            <a:extLst>
              <a:ext uri="{FF2B5EF4-FFF2-40B4-BE49-F238E27FC236}">
                <a16:creationId xmlns:a16="http://schemas.microsoft.com/office/drawing/2014/main" id="{21F7BD5A-DE6F-8196-126B-0BF3E8C6F19C}"/>
              </a:ext>
            </a:extLst>
          </p:cNvPr>
          <p:cNvSpPr>
            <a:spLocks noGrp="1"/>
          </p:cNvSpPr>
          <p:nvPr>
            <p:ph type="ftr" sz="quarter" idx="10"/>
          </p:nvPr>
        </p:nvSpPr>
        <p:spPr>
          <a:xfrm>
            <a:off x="0" y="6822000"/>
            <a:ext cx="36000" cy="36000"/>
          </a:xfrm>
        </p:spPr>
        <p:txBody>
          <a:bodyPr/>
          <a:lstStyle>
            <a:lvl1pPr>
              <a:defRPr sz="100">
                <a:noFill/>
              </a:defRPr>
            </a:lvl1pPr>
          </a:lstStyle>
          <a:p>
            <a:r>
              <a:rPr lang="de-DE"/>
              <a:t>Abrechnungsschulung Pneumologie</a:t>
            </a:r>
          </a:p>
        </p:txBody>
      </p:sp>
      <p:pic>
        <p:nvPicPr>
          <p:cNvPr id="2" name="Logo">
            <a:extLst>
              <a:ext uri="{FF2B5EF4-FFF2-40B4-BE49-F238E27FC236}">
                <a16:creationId xmlns:a16="http://schemas.microsoft.com/office/drawing/2014/main" id="{EEC492A3-329A-0AA5-2645-716DDCF001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81862" y="6394797"/>
            <a:ext cx="1338663" cy="360002"/>
          </a:xfrm>
          <a:prstGeom prst="rect">
            <a:avLst/>
          </a:prstGeom>
        </p:spPr>
      </p:pic>
    </p:spTree>
    <p:extLst>
      <p:ext uri="{BB962C8B-B14F-4D97-AF65-F5344CB8AC3E}">
        <p14:creationId xmlns:p14="http://schemas.microsoft.com/office/powerpoint/2010/main" val="2255073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F8B7CCF-E5CA-ADBC-C2DE-41F3429FDD44}"/>
              </a:ext>
            </a:extLst>
          </p:cNvPr>
          <p:cNvSpPr>
            <a:spLocks noGrp="1"/>
          </p:cNvSpPr>
          <p:nvPr>
            <p:ph type="title"/>
          </p:nvPr>
        </p:nvSpPr>
        <p:spPr>
          <a:xfrm>
            <a:off x="379187" y="500153"/>
            <a:ext cx="11428540" cy="360000"/>
          </a:xfrm>
        </p:spPr>
        <p:txBody>
          <a:bodyPr/>
          <a:lstStyle>
            <a:lvl1pPr>
              <a:defRPr/>
            </a:lvl1pPr>
          </a:lstStyle>
          <a:p>
            <a:r>
              <a:rPr lang="de-DE"/>
              <a:t>Mastertitelformat bearbeiten</a:t>
            </a:r>
            <a:endParaRPr lang="de-DE" dirty="0"/>
          </a:p>
        </p:txBody>
      </p:sp>
      <p:sp>
        <p:nvSpPr>
          <p:cNvPr id="5" name="Textplatzhalter 4">
            <a:extLst>
              <a:ext uri="{FF2B5EF4-FFF2-40B4-BE49-F238E27FC236}">
                <a16:creationId xmlns:a16="http://schemas.microsoft.com/office/drawing/2014/main" id="{7C5CDB61-7576-3C02-0584-0A6D81F5C7AA}"/>
              </a:ext>
            </a:extLst>
          </p:cNvPr>
          <p:cNvSpPr>
            <a:spLocks noGrp="1"/>
          </p:cNvSpPr>
          <p:nvPr>
            <p:ph type="body" sz="quarter" idx="20" hasCustomPrompt="1"/>
          </p:nvPr>
        </p:nvSpPr>
        <p:spPr>
          <a:xfrm>
            <a:off x="379186" y="928130"/>
            <a:ext cx="11428538"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4" name="Inhaltsplatzhalter 3">
            <a:extLst>
              <a:ext uri="{FF2B5EF4-FFF2-40B4-BE49-F238E27FC236}">
                <a16:creationId xmlns:a16="http://schemas.microsoft.com/office/drawing/2014/main" id="{1159403A-EC23-FAC6-FDA9-BBFEF3D4FF43}"/>
              </a:ext>
            </a:extLst>
          </p:cNvPr>
          <p:cNvSpPr>
            <a:spLocks noGrp="1"/>
          </p:cNvSpPr>
          <p:nvPr>
            <p:ph sz="quarter" idx="17"/>
          </p:nvPr>
        </p:nvSpPr>
        <p:spPr>
          <a:xfrm>
            <a:off x="379185" y="1451428"/>
            <a:ext cx="11443450" cy="484777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1" name="Foliennummernplatzhalter 20">
            <a:extLst>
              <a:ext uri="{FF2B5EF4-FFF2-40B4-BE49-F238E27FC236}">
                <a16:creationId xmlns:a16="http://schemas.microsoft.com/office/drawing/2014/main" id="{D7E5C378-9722-6D56-3CF2-8C52FF3AB3DF}"/>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20" name="Fußzeilenplatzhalter 19">
            <a:extLst>
              <a:ext uri="{FF2B5EF4-FFF2-40B4-BE49-F238E27FC236}">
                <a16:creationId xmlns:a16="http://schemas.microsoft.com/office/drawing/2014/main" id="{098B7324-5144-A5C2-C0C8-3F41400EAE1F}"/>
              </a:ext>
            </a:extLst>
          </p:cNvPr>
          <p:cNvSpPr>
            <a:spLocks noGrp="1"/>
          </p:cNvSpPr>
          <p:nvPr>
            <p:ph type="ftr" sz="quarter" idx="15"/>
          </p:nvPr>
        </p:nvSpPr>
        <p:spPr/>
        <p:txBody>
          <a:bodyPr/>
          <a:lstStyle/>
          <a:p>
            <a:r>
              <a:rPr lang="de-DE"/>
              <a:t>Abrechnungsschulung Pneumologie</a:t>
            </a:r>
          </a:p>
        </p:txBody>
      </p:sp>
    </p:spTree>
    <p:extLst>
      <p:ext uri="{BB962C8B-B14F-4D97-AF65-F5344CB8AC3E}">
        <p14:creationId xmlns:p14="http://schemas.microsoft.com/office/powerpoint/2010/main" val="427566833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spaltig 1:1">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B5774B6-535D-1CF0-DB59-1D8FFEB437A0}"/>
              </a:ext>
            </a:extLst>
          </p:cNvPr>
          <p:cNvSpPr>
            <a:spLocks noGrp="1"/>
          </p:cNvSpPr>
          <p:nvPr>
            <p:ph type="title"/>
          </p:nvPr>
        </p:nvSpPr>
        <p:spPr/>
        <p:txBody>
          <a:bodyPr/>
          <a:lstStyle/>
          <a:p>
            <a:r>
              <a:rPr lang="de-DE"/>
              <a:t>Mastertitelformat bearbeiten</a:t>
            </a:r>
          </a:p>
        </p:txBody>
      </p:sp>
      <p:sp>
        <p:nvSpPr>
          <p:cNvPr id="11" name="Textplatzhalter 4">
            <a:extLst>
              <a:ext uri="{FF2B5EF4-FFF2-40B4-BE49-F238E27FC236}">
                <a16:creationId xmlns:a16="http://schemas.microsoft.com/office/drawing/2014/main" id="{588124D9-F8EE-AC89-8E63-71C2060E011E}"/>
              </a:ext>
            </a:extLst>
          </p:cNvPr>
          <p:cNvSpPr>
            <a:spLocks noGrp="1"/>
          </p:cNvSpPr>
          <p:nvPr>
            <p:ph type="body" sz="quarter" idx="21"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8" name="Inhaltsplatzhalter 7">
            <a:extLst>
              <a:ext uri="{FF2B5EF4-FFF2-40B4-BE49-F238E27FC236}">
                <a16:creationId xmlns:a16="http://schemas.microsoft.com/office/drawing/2014/main" id="{5DE92297-AF98-A915-9A91-93EBF9C7333E}"/>
              </a:ext>
            </a:extLst>
          </p:cNvPr>
          <p:cNvSpPr>
            <a:spLocks noGrp="1"/>
          </p:cNvSpPr>
          <p:nvPr>
            <p:ph sz="quarter" idx="13"/>
          </p:nvPr>
        </p:nvSpPr>
        <p:spPr>
          <a:xfrm>
            <a:off x="379185" y="1451428"/>
            <a:ext cx="5581383" cy="484777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Inhaltsplatzhalter 7">
            <a:extLst>
              <a:ext uri="{FF2B5EF4-FFF2-40B4-BE49-F238E27FC236}">
                <a16:creationId xmlns:a16="http://schemas.microsoft.com/office/drawing/2014/main" id="{2B4C98C9-B724-98EB-968E-27BA7B2FB148}"/>
              </a:ext>
            </a:extLst>
          </p:cNvPr>
          <p:cNvSpPr>
            <a:spLocks noGrp="1"/>
          </p:cNvSpPr>
          <p:nvPr>
            <p:ph sz="quarter" idx="14"/>
          </p:nvPr>
        </p:nvSpPr>
        <p:spPr>
          <a:xfrm>
            <a:off x="6240525" y="1451428"/>
            <a:ext cx="5580000" cy="484777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Foliennummernplatzhalter 12">
            <a:extLst>
              <a:ext uri="{FF2B5EF4-FFF2-40B4-BE49-F238E27FC236}">
                <a16:creationId xmlns:a16="http://schemas.microsoft.com/office/drawing/2014/main" id="{370A9060-3ECD-6CA4-09FB-7970D643D58F}"/>
              </a:ext>
            </a:extLst>
          </p:cNvPr>
          <p:cNvSpPr>
            <a:spLocks noGrp="1"/>
          </p:cNvSpPr>
          <p:nvPr>
            <p:ph type="sldNum" sz="quarter" idx="23"/>
          </p:nvPr>
        </p:nvSpPr>
        <p:spPr/>
        <p:txBody>
          <a:bodyPr/>
          <a:lstStyle/>
          <a:p>
            <a:fld id="{563F8326-2D3F-44D0-8A27-327B93DAAA3E}" type="slidenum">
              <a:rPr lang="de-DE" smtClean="0"/>
              <a:pPr/>
              <a:t>‹Nr.›</a:t>
            </a:fld>
            <a:endParaRPr lang="de-DE"/>
          </a:p>
        </p:txBody>
      </p:sp>
      <p:sp>
        <p:nvSpPr>
          <p:cNvPr id="12" name="Fußzeilenplatzhalter 11">
            <a:extLst>
              <a:ext uri="{FF2B5EF4-FFF2-40B4-BE49-F238E27FC236}">
                <a16:creationId xmlns:a16="http://schemas.microsoft.com/office/drawing/2014/main" id="{690E4A36-D650-C807-A03C-C861F98C107F}"/>
              </a:ext>
            </a:extLst>
          </p:cNvPr>
          <p:cNvSpPr>
            <a:spLocks noGrp="1"/>
          </p:cNvSpPr>
          <p:nvPr>
            <p:ph type="ftr" sz="quarter" idx="22"/>
          </p:nvPr>
        </p:nvSpPr>
        <p:spPr/>
        <p:txBody>
          <a:bodyPr/>
          <a:lstStyle/>
          <a:p>
            <a:r>
              <a:rPr lang="de-DE"/>
              <a:t>Abrechnungsschulung Pneumologie</a:t>
            </a:r>
          </a:p>
        </p:txBody>
      </p:sp>
    </p:spTree>
    <p:extLst>
      <p:ext uri="{BB962C8B-B14F-4D97-AF65-F5344CB8AC3E}">
        <p14:creationId xmlns:p14="http://schemas.microsoft.com/office/powerpoint/2010/main" val="3030875589"/>
      </p:ext>
    </p:extLst>
  </p:cSld>
  <p:clrMapOvr>
    <a:masterClrMapping/>
  </p:clrMapOvr>
  <p:extLst>
    <p:ext uri="{DCECCB84-F9BA-43D5-87BE-67443E8EF086}">
      <p15:sldGuideLst xmlns:p15="http://schemas.microsoft.com/office/powerpoint/2012/main">
        <p15:guide id="1" pos="3931" userDrawn="1">
          <p15:clr>
            <a:srgbClr val="FBAE40"/>
          </p15:clr>
        </p15:guide>
        <p15:guide id="2" pos="37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spaltig mit Head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B31AFB-1517-86C6-7641-3623D7BC24B0}"/>
              </a:ext>
            </a:extLst>
          </p:cNvPr>
          <p:cNvSpPr>
            <a:spLocks noGrp="1"/>
          </p:cNvSpPr>
          <p:nvPr>
            <p:ph type="title"/>
          </p:nvPr>
        </p:nvSpPr>
        <p:spPr/>
        <p:txBody>
          <a:bodyPr/>
          <a:lstStyle/>
          <a:p>
            <a:r>
              <a:rPr lang="de-DE"/>
              <a:t>Mastertitelformat bearbeiten</a:t>
            </a:r>
            <a:endParaRPr lang="de-DE" dirty="0"/>
          </a:p>
        </p:txBody>
      </p:sp>
      <p:sp>
        <p:nvSpPr>
          <p:cNvPr id="8" name="Textplatzhalter 4">
            <a:extLst>
              <a:ext uri="{FF2B5EF4-FFF2-40B4-BE49-F238E27FC236}">
                <a16:creationId xmlns:a16="http://schemas.microsoft.com/office/drawing/2014/main" id="{EF8C2276-488E-7CE5-1907-7126CFFAE436}"/>
              </a:ext>
            </a:extLst>
          </p:cNvPr>
          <p:cNvSpPr>
            <a:spLocks noGrp="1"/>
          </p:cNvSpPr>
          <p:nvPr>
            <p:ph type="body" sz="quarter" idx="21"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3" name="Textplatzhalter 2">
            <a:extLst>
              <a:ext uri="{FF2B5EF4-FFF2-40B4-BE49-F238E27FC236}">
                <a16:creationId xmlns:a16="http://schemas.microsoft.com/office/drawing/2014/main" id="{692D771C-5037-E719-9303-66C529F22355}"/>
              </a:ext>
            </a:extLst>
          </p:cNvPr>
          <p:cNvSpPr>
            <a:spLocks noGrp="1"/>
          </p:cNvSpPr>
          <p:nvPr>
            <p:ph type="body" idx="1"/>
          </p:nvPr>
        </p:nvSpPr>
        <p:spPr>
          <a:xfrm>
            <a:off x="371475" y="1447256"/>
            <a:ext cx="5580063" cy="468630"/>
          </a:xfrm>
          <a:prstGeom prst="rect">
            <a:avLst/>
          </a:prstGeom>
          <a:solidFill>
            <a:schemeClr val="tx2"/>
          </a:solidFill>
        </p:spPr>
        <p:txBody>
          <a:bodyPr lIns="0" tIns="0" rIns="0" bIns="0" anchor="ctr"/>
          <a:lstStyle>
            <a:lvl1pPr marL="0" indent="0" algn="ctr">
              <a:spcBef>
                <a:spcPts val="0"/>
              </a:spcBef>
              <a:buNone/>
              <a:defRPr sz="1800" b="1">
                <a:solidFill>
                  <a:schemeClr val="bg1"/>
                </a:solidFill>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0" name="Inhaltsplatzhalter 9">
            <a:extLst>
              <a:ext uri="{FF2B5EF4-FFF2-40B4-BE49-F238E27FC236}">
                <a16:creationId xmlns:a16="http://schemas.microsoft.com/office/drawing/2014/main" id="{30ADB1FF-309B-B7B4-DE37-240A4160FD22}"/>
              </a:ext>
            </a:extLst>
          </p:cNvPr>
          <p:cNvSpPr>
            <a:spLocks noGrp="1"/>
          </p:cNvSpPr>
          <p:nvPr>
            <p:ph sz="quarter" idx="22"/>
          </p:nvPr>
        </p:nvSpPr>
        <p:spPr>
          <a:xfrm>
            <a:off x="379185" y="2125878"/>
            <a:ext cx="5580000" cy="417332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a:extLst>
              <a:ext uri="{FF2B5EF4-FFF2-40B4-BE49-F238E27FC236}">
                <a16:creationId xmlns:a16="http://schemas.microsoft.com/office/drawing/2014/main" id="{37F74285-C3E7-F218-3F7A-FA73535D7511}"/>
              </a:ext>
            </a:extLst>
          </p:cNvPr>
          <p:cNvSpPr>
            <a:spLocks noGrp="1"/>
          </p:cNvSpPr>
          <p:nvPr>
            <p:ph type="body" sz="quarter" idx="3"/>
          </p:nvPr>
        </p:nvSpPr>
        <p:spPr>
          <a:xfrm>
            <a:off x="6240525" y="1447256"/>
            <a:ext cx="5580000" cy="468630"/>
          </a:xfrm>
          <a:prstGeom prst="rect">
            <a:avLst/>
          </a:prstGeom>
          <a:solidFill>
            <a:schemeClr val="tx2"/>
          </a:solidFill>
        </p:spPr>
        <p:txBody>
          <a:bodyPr vert="horz" lIns="0" tIns="0" rIns="0" bIns="0" rtlCol="0" anchor="ctr">
            <a:noAutofit/>
          </a:bodyPr>
          <a:lstStyle>
            <a:lvl1pPr algn="ctr">
              <a:defRPr lang="de-DE" sz="1800" b="1" kern="1200" dirty="0">
                <a:solidFill>
                  <a:schemeClr val="bg1"/>
                </a:solidFill>
                <a:latin typeface="Arial" panose="020B0604020202020204" pitchFamily="34" charset="0"/>
                <a:ea typeface="+mn-ea"/>
                <a:cs typeface="+mn-cs"/>
              </a:defRPr>
            </a:lvl1pPr>
          </a:lstStyle>
          <a:p>
            <a:pPr lvl="0"/>
            <a:r>
              <a:rPr lang="de-DE"/>
              <a:t>Mastertextformat bearbeiten</a:t>
            </a:r>
          </a:p>
        </p:txBody>
      </p:sp>
      <p:sp>
        <p:nvSpPr>
          <p:cNvPr id="11" name="Inhaltsplatzhalter 9">
            <a:extLst>
              <a:ext uri="{FF2B5EF4-FFF2-40B4-BE49-F238E27FC236}">
                <a16:creationId xmlns:a16="http://schemas.microsoft.com/office/drawing/2014/main" id="{5B892956-1B7D-F3D9-B7AA-F884C7691C88}"/>
              </a:ext>
            </a:extLst>
          </p:cNvPr>
          <p:cNvSpPr>
            <a:spLocks noGrp="1"/>
          </p:cNvSpPr>
          <p:nvPr>
            <p:ph sz="quarter" idx="23"/>
          </p:nvPr>
        </p:nvSpPr>
        <p:spPr>
          <a:xfrm>
            <a:off x="6240525" y="2125878"/>
            <a:ext cx="5580000" cy="417332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9" name="Foliennummernplatzhalter 18">
            <a:extLst>
              <a:ext uri="{FF2B5EF4-FFF2-40B4-BE49-F238E27FC236}">
                <a16:creationId xmlns:a16="http://schemas.microsoft.com/office/drawing/2014/main" id="{0213D9AD-4886-DD61-9AB9-010F029FC2EA}"/>
              </a:ext>
            </a:extLst>
          </p:cNvPr>
          <p:cNvSpPr>
            <a:spLocks noGrp="1"/>
          </p:cNvSpPr>
          <p:nvPr>
            <p:ph type="sldNum" sz="quarter" idx="18"/>
          </p:nvPr>
        </p:nvSpPr>
        <p:spPr/>
        <p:txBody>
          <a:bodyPr/>
          <a:lstStyle/>
          <a:p>
            <a:fld id="{563F8326-2D3F-44D0-8A27-327B93DAAA3E}" type="slidenum">
              <a:rPr lang="de-DE" smtClean="0"/>
              <a:pPr/>
              <a:t>‹Nr.›</a:t>
            </a:fld>
            <a:endParaRPr lang="de-DE"/>
          </a:p>
        </p:txBody>
      </p:sp>
      <p:sp>
        <p:nvSpPr>
          <p:cNvPr id="18" name="Fußzeilenplatzhalter 17">
            <a:extLst>
              <a:ext uri="{FF2B5EF4-FFF2-40B4-BE49-F238E27FC236}">
                <a16:creationId xmlns:a16="http://schemas.microsoft.com/office/drawing/2014/main" id="{C56BD518-EE93-B820-886E-0D987197AF11}"/>
              </a:ext>
            </a:extLst>
          </p:cNvPr>
          <p:cNvSpPr>
            <a:spLocks noGrp="1"/>
          </p:cNvSpPr>
          <p:nvPr>
            <p:ph type="ftr" sz="quarter" idx="17"/>
          </p:nvPr>
        </p:nvSpPr>
        <p:spPr/>
        <p:txBody>
          <a:bodyPr/>
          <a:lstStyle/>
          <a:p>
            <a:r>
              <a:rPr lang="de-DE"/>
              <a:t>Abrechnungsschulung Pneumologie</a:t>
            </a:r>
          </a:p>
        </p:txBody>
      </p:sp>
    </p:spTree>
    <p:extLst>
      <p:ext uri="{BB962C8B-B14F-4D97-AF65-F5344CB8AC3E}">
        <p14:creationId xmlns:p14="http://schemas.microsoft.com/office/powerpoint/2010/main" val="2608232860"/>
      </p:ext>
    </p:extLst>
  </p:cSld>
  <p:clrMapOvr>
    <a:masterClrMapping/>
  </p:clrMapOvr>
  <p:extLst>
    <p:ext uri="{DCECCB84-F9BA-43D5-87BE-67443E8EF086}">
      <p15:sldGuideLst xmlns:p15="http://schemas.microsoft.com/office/powerpoint/2012/main">
        <p15:guide id="1" pos="3931" userDrawn="1">
          <p15:clr>
            <a:srgbClr val="FBAE40"/>
          </p15:clr>
        </p15:guide>
        <p15:guide id="2" pos="3749"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spaltig 1:3">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26C23A-7A63-DA1E-DCCA-AAA15390EC39}"/>
              </a:ext>
            </a:extLst>
          </p:cNvPr>
          <p:cNvSpPr>
            <a:spLocks noGrp="1"/>
          </p:cNvSpPr>
          <p:nvPr>
            <p:ph type="title"/>
          </p:nvPr>
        </p:nvSpPr>
        <p:spPr/>
        <p:txBody>
          <a:bodyPr/>
          <a:lstStyle/>
          <a:p>
            <a:r>
              <a:rPr lang="de-DE"/>
              <a:t>Mastertitelformat bearbeiten</a:t>
            </a:r>
          </a:p>
        </p:txBody>
      </p:sp>
      <p:sp>
        <p:nvSpPr>
          <p:cNvPr id="11" name="Textplatzhalter 4">
            <a:extLst>
              <a:ext uri="{FF2B5EF4-FFF2-40B4-BE49-F238E27FC236}">
                <a16:creationId xmlns:a16="http://schemas.microsoft.com/office/drawing/2014/main" id="{588124D9-F8EE-AC89-8E63-71C2060E011E}"/>
              </a:ext>
            </a:extLst>
          </p:cNvPr>
          <p:cNvSpPr>
            <a:spLocks noGrp="1"/>
          </p:cNvSpPr>
          <p:nvPr>
            <p:ph type="body" sz="quarter" idx="21"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13" name="Inhaltsplatzhalter 12">
            <a:extLst>
              <a:ext uri="{FF2B5EF4-FFF2-40B4-BE49-F238E27FC236}">
                <a16:creationId xmlns:a16="http://schemas.microsoft.com/office/drawing/2014/main" id="{3BAFB62D-1768-FDF9-04CF-51428FE93B02}"/>
              </a:ext>
            </a:extLst>
          </p:cNvPr>
          <p:cNvSpPr>
            <a:spLocks noGrp="1"/>
          </p:cNvSpPr>
          <p:nvPr>
            <p:ph sz="quarter" idx="22"/>
          </p:nvPr>
        </p:nvSpPr>
        <p:spPr>
          <a:xfrm>
            <a:off x="379185" y="1451428"/>
            <a:ext cx="2837089" cy="484777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4" name="Inhaltsplatzhalter 12">
            <a:extLst>
              <a:ext uri="{FF2B5EF4-FFF2-40B4-BE49-F238E27FC236}">
                <a16:creationId xmlns:a16="http://schemas.microsoft.com/office/drawing/2014/main" id="{47E274DE-5E80-2EA3-0924-70F1AB28336F}"/>
              </a:ext>
            </a:extLst>
          </p:cNvPr>
          <p:cNvSpPr>
            <a:spLocks noGrp="1"/>
          </p:cNvSpPr>
          <p:nvPr>
            <p:ph sz="quarter" idx="23"/>
          </p:nvPr>
        </p:nvSpPr>
        <p:spPr>
          <a:xfrm>
            <a:off x="3503613" y="1451428"/>
            <a:ext cx="8319972" cy="484777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6" name="Foliennummernplatzhalter 15">
            <a:extLst>
              <a:ext uri="{FF2B5EF4-FFF2-40B4-BE49-F238E27FC236}">
                <a16:creationId xmlns:a16="http://schemas.microsoft.com/office/drawing/2014/main" id="{7B145478-2124-30C2-EE4D-40E6078F6283}"/>
              </a:ext>
            </a:extLst>
          </p:cNvPr>
          <p:cNvSpPr>
            <a:spLocks noGrp="1"/>
          </p:cNvSpPr>
          <p:nvPr>
            <p:ph type="sldNum" sz="quarter" idx="25"/>
          </p:nvPr>
        </p:nvSpPr>
        <p:spPr/>
        <p:txBody>
          <a:bodyPr/>
          <a:lstStyle/>
          <a:p>
            <a:fld id="{563F8326-2D3F-44D0-8A27-327B93DAAA3E}" type="slidenum">
              <a:rPr lang="de-DE" smtClean="0"/>
              <a:pPr/>
              <a:t>‹Nr.›</a:t>
            </a:fld>
            <a:endParaRPr lang="de-DE"/>
          </a:p>
        </p:txBody>
      </p:sp>
      <p:sp>
        <p:nvSpPr>
          <p:cNvPr id="15" name="Fußzeilenplatzhalter 14">
            <a:extLst>
              <a:ext uri="{FF2B5EF4-FFF2-40B4-BE49-F238E27FC236}">
                <a16:creationId xmlns:a16="http://schemas.microsoft.com/office/drawing/2014/main" id="{376CE8DE-3FBB-A5D1-27F2-F0D895AF7302}"/>
              </a:ext>
            </a:extLst>
          </p:cNvPr>
          <p:cNvSpPr>
            <a:spLocks noGrp="1"/>
          </p:cNvSpPr>
          <p:nvPr>
            <p:ph type="ftr" sz="quarter" idx="24"/>
          </p:nvPr>
        </p:nvSpPr>
        <p:spPr/>
        <p:txBody>
          <a:bodyPr/>
          <a:lstStyle/>
          <a:p>
            <a:r>
              <a:rPr lang="de-DE"/>
              <a:t>Abrechnungsschulung Pneumologie</a:t>
            </a:r>
          </a:p>
        </p:txBody>
      </p:sp>
    </p:spTree>
    <p:extLst>
      <p:ext uri="{BB962C8B-B14F-4D97-AF65-F5344CB8AC3E}">
        <p14:creationId xmlns:p14="http://schemas.microsoft.com/office/powerpoint/2010/main" val="2472728006"/>
      </p:ext>
    </p:extLst>
  </p:cSld>
  <p:clrMapOvr>
    <a:masterClrMapping/>
  </p:clrMapOvr>
  <p:extLst>
    <p:ext uri="{DCECCB84-F9BA-43D5-87BE-67443E8EF086}">
      <p15:sldGuideLst xmlns:p15="http://schemas.microsoft.com/office/powerpoint/2012/main">
        <p15:guide id="1" pos="2026" userDrawn="1">
          <p15:clr>
            <a:srgbClr val="FBAE40"/>
          </p15:clr>
        </p15:guide>
        <p15:guide id="3" pos="220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spalti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342C619-334B-2DFF-3235-4CE8FE8DAAF3}"/>
              </a:ext>
            </a:extLst>
          </p:cNvPr>
          <p:cNvSpPr>
            <a:spLocks noGrp="1"/>
          </p:cNvSpPr>
          <p:nvPr>
            <p:ph type="title"/>
          </p:nvPr>
        </p:nvSpPr>
        <p:spPr>
          <a:xfrm>
            <a:off x="373063" y="500153"/>
            <a:ext cx="11448000" cy="360001"/>
          </a:xfrm>
        </p:spPr>
        <p:txBody>
          <a:bodyPr/>
          <a:lstStyle/>
          <a:p>
            <a:r>
              <a:rPr lang="de-DE"/>
              <a:t>Mastertitelformat bearbeiten</a:t>
            </a:r>
            <a:endParaRPr lang="de-DE" dirty="0"/>
          </a:p>
        </p:txBody>
      </p:sp>
      <p:sp>
        <p:nvSpPr>
          <p:cNvPr id="11" name="Textplatzhalter 4">
            <a:extLst>
              <a:ext uri="{FF2B5EF4-FFF2-40B4-BE49-F238E27FC236}">
                <a16:creationId xmlns:a16="http://schemas.microsoft.com/office/drawing/2014/main" id="{588124D9-F8EE-AC89-8E63-71C2060E011E}"/>
              </a:ext>
            </a:extLst>
          </p:cNvPr>
          <p:cNvSpPr>
            <a:spLocks noGrp="1"/>
          </p:cNvSpPr>
          <p:nvPr>
            <p:ph type="body" sz="quarter" idx="21"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13" name="Inhaltsplatzhalter 12">
            <a:extLst>
              <a:ext uri="{FF2B5EF4-FFF2-40B4-BE49-F238E27FC236}">
                <a16:creationId xmlns:a16="http://schemas.microsoft.com/office/drawing/2014/main" id="{3BAFB62D-1768-FDF9-04CF-51428FE93B02}"/>
              </a:ext>
            </a:extLst>
          </p:cNvPr>
          <p:cNvSpPr>
            <a:spLocks noGrp="1"/>
          </p:cNvSpPr>
          <p:nvPr>
            <p:ph sz="quarter" idx="22"/>
          </p:nvPr>
        </p:nvSpPr>
        <p:spPr>
          <a:xfrm>
            <a:off x="373063" y="1446213"/>
            <a:ext cx="3624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Inhaltsplatzhalter 12">
            <a:extLst>
              <a:ext uri="{FF2B5EF4-FFF2-40B4-BE49-F238E27FC236}">
                <a16:creationId xmlns:a16="http://schemas.microsoft.com/office/drawing/2014/main" id="{49A69621-2EF7-3FF7-E51C-CC8273BC55D0}"/>
              </a:ext>
            </a:extLst>
          </p:cNvPr>
          <p:cNvSpPr>
            <a:spLocks noGrp="1"/>
          </p:cNvSpPr>
          <p:nvPr>
            <p:ph sz="quarter" idx="28"/>
          </p:nvPr>
        </p:nvSpPr>
        <p:spPr>
          <a:xfrm>
            <a:off x="4285062" y="1446213"/>
            <a:ext cx="3624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12">
            <a:extLst>
              <a:ext uri="{FF2B5EF4-FFF2-40B4-BE49-F238E27FC236}">
                <a16:creationId xmlns:a16="http://schemas.microsoft.com/office/drawing/2014/main" id="{6077D0A9-58D2-8E00-C357-4C6C9C619CE6}"/>
              </a:ext>
            </a:extLst>
          </p:cNvPr>
          <p:cNvSpPr>
            <a:spLocks noGrp="1"/>
          </p:cNvSpPr>
          <p:nvPr>
            <p:ph sz="quarter" idx="29"/>
          </p:nvPr>
        </p:nvSpPr>
        <p:spPr>
          <a:xfrm>
            <a:off x="8197062" y="1446213"/>
            <a:ext cx="3624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Foliennummernplatzhalter 7">
            <a:extLst>
              <a:ext uri="{FF2B5EF4-FFF2-40B4-BE49-F238E27FC236}">
                <a16:creationId xmlns:a16="http://schemas.microsoft.com/office/drawing/2014/main" id="{CBBC29A0-D9B3-78A1-C8EA-0430ECA1C271}"/>
              </a:ext>
            </a:extLst>
          </p:cNvPr>
          <p:cNvSpPr>
            <a:spLocks noGrp="1"/>
          </p:cNvSpPr>
          <p:nvPr>
            <p:ph type="sldNum" sz="quarter" idx="27"/>
          </p:nvPr>
        </p:nvSpPr>
        <p:spPr/>
        <p:txBody>
          <a:bodyPr/>
          <a:lstStyle/>
          <a:p>
            <a:fld id="{563F8326-2D3F-44D0-8A27-327B93DAAA3E}" type="slidenum">
              <a:rPr lang="de-DE" smtClean="0"/>
              <a:pPr/>
              <a:t>‹Nr.›</a:t>
            </a:fld>
            <a:endParaRPr lang="de-DE"/>
          </a:p>
        </p:txBody>
      </p:sp>
      <p:sp>
        <p:nvSpPr>
          <p:cNvPr id="6" name="Fußzeilenplatzhalter 5">
            <a:extLst>
              <a:ext uri="{FF2B5EF4-FFF2-40B4-BE49-F238E27FC236}">
                <a16:creationId xmlns:a16="http://schemas.microsoft.com/office/drawing/2014/main" id="{8A534E6C-7FD3-A404-8041-DCA1BB799FE9}"/>
              </a:ext>
            </a:extLst>
          </p:cNvPr>
          <p:cNvSpPr>
            <a:spLocks noGrp="1"/>
          </p:cNvSpPr>
          <p:nvPr>
            <p:ph type="ftr" sz="quarter" idx="26"/>
          </p:nvPr>
        </p:nvSpPr>
        <p:spPr/>
        <p:txBody>
          <a:bodyPr/>
          <a:lstStyle/>
          <a:p>
            <a:r>
              <a:rPr lang="de-DE"/>
              <a:t>Abrechnungsschulung Pneumologie</a:t>
            </a:r>
          </a:p>
        </p:txBody>
      </p:sp>
    </p:spTree>
    <p:extLst>
      <p:ext uri="{BB962C8B-B14F-4D97-AF65-F5344CB8AC3E}">
        <p14:creationId xmlns:p14="http://schemas.microsoft.com/office/powerpoint/2010/main" val="4179241149"/>
      </p:ext>
    </p:extLst>
  </p:cSld>
  <p:clrMapOvr>
    <a:masterClrMapping/>
  </p:clrMapOvr>
  <p:extLst>
    <p:ext uri="{DCECCB84-F9BA-43D5-87BE-67443E8EF086}">
      <p15:sldGuideLst xmlns:p15="http://schemas.microsoft.com/office/powerpoint/2012/main">
        <p15:guide id="1" pos="2525" userDrawn="1">
          <p15:clr>
            <a:srgbClr val="FBAE40"/>
          </p15:clr>
        </p15:guide>
        <p15:guide id="2" pos="2683" userDrawn="1">
          <p15:clr>
            <a:srgbClr val="FBAE40"/>
          </p15:clr>
        </p15:guide>
        <p15:guide id="3" pos="4997" userDrawn="1">
          <p15:clr>
            <a:srgbClr val="FBAE40"/>
          </p15:clr>
        </p15:guide>
        <p15:guide id="4" pos="515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spalti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55F68E1-8E8C-8C6D-1DC2-404EE157B8B8}"/>
              </a:ext>
            </a:extLst>
          </p:cNvPr>
          <p:cNvSpPr>
            <a:spLocks noGrp="1"/>
          </p:cNvSpPr>
          <p:nvPr>
            <p:ph type="title"/>
          </p:nvPr>
        </p:nvSpPr>
        <p:spPr>
          <a:xfrm>
            <a:off x="373063" y="500153"/>
            <a:ext cx="11448000" cy="360001"/>
          </a:xfrm>
        </p:spPr>
        <p:txBody>
          <a:bodyPr/>
          <a:lstStyle/>
          <a:p>
            <a:r>
              <a:rPr lang="de-DE"/>
              <a:t>Mastertitelformat bearbeiten</a:t>
            </a:r>
          </a:p>
        </p:txBody>
      </p:sp>
      <p:sp>
        <p:nvSpPr>
          <p:cNvPr id="11" name="Textplatzhalter 4">
            <a:extLst>
              <a:ext uri="{FF2B5EF4-FFF2-40B4-BE49-F238E27FC236}">
                <a16:creationId xmlns:a16="http://schemas.microsoft.com/office/drawing/2014/main" id="{588124D9-F8EE-AC89-8E63-71C2060E011E}"/>
              </a:ext>
            </a:extLst>
          </p:cNvPr>
          <p:cNvSpPr>
            <a:spLocks noGrp="1"/>
          </p:cNvSpPr>
          <p:nvPr>
            <p:ph type="body" sz="quarter" idx="21"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13" name="Inhaltsplatzhalter 12">
            <a:extLst>
              <a:ext uri="{FF2B5EF4-FFF2-40B4-BE49-F238E27FC236}">
                <a16:creationId xmlns:a16="http://schemas.microsoft.com/office/drawing/2014/main" id="{3BAFB62D-1768-FDF9-04CF-51428FE93B02}"/>
              </a:ext>
            </a:extLst>
          </p:cNvPr>
          <p:cNvSpPr>
            <a:spLocks noGrp="1"/>
          </p:cNvSpPr>
          <p:nvPr>
            <p:ph sz="quarter" idx="22"/>
          </p:nvPr>
        </p:nvSpPr>
        <p:spPr>
          <a:xfrm>
            <a:off x="373063" y="1446213"/>
            <a:ext cx="2646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12">
            <a:extLst>
              <a:ext uri="{FF2B5EF4-FFF2-40B4-BE49-F238E27FC236}">
                <a16:creationId xmlns:a16="http://schemas.microsoft.com/office/drawing/2014/main" id="{A2DFA17C-945C-58BC-5468-552B4D060981}"/>
              </a:ext>
            </a:extLst>
          </p:cNvPr>
          <p:cNvSpPr>
            <a:spLocks noGrp="1"/>
          </p:cNvSpPr>
          <p:nvPr>
            <p:ph sz="quarter" idx="28"/>
          </p:nvPr>
        </p:nvSpPr>
        <p:spPr>
          <a:xfrm>
            <a:off x="3307062" y="1446213"/>
            <a:ext cx="2646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Inhaltsplatzhalter 12">
            <a:extLst>
              <a:ext uri="{FF2B5EF4-FFF2-40B4-BE49-F238E27FC236}">
                <a16:creationId xmlns:a16="http://schemas.microsoft.com/office/drawing/2014/main" id="{648A7D47-604E-EC7E-3233-7440AE20AD4E}"/>
              </a:ext>
            </a:extLst>
          </p:cNvPr>
          <p:cNvSpPr>
            <a:spLocks noGrp="1"/>
          </p:cNvSpPr>
          <p:nvPr>
            <p:ph sz="quarter" idx="29"/>
          </p:nvPr>
        </p:nvSpPr>
        <p:spPr>
          <a:xfrm>
            <a:off x="6241062" y="1446213"/>
            <a:ext cx="2646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Inhaltsplatzhalter 12">
            <a:extLst>
              <a:ext uri="{FF2B5EF4-FFF2-40B4-BE49-F238E27FC236}">
                <a16:creationId xmlns:a16="http://schemas.microsoft.com/office/drawing/2014/main" id="{6DEEC55E-3A3E-AC1E-091E-7AB11071B791}"/>
              </a:ext>
            </a:extLst>
          </p:cNvPr>
          <p:cNvSpPr>
            <a:spLocks noGrp="1"/>
          </p:cNvSpPr>
          <p:nvPr>
            <p:ph sz="quarter" idx="30"/>
          </p:nvPr>
        </p:nvSpPr>
        <p:spPr>
          <a:xfrm>
            <a:off x="9175062" y="1446213"/>
            <a:ext cx="2646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Foliennummernplatzhalter 7">
            <a:extLst>
              <a:ext uri="{FF2B5EF4-FFF2-40B4-BE49-F238E27FC236}">
                <a16:creationId xmlns:a16="http://schemas.microsoft.com/office/drawing/2014/main" id="{CBBC29A0-D9B3-78A1-C8EA-0430ECA1C271}"/>
              </a:ext>
            </a:extLst>
          </p:cNvPr>
          <p:cNvSpPr>
            <a:spLocks noGrp="1"/>
          </p:cNvSpPr>
          <p:nvPr>
            <p:ph type="sldNum" sz="quarter" idx="27"/>
          </p:nvPr>
        </p:nvSpPr>
        <p:spPr/>
        <p:txBody>
          <a:bodyPr/>
          <a:lstStyle/>
          <a:p>
            <a:fld id="{563F8326-2D3F-44D0-8A27-327B93DAAA3E}" type="slidenum">
              <a:rPr lang="de-DE" smtClean="0"/>
              <a:pPr/>
              <a:t>‹Nr.›</a:t>
            </a:fld>
            <a:endParaRPr lang="de-DE"/>
          </a:p>
        </p:txBody>
      </p:sp>
      <p:sp>
        <p:nvSpPr>
          <p:cNvPr id="6" name="Fußzeilenplatzhalter 5">
            <a:extLst>
              <a:ext uri="{FF2B5EF4-FFF2-40B4-BE49-F238E27FC236}">
                <a16:creationId xmlns:a16="http://schemas.microsoft.com/office/drawing/2014/main" id="{8A534E6C-7FD3-A404-8041-DCA1BB799FE9}"/>
              </a:ext>
            </a:extLst>
          </p:cNvPr>
          <p:cNvSpPr>
            <a:spLocks noGrp="1"/>
          </p:cNvSpPr>
          <p:nvPr>
            <p:ph type="ftr" sz="quarter" idx="26"/>
          </p:nvPr>
        </p:nvSpPr>
        <p:spPr/>
        <p:txBody>
          <a:bodyPr/>
          <a:lstStyle/>
          <a:p>
            <a:r>
              <a:rPr lang="de-DE"/>
              <a:t>Abrechnungsschulung Pneumologie</a:t>
            </a:r>
          </a:p>
        </p:txBody>
      </p:sp>
    </p:spTree>
    <p:extLst>
      <p:ext uri="{BB962C8B-B14F-4D97-AF65-F5344CB8AC3E}">
        <p14:creationId xmlns:p14="http://schemas.microsoft.com/office/powerpoint/2010/main" val="3729546643"/>
      </p:ext>
    </p:extLst>
  </p:cSld>
  <p:clrMapOvr>
    <a:masterClrMapping/>
  </p:clrMapOvr>
  <p:extLst>
    <p:ext uri="{DCECCB84-F9BA-43D5-87BE-67443E8EF086}">
      <p15:sldGuideLst xmlns:p15="http://schemas.microsoft.com/office/powerpoint/2012/main">
        <p15:guide id="1" pos="1912" userDrawn="1">
          <p15:clr>
            <a:srgbClr val="FBAE40"/>
          </p15:clr>
        </p15:guide>
        <p15:guide id="2" pos="5768" userDrawn="1">
          <p15:clr>
            <a:srgbClr val="FBAE40"/>
          </p15:clr>
        </p15:guide>
        <p15:guide id="3" pos="5609" userDrawn="1">
          <p15:clr>
            <a:srgbClr val="FBAE40"/>
          </p15:clr>
        </p15:guide>
        <p15:guide id="4" pos="2071" userDrawn="1">
          <p15:clr>
            <a:srgbClr val="FBAE40"/>
          </p15:clr>
        </p15:guide>
        <p15:guide id="5" pos="3931" userDrawn="1">
          <p15:clr>
            <a:srgbClr val="FBAE40"/>
          </p15:clr>
        </p15:guide>
        <p15:guide id="6" pos="3749"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D18ACC1-5777-79F4-EE1A-DD60C0E8DC0B}"/>
              </a:ext>
            </a:extLst>
          </p:cNvPr>
          <p:cNvSpPr>
            <a:spLocks noGrp="1"/>
          </p:cNvSpPr>
          <p:nvPr>
            <p:ph type="title"/>
          </p:nvPr>
        </p:nvSpPr>
        <p:spPr>
          <a:xfrm>
            <a:off x="373063" y="500153"/>
            <a:ext cx="11448000" cy="360001"/>
          </a:xfrm>
        </p:spPr>
        <p:txBody>
          <a:bodyPr/>
          <a:lstStyle/>
          <a:p>
            <a:r>
              <a:rPr lang="de-DE"/>
              <a:t>Mastertitelformat bearbeiten</a:t>
            </a:r>
            <a:endParaRPr lang="de-DE" dirty="0"/>
          </a:p>
        </p:txBody>
      </p:sp>
      <p:sp>
        <p:nvSpPr>
          <p:cNvPr id="6" name="Textplatzhalter 4">
            <a:extLst>
              <a:ext uri="{FF2B5EF4-FFF2-40B4-BE49-F238E27FC236}">
                <a16:creationId xmlns:a16="http://schemas.microsoft.com/office/drawing/2014/main" id="{8384B3CD-4467-8AE3-5B71-E2A2022A7283}"/>
              </a:ext>
            </a:extLst>
          </p:cNvPr>
          <p:cNvSpPr>
            <a:spLocks noGrp="1"/>
          </p:cNvSpPr>
          <p:nvPr>
            <p:ph type="body" sz="quarter" idx="20"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14" name="Foliennummernplatzhalter 13">
            <a:extLst>
              <a:ext uri="{FF2B5EF4-FFF2-40B4-BE49-F238E27FC236}">
                <a16:creationId xmlns:a16="http://schemas.microsoft.com/office/drawing/2014/main" id="{E9F2F750-3680-EAC1-61C8-CB32B1BEC020}"/>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13" name="Fußzeilenplatzhalter 12">
            <a:extLst>
              <a:ext uri="{FF2B5EF4-FFF2-40B4-BE49-F238E27FC236}">
                <a16:creationId xmlns:a16="http://schemas.microsoft.com/office/drawing/2014/main" id="{3A013463-993D-E844-BAA6-6C9EDBCECDC3}"/>
              </a:ext>
            </a:extLst>
          </p:cNvPr>
          <p:cNvSpPr>
            <a:spLocks noGrp="1"/>
          </p:cNvSpPr>
          <p:nvPr>
            <p:ph type="ftr" sz="quarter" idx="15"/>
          </p:nvPr>
        </p:nvSpPr>
        <p:spPr/>
        <p:txBody>
          <a:bodyPr/>
          <a:lstStyle/>
          <a:p>
            <a:r>
              <a:rPr lang="de-DE"/>
              <a:t>Abrechnungsschulung Pneumologie</a:t>
            </a:r>
          </a:p>
        </p:txBody>
      </p:sp>
    </p:spTree>
    <p:extLst>
      <p:ext uri="{BB962C8B-B14F-4D97-AF65-F5344CB8AC3E}">
        <p14:creationId xmlns:p14="http://schemas.microsoft.com/office/powerpoint/2010/main" val="2605004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5A5AFE49-307E-49AF-7984-A877D003B7A0}"/>
              </a:ext>
            </a:extLst>
          </p:cNvPr>
          <p:cNvSpPr>
            <a:spLocks noGrp="1"/>
          </p:cNvSpPr>
          <p:nvPr>
            <p:ph type="sldNum" sz="quarter" idx="11"/>
          </p:nvPr>
        </p:nvSpPr>
        <p:spPr/>
        <p:txBody>
          <a:bodyPr/>
          <a:lstStyle/>
          <a:p>
            <a:fld id="{563F8326-2D3F-44D0-8A27-327B93DAAA3E}" type="slidenum">
              <a:rPr lang="de-DE" smtClean="0"/>
              <a:pPr/>
              <a:t>‹Nr.›</a:t>
            </a:fld>
            <a:endParaRPr lang="de-DE"/>
          </a:p>
        </p:txBody>
      </p:sp>
      <p:sp>
        <p:nvSpPr>
          <p:cNvPr id="2" name="Fußzeilenplatzhalter 1">
            <a:extLst>
              <a:ext uri="{FF2B5EF4-FFF2-40B4-BE49-F238E27FC236}">
                <a16:creationId xmlns:a16="http://schemas.microsoft.com/office/drawing/2014/main" id="{992C6674-50B6-A9E8-F551-3BD420228B7D}"/>
              </a:ext>
            </a:extLst>
          </p:cNvPr>
          <p:cNvSpPr>
            <a:spLocks noGrp="1"/>
          </p:cNvSpPr>
          <p:nvPr>
            <p:ph type="ftr" sz="quarter" idx="10"/>
          </p:nvPr>
        </p:nvSpPr>
        <p:spPr/>
        <p:txBody>
          <a:bodyPr/>
          <a:lstStyle/>
          <a:p>
            <a:r>
              <a:rPr lang="de-DE"/>
              <a:t>Abrechnungsschulung Pneumologie</a:t>
            </a:r>
            <a:endParaRPr lang="de-DE" dirty="0"/>
          </a:p>
        </p:txBody>
      </p:sp>
    </p:spTree>
    <p:extLst>
      <p:ext uri="{BB962C8B-B14F-4D97-AF65-F5344CB8AC3E}">
        <p14:creationId xmlns:p14="http://schemas.microsoft.com/office/powerpoint/2010/main" val="3898070996"/>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links hellgelb  Bild rechts">
    <p:bg>
      <p:bgPr>
        <a:solidFill>
          <a:schemeClr val="bg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91288D10-1AAE-5D20-8C05-C61D9268C322}"/>
              </a:ext>
            </a:extLst>
          </p:cNvPr>
          <p:cNvSpPr/>
          <p:nvPr userDrawn="1"/>
        </p:nvSpPr>
        <p:spPr>
          <a:xfrm>
            <a:off x="0" y="0"/>
            <a:ext cx="6240462" cy="6299200"/>
          </a:xfrm>
          <a:prstGeom prst="rect">
            <a:avLst/>
          </a:prstGeom>
          <a:solidFill>
            <a:srgbClr val="FFF7EE"/>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a:p>
        </p:txBody>
      </p:sp>
      <p:sp>
        <p:nvSpPr>
          <p:cNvPr id="2" name="Titel 1">
            <a:extLst>
              <a:ext uri="{FF2B5EF4-FFF2-40B4-BE49-F238E27FC236}">
                <a16:creationId xmlns:a16="http://schemas.microsoft.com/office/drawing/2014/main" id="{A2EEE992-9653-CD0A-CEE2-F58D0E6FE57B}"/>
              </a:ext>
            </a:extLst>
          </p:cNvPr>
          <p:cNvSpPr>
            <a:spLocks noGrp="1"/>
          </p:cNvSpPr>
          <p:nvPr>
            <p:ph type="title"/>
          </p:nvPr>
        </p:nvSpPr>
        <p:spPr>
          <a:xfrm>
            <a:off x="373064" y="500153"/>
            <a:ext cx="5578473" cy="813359"/>
          </a:xfrm>
        </p:spPr>
        <p:txBody>
          <a:bodyPr/>
          <a:lstStyle/>
          <a:p>
            <a:r>
              <a:rPr lang="de-DE"/>
              <a:t>Mastertitelformat bearbeiten</a:t>
            </a:r>
            <a:endParaRPr lang="de-DE" dirty="0"/>
          </a:p>
        </p:txBody>
      </p:sp>
      <p:sp>
        <p:nvSpPr>
          <p:cNvPr id="16" name="Inhaltsplatzhalter 15">
            <a:extLst>
              <a:ext uri="{FF2B5EF4-FFF2-40B4-BE49-F238E27FC236}">
                <a16:creationId xmlns:a16="http://schemas.microsoft.com/office/drawing/2014/main" id="{BF3E4A33-04B7-A640-FE23-9DF60186BA1C}"/>
              </a:ext>
            </a:extLst>
          </p:cNvPr>
          <p:cNvSpPr>
            <a:spLocks noGrp="1"/>
          </p:cNvSpPr>
          <p:nvPr>
            <p:ph sz="quarter" idx="14"/>
          </p:nvPr>
        </p:nvSpPr>
        <p:spPr>
          <a:xfrm>
            <a:off x="379184" y="1451428"/>
            <a:ext cx="5572353" cy="467878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1">
            <a:extLst>
              <a:ext uri="{FF2B5EF4-FFF2-40B4-BE49-F238E27FC236}">
                <a16:creationId xmlns:a16="http://schemas.microsoft.com/office/drawing/2014/main" id="{A7042D9E-85B6-BE7D-9A03-0808373C9497}"/>
              </a:ext>
            </a:extLst>
          </p:cNvPr>
          <p:cNvSpPr>
            <a:spLocks noGrp="1"/>
          </p:cNvSpPr>
          <p:nvPr>
            <p:ph type="pic" sz="quarter" idx="11"/>
          </p:nvPr>
        </p:nvSpPr>
        <p:spPr>
          <a:xfrm>
            <a:off x="6240462" y="0"/>
            <a:ext cx="5951537" cy="6299200"/>
          </a:xfrm>
          <a:prstGeom prst="rect">
            <a:avLst/>
          </a:prstGeom>
          <a:pattFill prst="pct25">
            <a:fgClr>
              <a:schemeClr val="bg1">
                <a:lumMod val="85000"/>
              </a:schemeClr>
            </a:fgClr>
            <a:bgClr>
              <a:schemeClr val="bg1"/>
            </a:bgClr>
          </a:pattFill>
          <a:ln w="8890">
            <a:solidFill>
              <a:schemeClr val="bg1">
                <a:alpha val="20000"/>
              </a:schemeClr>
            </a:solidFill>
          </a:ln>
        </p:spPr>
        <p:txBody>
          <a:bodyPr/>
          <a:lstStyle>
            <a:lvl1pPr algn="ctr">
              <a:defRPr>
                <a:solidFill>
                  <a:schemeClr val="tx2"/>
                </a:solidFill>
              </a:defRPr>
            </a:lvl1pPr>
          </a:lstStyle>
          <a:p>
            <a:r>
              <a:rPr lang="de-DE"/>
              <a:t>Bild durch Klicken auf Symbol hinzufügen</a:t>
            </a:r>
            <a:endParaRPr lang="de-DE" dirty="0"/>
          </a:p>
        </p:txBody>
      </p:sp>
      <p:sp>
        <p:nvSpPr>
          <p:cNvPr id="18" name="Foliennummernplatzhalter 17">
            <a:extLst>
              <a:ext uri="{FF2B5EF4-FFF2-40B4-BE49-F238E27FC236}">
                <a16:creationId xmlns:a16="http://schemas.microsoft.com/office/drawing/2014/main" id="{D4CAD822-256A-603E-065D-4EC3AB5C316A}"/>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17" name="Fußzeilenplatzhalter 16">
            <a:extLst>
              <a:ext uri="{FF2B5EF4-FFF2-40B4-BE49-F238E27FC236}">
                <a16:creationId xmlns:a16="http://schemas.microsoft.com/office/drawing/2014/main" id="{BB864CA2-7D2A-E70C-4773-D30EC854577F}"/>
              </a:ext>
            </a:extLst>
          </p:cNvPr>
          <p:cNvSpPr>
            <a:spLocks noGrp="1"/>
          </p:cNvSpPr>
          <p:nvPr>
            <p:ph type="ftr" sz="quarter" idx="15"/>
          </p:nvPr>
        </p:nvSpPr>
        <p:spPr/>
        <p:txBody>
          <a:bodyPr/>
          <a:lstStyle/>
          <a:p>
            <a:r>
              <a:rPr lang="de-DE"/>
              <a:t>Abrechnungsschulung Pneumologie</a:t>
            </a:r>
          </a:p>
        </p:txBody>
      </p:sp>
    </p:spTree>
    <p:extLst>
      <p:ext uri="{BB962C8B-B14F-4D97-AF65-F5344CB8AC3E}">
        <p14:creationId xmlns:p14="http://schemas.microsoft.com/office/powerpoint/2010/main" val="35443149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49" userDrawn="1">
          <p15:clr>
            <a:srgbClr val="FBAE40"/>
          </p15:clr>
        </p15:guide>
        <p15:guide id="2" pos="3931"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halt &amp; Bild rech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054FD-C4E6-C37F-6B65-F08A75E71D78}"/>
              </a:ext>
            </a:extLst>
          </p:cNvPr>
          <p:cNvSpPr>
            <a:spLocks noGrp="1"/>
          </p:cNvSpPr>
          <p:nvPr>
            <p:ph type="title"/>
          </p:nvPr>
        </p:nvSpPr>
        <p:spPr>
          <a:xfrm>
            <a:off x="373064" y="1446213"/>
            <a:ext cx="5578474" cy="1118159"/>
          </a:xfrm>
        </p:spPr>
        <p:txBody>
          <a:bodyPr/>
          <a:lstStyle/>
          <a:p>
            <a:r>
              <a:rPr lang="de-DE"/>
              <a:t>Mastertitelformat bearbeiten</a:t>
            </a:r>
            <a:endParaRPr lang="de-DE" dirty="0"/>
          </a:p>
        </p:txBody>
      </p:sp>
      <p:sp>
        <p:nvSpPr>
          <p:cNvPr id="16" name="Inhaltsplatzhalter 15">
            <a:extLst>
              <a:ext uri="{FF2B5EF4-FFF2-40B4-BE49-F238E27FC236}">
                <a16:creationId xmlns:a16="http://schemas.microsoft.com/office/drawing/2014/main" id="{BF3E4A33-04B7-A640-FE23-9DF60186BA1C}"/>
              </a:ext>
            </a:extLst>
          </p:cNvPr>
          <p:cNvSpPr>
            <a:spLocks noGrp="1"/>
          </p:cNvSpPr>
          <p:nvPr>
            <p:ph sz="quarter" idx="14"/>
          </p:nvPr>
        </p:nvSpPr>
        <p:spPr>
          <a:xfrm>
            <a:off x="373064" y="2772228"/>
            <a:ext cx="5578474" cy="3526971"/>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1">
            <a:extLst>
              <a:ext uri="{FF2B5EF4-FFF2-40B4-BE49-F238E27FC236}">
                <a16:creationId xmlns:a16="http://schemas.microsoft.com/office/drawing/2014/main" id="{A7042D9E-85B6-BE7D-9A03-0808373C9497}"/>
              </a:ext>
            </a:extLst>
          </p:cNvPr>
          <p:cNvSpPr>
            <a:spLocks noGrp="1"/>
          </p:cNvSpPr>
          <p:nvPr>
            <p:ph type="pic" sz="quarter" idx="11"/>
          </p:nvPr>
        </p:nvSpPr>
        <p:spPr>
          <a:xfrm>
            <a:off x="6240463" y="0"/>
            <a:ext cx="5951538" cy="6299200"/>
          </a:xfrm>
          <a:prstGeom prst="rect">
            <a:avLst/>
          </a:prstGeom>
          <a:pattFill prst="pct25">
            <a:fgClr>
              <a:schemeClr val="bg1">
                <a:lumMod val="85000"/>
              </a:schemeClr>
            </a:fgClr>
            <a:bgClr>
              <a:schemeClr val="bg1"/>
            </a:bgClr>
          </a:pattFill>
          <a:ln w="8890">
            <a:solidFill>
              <a:schemeClr val="bg1">
                <a:alpha val="20000"/>
              </a:schemeClr>
            </a:solidFill>
          </a:ln>
        </p:spPr>
        <p:txBody>
          <a:bodyPr/>
          <a:lstStyle>
            <a:lvl1pPr algn="ctr">
              <a:defRPr>
                <a:solidFill>
                  <a:schemeClr val="tx2"/>
                </a:solidFill>
              </a:defRPr>
            </a:lvl1pPr>
          </a:lstStyle>
          <a:p>
            <a:r>
              <a:rPr lang="de-DE"/>
              <a:t>Bild durch Klicken auf Symbol hinzufügen</a:t>
            </a:r>
            <a:endParaRPr lang="de-DE" dirty="0"/>
          </a:p>
        </p:txBody>
      </p:sp>
      <p:sp>
        <p:nvSpPr>
          <p:cNvPr id="18" name="Foliennummernplatzhalter 17">
            <a:extLst>
              <a:ext uri="{FF2B5EF4-FFF2-40B4-BE49-F238E27FC236}">
                <a16:creationId xmlns:a16="http://schemas.microsoft.com/office/drawing/2014/main" id="{D4CAD822-256A-603E-065D-4EC3AB5C316A}"/>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17" name="Fußzeilenplatzhalter 16">
            <a:extLst>
              <a:ext uri="{FF2B5EF4-FFF2-40B4-BE49-F238E27FC236}">
                <a16:creationId xmlns:a16="http://schemas.microsoft.com/office/drawing/2014/main" id="{BB864CA2-7D2A-E70C-4773-D30EC854577F}"/>
              </a:ext>
            </a:extLst>
          </p:cNvPr>
          <p:cNvSpPr>
            <a:spLocks noGrp="1"/>
          </p:cNvSpPr>
          <p:nvPr>
            <p:ph type="ftr" sz="quarter" idx="15"/>
          </p:nvPr>
        </p:nvSpPr>
        <p:spPr/>
        <p:txBody>
          <a:bodyPr/>
          <a:lstStyle/>
          <a:p>
            <a:r>
              <a:rPr lang="de-DE"/>
              <a:t>Abrechnungsschulung Pneumologie</a:t>
            </a:r>
          </a:p>
        </p:txBody>
      </p:sp>
    </p:spTree>
    <p:extLst>
      <p:ext uri="{BB962C8B-B14F-4D97-AF65-F5344CB8AC3E}">
        <p14:creationId xmlns:p14="http://schemas.microsoft.com/office/powerpoint/2010/main" val="305392734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49" userDrawn="1">
          <p15:clr>
            <a:srgbClr val="FBAE40"/>
          </p15:clr>
        </p15:guide>
        <p15:guide id="2" pos="3931"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alt &amp; Bild links">
    <p:bg>
      <p:bgPr>
        <a:solidFill>
          <a:schemeClr val="bg1"/>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49007B90-C99D-6F76-96A6-EA8E63F7B2B3}"/>
              </a:ext>
            </a:extLst>
          </p:cNvPr>
          <p:cNvSpPr>
            <a:spLocks noGrp="1"/>
          </p:cNvSpPr>
          <p:nvPr>
            <p:ph type="title"/>
          </p:nvPr>
        </p:nvSpPr>
        <p:spPr>
          <a:xfrm>
            <a:off x="6242051" y="1446213"/>
            <a:ext cx="5578474" cy="1118159"/>
          </a:xfrm>
        </p:spPr>
        <p:txBody>
          <a:bodyPr/>
          <a:lstStyle/>
          <a:p>
            <a:r>
              <a:rPr lang="de-DE"/>
              <a:t>Mastertitelformat bearbeiten</a:t>
            </a:r>
            <a:endParaRPr lang="de-DE" dirty="0"/>
          </a:p>
        </p:txBody>
      </p:sp>
      <p:sp>
        <p:nvSpPr>
          <p:cNvPr id="2" name="Inhaltsplatzhalter 15">
            <a:extLst>
              <a:ext uri="{FF2B5EF4-FFF2-40B4-BE49-F238E27FC236}">
                <a16:creationId xmlns:a16="http://schemas.microsoft.com/office/drawing/2014/main" id="{E5D544F5-AA16-88FA-6E11-F46A746F15AE}"/>
              </a:ext>
            </a:extLst>
          </p:cNvPr>
          <p:cNvSpPr>
            <a:spLocks noGrp="1"/>
          </p:cNvSpPr>
          <p:nvPr>
            <p:ph sz="quarter" idx="14"/>
          </p:nvPr>
        </p:nvSpPr>
        <p:spPr>
          <a:xfrm>
            <a:off x="6242051" y="2772228"/>
            <a:ext cx="5578474" cy="3526971"/>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1">
            <a:extLst>
              <a:ext uri="{FF2B5EF4-FFF2-40B4-BE49-F238E27FC236}">
                <a16:creationId xmlns:a16="http://schemas.microsoft.com/office/drawing/2014/main" id="{A7042D9E-85B6-BE7D-9A03-0808373C9497}"/>
              </a:ext>
            </a:extLst>
          </p:cNvPr>
          <p:cNvSpPr>
            <a:spLocks noGrp="1"/>
          </p:cNvSpPr>
          <p:nvPr>
            <p:ph type="pic" sz="quarter" idx="11"/>
          </p:nvPr>
        </p:nvSpPr>
        <p:spPr>
          <a:xfrm>
            <a:off x="1" y="0"/>
            <a:ext cx="5951538" cy="6299200"/>
          </a:xfrm>
          <a:prstGeom prst="rect">
            <a:avLst/>
          </a:prstGeom>
          <a:pattFill prst="pct25">
            <a:fgClr>
              <a:schemeClr val="bg1">
                <a:lumMod val="85000"/>
              </a:schemeClr>
            </a:fgClr>
            <a:bgClr>
              <a:schemeClr val="bg1"/>
            </a:bgClr>
          </a:pattFill>
          <a:ln w="8890">
            <a:solidFill>
              <a:schemeClr val="bg1">
                <a:alpha val="20000"/>
              </a:schemeClr>
            </a:solidFill>
          </a:ln>
        </p:spPr>
        <p:txBody>
          <a:bodyPr/>
          <a:lstStyle>
            <a:lvl1pPr algn="ctr">
              <a:defRPr>
                <a:solidFill>
                  <a:schemeClr val="tx2"/>
                </a:solidFill>
              </a:defRPr>
            </a:lvl1pPr>
          </a:lstStyle>
          <a:p>
            <a:r>
              <a:rPr lang="de-DE"/>
              <a:t>Bild durch Klicken auf Symbol hinzufügen</a:t>
            </a:r>
            <a:endParaRPr lang="de-DE" dirty="0"/>
          </a:p>
        </p:txBody>
      </p:sp>
      <p:sp>
        <p:nvSpPr>
          <p:cNvPr id="18" name="Foliennummernplatzhalter 17">
            <a:extLst>
              <a:ext uri="{FF2B5EF4-FFF2-40B4-BE49-F238E27FC236}">
                <a16:creationId xmlns:a16="http://schemas.microsoft.com/office/drawing/2014/main" id="{D4CAD822-256A-603E-065D-4EC3AB5C316A}"/>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17" name="Fußzeilenplatzhalter 16">
            <a:extLst>
              <a:ext uri="{FF2B5EF4-FFF2-40B4-BE49-F238E27FC236}">
                <a16:creationId xmlns:a16="http://schemas.microsoft.com/office/drawing/2014/main" id="{BB864CA2-7D2A-E70C-4773-D30EC854577F}"/>
              </a:ext>
            </a:extLst>
          </p:cNvPr>
          <p:cNvSpPr>
            <a:spLocks noGrp="1"/>
          </p:cNvSpPr>
          <p:nvPr>
            <p:ph type="ftr" sz="quarter" idx="15"/>
          </p:nvPr>
        </p:nvSpPr>
        <p:spPr/>
        <p:txBody>
          <a:bodyPr/>
          <a:lstStyle/>
          <a:p>
            <a:r>
              <a:rPr lang="de-DE"/>
              <a:t>Abrechnungsschulung Pneumologie</a:t>
            </a:r>
          </a:p>
        </p:txBody>
      </p:sp>
    </p:spTree>
    <p:extLst>
      <p:ext uri="{BB962C8B-B14F-4D97-AF65-F5344CB8AC3E}">
        <p14:creationId xmlns:p14="http://schemas.microsoft.com/office/powerpoint/2010/main" val="33691590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931" userDrawn="1">
          <p15:clr>
            <a:srgbClr val="FBAE40"/>
          </p15:clr>
        </p15:guide>
        <p15:guide id="2" pos="3749"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2 Bilder rechts">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AAFE21F0-A001-0170-29C5-A5FC5755DA25}"/>
              </a:ext>
            </a:extLst>
          </p:cNvPr>
          <p:cNvSpPr>
            <a:spLocks noGrp="1"/>
          </p:cNvSpPr>
          <p:nvPr>
            <p:ph type="title"/>
          </p:nvPr>
        </p:nvSpPr>
        <p:spPr>
          <a:xfrm>
            <a:off x="373064" y="1446213"/>
            <a:ext cx="5578474" cy="1118159"/>
          </a:xfrm>
        </p:spPr>
        <p:txBody>
          <a:bodyPr/>
          <a:lstStyle/>
          <a:p>
            <a:r>
              <a:rPr lang="de-DE"/>
              <a:t>Mastertitelformat bearbeiten</a:t>
            </a:r>
            <a:endParaRPr lang="de-DE" dirty="0"/>
          </a:p>
        </p:txBody>
      </p:sp>
      <p:sp>
        <p:nvSpPr>
          <p:cNvPr id="2" name="Inhaltsplatzhalter 15">
            <a:extLst>
              <a:ext uri="{FF2B5EF4-FFF2-40B4-BE49-F238E27FC236}">
                <a16:creationId xmlns:a16="http://schemas.microsoft.com/office/drawing/2014/main" id="{BA4D0CA7-6E52-F159-4532-B9EFFA1FC790}"/>
              </a:ext>
            </a:extLst>
          </p:cNvPr>
          <p:cNvSpPr>
            <a:spLocks noGrp="1"/>
          </p:cNvSpPr>
          <p:nvPr>
            <p:ph sz="quarter" idx="17"/>
          </p:nvPr>
        </p:nvSpPr>
        <p:spPr>
          <a:xfrm>
            <a:off x="373064" y="2772228"/>
            <a:ext cx="5578474" cy="3526971"/>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Bildplatzhalter 2">
            <a:extLst>
              <a:ext uri="{FF2B5EF4-FFF2-40B4-BE49-F238E27FC236}">
                <a16:creationId xmlns:a16="http://schemas.microsoft.com/office/drawing/2014/main" id="{58A80D1E-B9F7-68AA-8E71-0F3F2A63FA1D}"/>
              </a:ext>
            </a:extLst>
          </p:cNvPr>
          <p:cNvSpPr>
            <a:spLocks noGrp="1"/>
          </p:cNvSpPr>
          <p:nvPr>
            <p:ph type="pic" idx="1"/>
          </p:nvPr>
        </p:nvSpPr>
        <p:spPr>
          <a:xfrm>
            <a:off x="6240461" y="0"/>
            <a:ext cx="5951539" cy="3113600"/>
          </a:xfrm>
          <a:prstGeom prst="rect">
            <a:avLst/>
          </a:prstGeo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dirty="0"/>
            </a:lvl1pPr>
          </a:lstStyle>
          <a:p>
            <a:pPr lvl="0" algn="ctr"/>
            <a:r>
              <a:rPr lang="de-DE"/>
              <a:t>Bild durch Klicken auf Symbol hinzufügen</a:t>
            </a:r>
            <a:endParaRPr lang="de-DE" dirty="0"/>
          </a:p>
        </p:txBody>
      </p:sp>
      <p:sp>
        <p:nvSpPr>
          <p:cNvPr id="5" name="Bildplatzhalter 2">
            <a:extLst>
              <a:ext uri="{FF2B5EF4-FFF2-40B4-BE49-F238E27FC236}">
                <a16:creationId xmlns:a16="http://schemas.microsoft.com/office/drawing/2014/main" id="{8A3E4417-9A7B-FD41-07DE-AB9DA8DE5601}"/>
              </a:ext>
            </a:extLst>
          </p:cNvPr>
          <p:cNvSpPr>
            <a:spLocks noGrp="1"/>
          </p:cNvSpPr>
          <p:nvPr>
            <p:ph type="pic" idx="18"/>
          </p:nvPr>
        </p:nvSpPr>
        <p:spPr>
          <a:xfrm>
            <a:off x="6240461" y="3185600"/>
            <a:ext cx="5951539" cy="3113600"/>
          </a:xfrm>
          <a:prstGeom prst="rect">
            <a:avLst/>
          </a:prstGeo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dirty="0"/>
            </a:lvl1pPr>
          </a:lstStyle>
          <a:p>
            <a:pPr lvl="0" algn="ctr"/>
            <a:r>
              <a:rPr lang="de-DE"/>
              <a:t>Bild durch Klicken auf Symbol hinzufügen</a:t>
            </a:r>
            <a:endParaRPr lang="de-DE" dirty="0"/>
          </a:p>
        </p:txBody>
      </p:sp>
      <p:sp>
        <p:nvSpPr>
          <p:cNvPr id="11" name="Foliennummernplatzhalter 10">
            <a:extLst>
              <a:ext uri="{FF2B5EF4-FFF2-40B4-BE49-F238E27FC236}">
                <a16:creationId xmlns:a16="http://schemas.microsoft.com/office/drawing/2014/main" id="{E6AA772A-BFE1-7B0D-DCB2-83FA1597959E}"/>
              </a:ext>
            </a:extLst>
          </p:cNvPr>
          <p:cNvSpPr>
            <a:spLocks noGrp="1"/>
          </p:cNvSpPr>
          <p:nvPr>
            <p:ph type="sldNum" sz="quarter" idx="15"/>
          </p:nvPr>
        </p:nvSpPr>
        <p:spPr/>
        <p:txBody>
          <a:bodyPr/>
          <a:lstStyle/>
          <a:p>
            <a:fld id="{563F8326-2D3F-44D0-8A27-327B93DAAA3E}" type="slidenum">
              <a:rPr lang="de-DE" smtClean="0"/>
              <a:pPr/>
              <a:t>‹Nr.›</a:t>
            </a:fld>
            <a:endParaRPr lang="de-DE"/>
          </a:p>
        </p:txBody>
      </p:sp>
      <p:sp>
        <p:nvSpPr>
          <p:cNvPr id="10" name="Fußzeilenplatzhalter 9">
            <a:extLst>
              <a:ext uri="{FF2B5EF4-FFF2-40B4-BE49-F238E27FC236}">
                <a16:creationId xmlns:a16="http://schemas.microsoft.com/office/drawing/2014/main" id="{4E1445F7-335A-ECA6-23C1-57E62CBDED07}"/>
              </a:ext>
            </a:extLst>
          </p:cNvPr>
          <p:cNvSpPr>
            <a:spLocks noGrp="1"/>
          </p:cNvSpPr>
          <p:nvPr>
            <p:ph type="ftr" sz="quarter" idx="14"/>
          </p:nvPr>
        </p:nvSpPr>
        <p:spPr/>
        <p:txBody>
          <a:bodyPr/>
          <a:lstStyle/>
          <a:p>
            <a:r>
              <a:rPr lang="de-DE"/>
              <a:t>Abrechnungsschulung Pneumologie</a:t>
            </a:r>
          </a:p>
        </p:txBody>
      </p:sp>
    </p:spTree>
    <p:extLst>
      <p:ext uri="{BB962C8B-B14F-4D97-AF65-F5344CB8AC3E}">
        <p14:creationId xmlns:p14="http://schemas.microsoft.com/office/powerpoint/2010/main" val="3150155263"/>
      </p:ext>
    </p:extLst>
  </p:cSld>
  <p:clrMapOvr>
    <a:masterClrMapping/>
  </p:clrMapOvr>
  <p:extLst>
    <p:ext uri="{DCECCB84-F9BA-43D5-87BE-67443E8EF086}">
      <p15:sldGuideLst xmlns:p15="http://schemas.microsoft.com/office/powerpoint/2012/main">
        <p15:guide id="1" pos="3931" userDrawn="1">
          <p15:clr>
            <a:srgbClr val="FBAE40"/>
          </p15:clr>
        </p15:guide>
        <p15:guide id="2" pos="3749"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oßes Bild und Inhalt">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EDCBBD0B-6643-8F42-58E6-85EE77352035}"/>
              </a:ext>
            </a:extLst>
          </p:cNvPr>
          <p:cNvSpPr>
            <a:spLocks noGrp="1"/>
          </p:cNvSpPr>
          <p:nvPr>
            <p:ph type="pic" sz="quarter" idx="16"/>
          </p:nvPr>
        </p:nvSpPr>
        <p:spPr>
          <a:xfrm>
            <a:off x="0" y="0"/>
            <a:ext cx="12192000" cy="6299200"/>
          </a:xfr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a:lvl1pPr>
          </a:lstStyle>
          <a:p>
            <a:pPr lvl="0" algn="ctr"/>
            <a:r>
              <a:rPr lang="de-DE"/>
              <a:t>Bild durch Klicken auf Symbol hinzufügen</a:t>
            </a:r>
          </a:p>
        </p:txBody>
      </p:sp>
      <p:sp>
        <p:nvSpPr>
          <p:cNvPr id="12" name="Textplatzhalter 11">
            <a:extLst>
              <a:ext uri="{FF2B5EF4-FFF2-40B4-BE49-F238E27FC236}">
                <a16:creationId xmlns:a16="http://schemas.microsoft.com/office/drawing/2014/main" id="{E8113068-2ECC-96FD-56AA-4D80F9255FA3}"/>
              </a:ext>
            </a:extLst>
          </p:cNvPr>
          <p:cNvSpPr>
            <a:spLocks noGrp="1"/>
          </p:cNvSpPr>
          <p:nvPr>
            <p:ph type="body" sz="quarter" idx="17"/>
          </p:nvPr>
        </p:nvSpPr>
        <p:spPr bwMode="ltGray">
          <a:xfrm>
            <a:off x="379186" y="1041400"/>
            <a:ext cx="3786674" cy="2978001"/>
          </a:xfrm>
          <a:solidFill>
            <a:schemeClr val="tx2"/>
          </a:solidFill>
        </p:spPr>
        <p:txBody>
          <a:bodyPr lIns="216000" tIns="1260000" rIns="216000" bIns="216000">
            <a:spAutoFit/>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Titel 12">
            <a:extLst>
              <a:ext uri="{FF2B5EF4-FFF2-40B4-BE49-F238E27FC236}">
                <a16:creationId xmlns:a16="http://schemas.microsoft.com/office/drawing/2014/main" id="{C4568097-17B2-5839-F84A-227C3E9213CB}"/>
              </a:ext>
            </a:extLst>
          </p:cNvPr>
          <p:cNvSpPr>
            <a:spLocks noGrp="1"/>
          </p:cNvSpPr>
          <p:nvPr>
            <p:ph type="title"/>
          </p:nvPr>
        </p:nvSpPr>
        <p:spPr bwMode="white">
          <a:xfrm>
            <a:off x="379186" y="1412629"/>
            <a:ext cx="3504048" cy="867126"/>
          </a:xfrm>
        </p:spPr>
        <p:txBody>
          <a:bodyPr lIns="216000"/>
          <a:lstStyle>
            <a:lvl1pPr>
              <a:defRPr>
                <a:solidFill>
                  <a:schemeClr val="bg1"/>
                </a:solidFill>
              </a:defRPr>
            </a:lvl1pPr>
          </a:lstStyle>
          <a:p>
            <a:r>
              <a:rPr lang="de-DE"/>
              <a:t>Mastertitelformat bearbeiten</a:t>
            </a:r>
            <a:endParaRPr lang="de-DE" dirty="0"/>
          </a:p>
        </p:txBody>
      </p:sp>
      <p:sp>
        <p:nvSpPr>
          <p:cNvPr id="4" name="Foliennummernplatzhalter 3">
            <a:extLst>
              <a:ext uri="{FF2B5EF4-FFF2-40B4-BE49-F238E27FC236}">
                <a16:creationId xmlns:a16="http://schemas.microsoft.com/office/drawing/2014/main" id="{3238E01C-7352-EA6C-DE08-6E522D989DF1}"/>
              </a:ext>
            </a:extLst>
          </p:cNvPr>
          <p:cNvSpPr>
            <a:spLocks noGrp="1"/>
          </p:cNvSpPr>
          <p:nvPr>
            <p:ph type="sldNum" sz="quarter" idx="11"/>
          </p:nvPr>
        </p:nvSpPr>
        <p:spPr/>
        <p:txBody>
          <a:bodyPr/>
          <a:lstStyle/>
          <a:p>
            <a:fld id="{563F8326-2D3F-44D0-8A27-327B93DAAA3E}" type="slidenum">
              <a:rPr lang="de-DE" smtClean="0"/>
              <a:pPr/>
              <a:t>‹Nr.›</a:t>
            </a:fld>
            <a:endParaRPr lang="de-DE"/>
          </a:p>
        </p:txBody>
      </p:sp>
      <p:sp>
        <p:nvSpPr>
          <p:cNvPr id="3" name="Fußzeilenplatzhalter 2">
            <a:extLst>
              <a:ext uri="{FF2B5EF4-FFF2-40B4-BE49-F238E27FC236}">
                <a16:creationId xmlns:a16="http://schemas.microsoft.com/office/drawing/2014/main" id="{A60ECC02-1492-2977-EB57-92905549D766}"/>
              </a:ext>
            </a:extLst>
          </p:cNvPr>
          <p:cNvSpPr>
            <a:spLocks noGrp="1"/>
          </p:cNvSpPr>
          <p:nvPr>
            <p:ph type="ftr" sz="quarter" idx="10"/>
          </p:nvPr>
        </p:nvSpPr>
        <p:spPr/>
        <p:txBody>
          <a:bodyPr/>
          <a:lstStyle/>
          <a:p>
            <a:r>
              <a:rPr lang="de-DE"/>
              <a:t>Abrechnungsschulung Pneumologie</a:t>
            </a:r>
          </a:p>
        </p:txBody>
      </p:sp>
    </p:spTree>
    <p:extLst>
      <p:ext uri="{BB962C8B-B14F-4D97-AF65-F5344CB8AC3E}">
        <p14:creationId xmlns:p14="http://schemas.microsoft.com/office/powerpoint/2010/main" val="953097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oßes Bild und Titel">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EDCBBD0B-6643-8F42-58E6-85EE77352035}"/>
              </a:ext>
            </a:extLst>
          </p:cNvPr>
          <p:cNvSpPr>
            <a:spLocks noGrp="1"/>
          </p:cNvSpPr>
          <p:nvPr>
            <p:ph type="pic" sz="quarter" idx="16"/>
          </p:nvPr>
        </p:nvSpPr>
        <p:spPr>
          <a:xfrm>
            <a:off x="0" y="0"/>
            <a:ext cx="12192000" cy="6299200"/>
          </a:xfr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a:lvl1pPr>
          </a:lstStyle>
          <a:p>
            <a:pPr lvl="0" algn="ctr"/>
            <a:r>
              <a:rPr lang="de-DE"/>
              <a:t>Bild durch Klicken auf Symbol hinzufügen</a:t>
            </a:r>
          </a:p>
        </p:txBody>
      </p:sp>
      <p:sp>
        <p:nvSpPr>
          <p:cNvPr id="2" name="Titel 1">
            <a:extLst>
              <a:ext uri="{FF2B5EF4-FFF2-40B4-BE49-F238E27FC236}">
                <a16:creationId xmlns:a16="http://schemas.microsoft.com/office/drawing/2014/main" id="{06B177E1-7D1D-B74A-306F-0A82EF105A19}"/>
              </a:ext>
            </a:extLst>
          </p:cNvPr>
          <p:cNvSpPr>
            <a:spLocks noGrp="1"/>
          </p:cNvSpPr>
          <p:nvPr>
            <p:ph type="title"/>
          </p:nvPr>
        </p:nvSpPr>
        <p:spPr/>
        <p:txBody>
          <a:bodyPr/>
          <a:lstStyle/>
          <a:p>
            <a:r>
              <a:rPr lang="de-DE"/>
              <a:t>Mastertitelformat bearbeiten</a:t>
            </a:r>
            <a:endParaRPr lang="de-DE" dirty="0"/>
          </a:p>
        </p:txBody>
      </p:sp>
      <p:sp>
        <p:nvSpPr>
          <p:cNvPr id="5" name="Textplatzhalter 4">
            <a:extLst>
              <a:ext uri="{FF2B5EF4-FFF2-40B4-BE49-F238E27FC236}">
                <a16:creationId xmlns:a16="http://schemas.microsoft.com/office/drawing/2014/main" id="{65671CE4-4CDF-192B-EF16-74DE4AB775F0}"/>
              </a:ext>
            </a:extLst>
          </p:cNvPr>
          <p:cNvSpPr>
            <a:spLocks noGrp="1"/>
          </p:cNvSpPr>
          <p:nvPr>
            <p:ph type="body" sz="quarter" idx="21"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4" name="Foliennummernplatzhalter 3">
            <a:extLst>
              <a:ext uri="{FF2B5EF4-FFF2-40B4-BE49-F238E27FC236}">
                <a16:creationId xmlns:a16="http://schemas.microsoft.com/office/drawing/2014/main" id="{3238E01C-7352-EA6C-DE08-6E522D989DF1}"/>
              </a:ext>
            </a:extLst>
          </p:cNvPr>
          <p:cNvSpPr>
            <a:spLocks noGrp="1"/>
          </p:cNvSpPr>
          <p:nvPr>
            <p:ph type="sldNum" sz="quarter" idx="11"/>
          </p:nvPr>
        </p:nvSpPr>
        <p:spPr/>
        <p:txBody>
          <a:bodyPr/>
          <a:lstStyle/>
          <a:p>
            <a:fld id="{563F8326-2D3F-44D0-8A27-327B93DAAA3E}" type="slidenum">
              <a:rPr lang="de-DE" smtClean="0"/>
              <a:pPr/>
              <a:t>‹Nr.›</a:t>
            </a:fld>
            <a:endParaRPr lang="de-DE"/>
          </a:p>
        </p:txBody>
      </p:sp>
      <p:sp>
        <p:nvSpPr>
          <p:cNvPr id="3" name="Fußzeilenplatzhalter 2">
            <a:extLst>
              <a:ext uri="{FF2B5EF4-FFF2-40B4-BE49-F238E27FC236}">
                <a16:creationId xmlns:a16="http://schemas.microsoft.com/office/drawing/2014/main" id="{A60ECC02-1492-2977-EB57-92905549D766}"/>
              </a:ext>
            </a:extLst>
          </p:cNvPr>
          <p:cNvSpPr>
            <a:spLocks noGrp="1"/>
          </p:cNvSpPr>
          <p:nvPr>
            <p:ph type="ftr" sz="quarter" idx="10"/>
          </p:nvPr>
        </p:nvSpPr>
        <p:spPr/>
        <p:txBody>
          <a:bodyPr/>
          <a:lstStyle/>
          <a:p>
            <a:r>
              <a:rPr lang="de-DE"/>
              <a:t>Abrechnungsschulung Pneumologie</a:t>
            </a:r>
          </a:p>
        </p:txBody>
      </p:sp>
    </p:spTree>
    <p:extLst>
      <p:ext uri="{BB962C8B-B14F-4D97-AF65-F5344CB8AC3E}">
        <p14:creationId xmlns:p14="http://schemas.microsoft.com/office/powerpoint/2010/main" val="24963778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17" name="Bildplatzhalter 16">
            <a:extLst>
              <a:ext uri="{FF2B5EF4-FFF2-40B4-BE49-F238E27FC236}">
                <a16:creationId xmlns:a16="http://schemas.microsoft.com/office/drawing/2014/main" id="{FE2960EF-A629-ACF8-2F0C-2A557F2EA90D}"/>
              </a:ext>
            </a:extLst>
          </p:cNvPr>
          <p:cNvSpPr>
            <a:spLocks noGrp="1"/>
          </p:cNvSpPr>
          <p:nvPr>
            <p:ph type="pic" sz="quarter" idx="10"/>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3188396 h 6858000"/>
              <a:gd name="connsiteX3" fmla="*/ 5519255 w 6096000"/>
              <a:gd name="connsiteY3" fmla="*/ 3709553 h 6858000"/>
              <a:gd name="connsiteX4" fmla="*/ 6096000 w 6096000"/>
              <a:gd name="connsiteY4" fmla="*/ 3709553 h 6858000"/>
              <a:gd name="connsiteX5" fmla="*/ 6096000 w 6096000"/>
              <a:gd name="connsiteY5" fmla="*/ 6858000 h 6858000"/>
              <a:gd name="connsiteX6" fmla="*/ 6096000 w 6096000"/>
              <a:gd name="connsiteY6" fmla="*/ 6858000 h 6858000"/>
              <a:gd name="connsiteX7" fmla="*/ 6096000 w 6096000"/>
              <a:gd name="connsiteY7" fmla="*/ 6858000 h 6858000"/>
              <a:gd name="connsiteX8" fmla="*/ 0 w 6096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6096000" y="0"/>
                </a:lnTo>
                <a:lnTo>
                  <a:pt x="6096000" y="3188396"/>
                </a:lnTo>
                <a:lnTo>
                  <a:pt x="5519255" y="3709553"/>
                </a:lnTo>
                <a:lnTo>
                  <a:pt x="6096000" y="3709553"/>
                </a:lnTo>
                <a:lnTo>
                  <a:pt x="6096000" y="6858000"/>
                </a:lnTo>
                <a:lnTo>
                  <a:pt x="6096000" y="6858000"/>
                </a:lnTo>
                <a:lnTo>
                  <a:pt x="6096000" y="6858000"/>
                </a:lnTo>
                <a:lnTo>
                  <a:pt x="0" y="6858000"/>
                </a:lnTo>
                <a:close/>
              </a:path>
            </a:pathLst>
          </a:custGeo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a:lvl1pPr>
          </a:lstStyle>
          <a:p>
            <a:pPr lvl="0" algn="ctr"/>
            <a:r>
              <a:rPr lang="de-DE"/>
              <a:t>Bild durch Klicken auf Symbol hinzufügen</a:t>
            </a:r>
          </a:p>
        </p:txBody>
      </p:sp>
      <p:sp>
        <p:nvSpPr>
          <p:cNvPr id="13" name="Freihandform: Form 12">
            <a:extLst>
              <a:ext uri="{FF2B5EF4-FFF2-40B4-BE49-F238E27FC236}">
                <a16:creationId xmlns:a16="http://schemas.microsoft.com/office/drawing/2014/main" id="{7B753E66-EA78-E797-861D-B2626082381D}"/>
              </a:ext>
            </a:extLst>
          </p:cNvPr>
          <p:cNvSpPr/>
          <p:nvPr userDrawn="1"/>
        </p:nvSpPr>
        <p:spPr>
          <a:xfrm rot="5400000">
            <a:off x="5421545" y="97710"/>
            <a:ext cx="6868160" cy="6672745"/>
          </a:xfrm>
          <a:custGeom>
            <a:avLst/>
            <a:gdLst>
              <a:gd name="connsiteX0" fmla="*/ 0 w 6868160"/>
              <a:gd name="connsiteY0" fmla="*/ 6096000 h 6672745"/>
              <a:gd name="connsiteX1" fmla="*/ 0 w 6868160"/>
              <a:gd name="connsiteY1" fmla="*/ 0 h 6672745"/>
              <a:gd name="connsiteX2" fmla="*/ 6868160 w 6868160"/>
              <a:gd name="connsiteY2" fmla="*/ 0 h 6672745"/>
              <a:gd name="connsiteX3" fmla="*/ 6868160 w 6868160"/>
              <a:gd name="connsiteY3" fmla="*/ 6096000 h 6672745"/>
              <a:gd name="connsiteX4" fmla="*/ 3719713 w 6868160"/>
              <a:gd name="connsiteY4" fmla="*/ 6096000 h 6672745"/>
              <a:gd name="connsiteX5" fmla="*/ 3719713 w 6868160"/>
              <a:gd name="connsiteY5" fmla="*/ 6672745 h 6672745"/>
              <a:gd name="connsiteX6" fmla="*/ 3198556 w 6868160"/>
              <a:gd name="connsiteY6" fmla="*/ 6096000 h 66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8160" h="6672745">
                <a:moveTo>
                  <a:pt x="0" y="6096000"/>
                </a:moveTo>
                <a:lnTo>
                  <a:pt x="0" y="0"/>
                </a:lnTo>
                <a:lnTo>
                  <a:pt x="6868160" y="0"/>
                </a:lnTo>
                <a:lnTo>
                  <a:pt x="6868160" y="6096000"/>
                </a:lnTo>
                <a:lnTo>
                  <a:pt x="3719713" y="6096000"/>
                </a:lnTo>
                <a:lnTo>
                  <a:pt x="3719713" y="6672745"/>
                </a:lnTo>
                <a:lnTo>
                  <a:pt x="3198556" y="609600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itel 1">
            <a:extLst>
              <a:ext uri="{FF2B5EF4-FFF2-40B4-BE49-F238E27FC236}">
                <a16:creationId xmlns:a16="http://schemas.microsoft.com/office/drawing/2014/main" id="{B614AF35-0DFF-AF11-299A-D11ABFCF35DB}"/>
              </a:ext>
            </a:extLst>
          </p:cNvPr>
          <p:cNvSpPr>
            <a:spLocks noGrp="1"/>
          </p:cNvSpPr>
          <p:nvPr>
            <p:ph type="title" hasCustomPrompt="1"/>
          </p:nvPr>
        </p:nvSpPr>
        <p:spPr>
          <a:xfrm>
            <a:off x="6692464" y="2438321"/>
            <a:ext cx="5017600" cy="1994392"/>
          </a:xfrm>
        </p:spPr>
        <p:txBody>
          <a:bodyPr lIns="0" tIns="0" rIns="0" bIns="0" anchor="ctr">
            <a:spAutoFit/>
          </a:bodyPr>
          <a:lstStyle>
            <a:lvl1pPr>
              <a:defRPr sz="4800" cap="none" baseline="0"/>
            </a:lvl1pPr>
          </a:lstStyle>
          <a:p>
            <a:r>
              <a:rPr lang="de-DE" dirty="0"/>
              <a:t>Zitat durch klicken hinzufügen</a:t>
            </a:r>
          </a:p>
        </p:txBody>
      </p:sp>
      <p:sp>
        <p:nvSpPr>
          <p:cNvPr id="19" name="Foliennummernplatzhalter 3">
            <a:extLst>
              <a:ext uri="{FF2B5EF4-FFF2-40B4-BE49-F238E27FC236}">
                <a16:creationId xmlns:a16="http://schemas.microsoft.com/office/drawing/2014/main" id="{62D20826-70AC-565E-4884-FB752F59FCB3}"/>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3F8326-2D3F-44D0-8A27-327B93DAAA3E}" type="slidenum">
              <a:rPr lang="de-DE" smtClean="0"/>
              <a:pPr/>
              <a:t>‹Nr.›</a:t>
            </a:fld>
            <a:endParaRPr lang="de-DE"/>
          </a:p>
        </p:txBody>
      </p:sp>
      <p:sp>
        <p:nvSpPr>
          <p:cNvPr id="18" name="Fußzeilenplatzhalter 2">
            <a:extLst>
              <a:ext uri="{FF2B5EF4-FFF2-40B4-BE49-F238E27FC236}">
                <a16:creationId xmlns:a16="http://schemas.microsoft.com/office/drawing/2014/main" id="{4F711A82-55E8-A73E-12AE-AF23273EBB5E}"/>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Hier ist Platz für eine Fußzeile über &gt; Einfügen Fusszeile</a:t>
            </a:r>
          </a:p>
        </p:txBody>
      </p:sp>
      <p:pic>
        <p:nvPicPr>
          <p:cNvPr id="3" name="Logo">
            <a:extLst>
              <a:ext uri="{FF2B5EF4-FFF2-40B4-BE49-F238E27FC236}">
                <a16:creationId xmlns:a16="http://schemas.microsoft.com/office/drawing/2014/main" id="{7DA8D32F-6C51-2F31-6F65-306514E7CBF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81862" y="6394797"/>
            <a:ext cx="1338663" cy="360002"/>
          </a:xfrm>
          <a:prstGeom prst="rect">
            <a:avLst/>
          </a:prstGeom>
        </p:spPr>
      </p:pic>
    </p:spTree>
    <p:extLst>
      <p:ext uri="{BB962C8B-B14F-4D97-AF65-F5344CB8AC3E}">
        <p14:creationId xmlns:p14="http://schemas.microsoft.com/office/powerpoint/2010/main" val="1140596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ontakt 1">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D18ACC1-5777-79F4-EE1A-DD60C0E8DC0B}"/>
              </a:ext>
            </a:extLst>
          </p:cNvPr>
          <p:cNvSpPr>
            <a:spLocks noGrp="1"/>
          </p:cNvSpPr>
          <p:nvPr>
            <p:ph type="title"/>
          </p:nvPr>
        </p:nvSpPr>
        <p:spPr>
          <a:xfrm>
            <a:off x="373063" y="500153"/>
            <a:ext cx="11448000" cy="360001"/>
          </a:xfrm>
        </p:spPr>
        <p:txBody>
          <a:bodyPr/>
          <a:lstStyle/>
          <a:p>
            <a:r>
              <a:rPr lang="de-DE"/>
              <a:t>Mastertitelformat bearbeiten</a:t>
            </a:r>
            <a:endParaRPr lang="de-DE" dirty="0"/>
          </a:p>
        </p:txBody>
      </p:sp>
      <p:sp>
        <p:nvSpPr>
          <p:cNvPr id="6" name="Textplatzhalter 4">
            <a:extLst>
              <a:ext uri="{FF2B5EF4-FFF2-40B4-BE49-F238E27FC236}">
                <a16:creationId xmlns:a16="http://schemas.microsoft.com/office/drawing/2014/main" id="{8384B3CD-4467-8AE3-5B71-E2A2022A7283}"/>
              </a:ext>
            </a:extLst>
          </p:cNvPr>
          <p:cNvSpPr>
            <a:spLocks noGrp="1"/>
          </p:cNvSpPr>
          <p:nvPr>
            <p:ph type="body" sz="quarter" idx="20"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2" name="Rechteck 1">
            <a:extLst>
              <a:ext uri="{FF2B5EF4-FFF2-40B4-BE49-F238E27FC236}">
                <a16:creationId xmlns:a16="http://schemas.microsoft.com/office/drawing/2014/main" id="{224EC560-D54D-CE81-7EBC-0238E4E76C2A}"/>
              </a:ext>
            </a:extLst>
          </p:cNvPr>
          <p:cNvSpPr/>
          <p:nvPr userDrawn="1"/>
        </p:nvSpPr>
        <p:spPr>
          <a:xfrm>
            <a:off x="0" y="1446213"/>
            <a:ext cx="12192000" cy="485298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a:p>
        </p:txBody>
      </p:sp>
      <p:sp>
        <p:nvSpPr>
          <p:cNvPr id="4" name="Fragen">
            <a:extLst>
              <a:ext uri="{FF2B5EF4-FFF2-40B4-BE49-F238E27FC236}">
                <a16:creationId xmlns:a16="http://schemas.microsoft.com/office/drawing/2014/main" id="{6A2C6541-473E-687D-6A41-D8EB8221450F}"/>
              </a:ext>
            </a:extLst>
          </p:cNvPr>
          <p:cNvSpPr txBox="1"/>
          <p:nvPr userDrawn="1"/>
        </p:nvSpPr>
        <p:spPr>
          <a:xfrm>
            <a:off x="5408643" y="2712272"/>
            <a:ext cx="3947885" cy="600095"/>
          </a:xfrm>
          <a:prstGeom prst="rect">
            <a:avLst/>
          </a:prstGeom>
          <a:noFill/>
        </p:spPr>
        <p:txBody>
          <a:bodyPr wrap="square" lIns="0" tIns="0" rIns="0" bIns="0" rtlCol="0" anchor="t">
            <a:noAutofit/>
          </a:bodyPr>
          <a:lstStyle/>
          <a:p>
            <a:pPr marL="0" lvl="4">
              <a:lnSpc>
                <a:spcPct val="110000"/>
              </a:lnSpc>
              <a:spcBef>
                <a:spcPts val="0"/>
              </a:spcBef>
            </a:pPr>
            <a:r>
              <a:rPr lang="de-DE" sz="1600" b="1" dirty="0">
                <a:solidFill>
                  <a:schemeClr val="tx2"/>
                </a:solidFill>
              </a:rPr>
              <a:t>Haben Sie Fragen?</a:t>
            </a:r>
            <a:br>
              <a:rPr lang="de-DE" sz="1600" b="1" dirty="0">
                <a:solidFill>
                  <a:schemeClr val="tx2"/>
                </a:solidFill>
              </a:rPr>
            </a:br>
            <a:r>
              <a:rPr lang="de-DE" sz="1600" b="1" dirty="0">
                <a:solidFill>
                  <a:schemeClr val="tx2"/>
                </a:solidFill>
              </a:rPr>
              <a:t>Sie erreichen mich unter:</a:t>
            </a:r>
            <a:endParaRPr lang="de-DE" sz="1400" dirty="0">
              <a:solidFill>
                <a:schemeClr val="tx2"/>
              </a:solidFill>
              <a:latin typeface="Arial" panose="020B0604020202020204" pitchFamily="34" charset="0"/>
              <a:cs typeface="Arial" panose="020B0604020202020204" pitchFamily="34" charset="0"/>
            </a:endParaRPr>
          </a:p>
        </p:txBody>
      </p:sp>
      <p:sp>
        <p:nvSpPr>
          <p:cNvPr id="11" name="Telefon">
            <a:extLst>
              <a:ext uri="{FF2B5EF4-FFF2-40B4-BE49-F238E27FC236}">
                <a16:creationId xmlns:a16="http://schemas.microsoft.com/office/drawing/2014/main" id="{C299F8FA-0148-27BC-5ACA-394E42E45741}"/>
              </a:ext>
            </a:extLst>
          </p:cNvPr>
          <p:cNvSpPr>
            <a:spLocks noGrp="1"/>
          </p:cNvSpPr>
          <p:nvPr>
            <p:ph type="body" sz="quarter" idx="22" hasCustomPrompt="1"/>
          </p:nvPr>
        </p:nvSpPr>
        <p:spPr>
          <a:xfrm>
            <a:off x="5408643" y="3531395"/>
            <a:ext cx="3947885" cy="288925"/>
          </a:xfrm>
        </p:spPr>
        <p:txBody>
          <a:bodyPr lIns="0" tIns="0" rIns="0" bIns="0"/>
          <a:lstStyle>
            <a:lvl1pPr>
              <a:defRPr b="1"/>
            </a:lvl1pPr>
          </a:lstStyle>
          <a:p>
            <a:pPr lvl="0"/>
            <a:r>
              <a:rPr lang="de-DE" dirty="0"/>
              <a:t>Telefon:</a:t>
            </a:r>
          </a:p>
        </p:txBody>
      </p:sp>
      <p:sp>
        <p:nvSpPr>
          <p:cNvPr id="12" name="Telefonnummer">
            <a:extLst>
              <a:ext uri="{FF2B5EF4-FFF2-40B4-BE49-F238E27FC236}">
                <a16:creationId xmlns:a16="http://schemas.microsoft.com/office/drawing/2014/main" id="{B45DB399-5D9D-C14C-E6B2-4CEF1E6EE0A4}"/>
              </a:ext>
            </a:extLst>
          </p:cNvPr>
          <p:cNvSpPr>
            <a:spLocks noGrp="1"/>
          </p:cNvSpPr>
          <p:nvPr>
            <p:ph type="body" sz="quarter" idx="23" hasCustomPrompt="1"/>
          </p:nvPr>
        </p:nvSpPr>
        <p:spPr>
          <a:xfrm>
            <a:off x="5408643" y="3802857"/>
            <a:ext cx="3947885" cy="288925"/>
          </a:xfrm>
        </p:spPr>
        <p:txBody>
          <a:bodyPr lIns="0" tIns="0" rIns="0" bIns="0"/>
          <a:lstStyle>
            <a:lvl1pPr>
              <a:defRPr b="0"/>
            </a:lvl1pPr>
          </a:lstStyle>
          <a:p>
            <a:pPr lvl="0"/>
            <a:r>
              <a:rPr lang="de-DE" dirty="0"/>
              <a:t>Telefonnummer hier eintragen</a:t>
            </a:r>
          </a:p>
        </p:txBody>
      </p:sp>
      <p:sp>
        <p:nvSpPr>
          <p:cNvPr id="15" name="Mail">
            <a:extLst>
              <a:ext uri="{FF2B5EF4-FFF2-40B4-BE49-F238E27FC236}">
                <a16:creationId xmlns:a16="http://schemas.microsoft.com/office/drawing/2014/main" id="{052EA0D9-4AB9-E735-00AA-ED621B2A73CB}"/>
              </a:ext>
            </a:extLst>
          </p:cNvPr>
          <p:cNvSpPr>
            <a:spLocks noGrp="1"/>
          </p:cNvSpPr>
          <p:nvPr>
            <p:ph type="body" sz="quarter" idx="24" hasCustomPrompt="1"/>
          </p:nvPr>
        </p:nvSpPr>
        <p:spPr>
          <a:xfrm>
            <a:off x="5408643" y="4217195"/>
            <a:ext cx="3947885" cy="288925"/>
          </a:xfrm>
        </p:spPr>
        <p:txBody>
          <a:bodyPr lIns="0" tIns="0" rIns="0" bIns="0"/>
          <a:lstStyle>
            <a:lvl1pPr>
              <a:defRPr b="1"/>
            </a:lvl1pPr>
          </a:lstStyle>
          <a:p>
            <a:pPr lvl="0"/>
            <a:r>
              <a:rPr lang="de-DE" dirty="0"/>
              <a:t>E-Mail:</a:t>
            </a:r>
          </a:p>
        </p:txBody>
      </p:sp>
      <p:sp>
        <p:nvSpPr>
          <p:cNvPr id="16" name="Mailadresse">
            <a:extLst>
              <a:ext uri="{FF2B5EF4-FFF2-40B4-BE49-F238E27FC236}">
                <a16:creationId xmlns:a16="http://schemas.microsoft.com/office/drawing/2014/main" id="{C17E55DC-4094-193F-5BCC-2650F1D93EB9}"/>
              </a:ext>
            </a:extLst>
          </p:cNvPr>
          <p:cNvSpPr>
            <a:spLocks noGrp="1"/>
          </p:cNvSpPr>
          <p:nvPr>
            <p:ph type="body" sz="quarter" idx="25" hasCustomPrompt="1"/>
          </p:nvPr>
        </p:nvSpPr>
        <p:spPr>
          <a:xfrm>
            <a:off x="5408643" y="4488657"/>
            <a:ext cx="3947885" cy="288925"/>
          </a:xfrm>
        </p:spPr>
        <p:txBody>
          <a:bodyPr lIns="0" tIns="0" rIns="0" bIns="0"/>
          <a:lstStyle>
            <a:lvl1pPr>
              <a:defRPr b="0"/>
            </a:lvl1pPr>
          </a:lstStyle>
          <a:p>
            <a:pPr lvl="0"/>
            <a:r>
              <a:rPr lang="de-DE" dirty="0"/>
              <a:t>E-Mail Adresse hier eintragen</a:t>
            </a:r>
          </a:p>
        </p:txBody>
      </p:sp>
      <p:sp>
        <p:nvSpPr>
          <p:cNvPr id="17" name="Anschrift">
            <a:extLst>
              <a:ext uri="{FF2B5EF4-FFF2-40B4-BE49-F238E27FC236}">
                <a16:creationId xmlns:a16="http://schemas.microsoft.com/office/drawing/2014/main" id="{58C480D2-1F9C-9641-13EE-751B512C2886}"/>
              </a:ext>
            </a:extLst>
          </p:cNvPr>
          <p:cNvSpPr>
            <a:spLocks noGrp="1"/>
          </p:cNvSpPr>
          <p:nvPr>
            <p:ph type="body" sz="quarter" idx="26" hasCustomPrompt="1"/>
          </p:nvPr>
        </p:nvSpPr>
        <p:spPr>
          <a:xfrm>
            <a:off x="5408643" y="4912520"/>
            <a:ext cx="3947885" cy="288925"/>
          </a:xfrm>
        </p:spPr>
        <p:txBody>
          <a:bodyPr lIns="0" tIns="0" rIns="0" bIns="0"/>
          <a:lstStyle>
            <a:lvl1pPr>
              <a:defRPr b="1"/>
            </a:lvl1pPr>
          </a:lstStyle>
          <a:p>
            <a:pPr lvl="0"/>
            <a:r>
              <a:rPr lang="de-DE" dirty="0"/>
              <a:t>Postanschrift:</a:t>
            </a:r>
          </a:p>
        </p:txBody>
      </p:sp>
      <p:sp>
        <p:nvSpPr>
          <p:cNvPr id="18" name="Adresse">
            <a:extLst>
              <a:ext uri="{FF2B5EF4-FFF2-40B4-BE49-F238E27FC236}">
                <a16:creationId xmlns:a16="http://schemas.microsoft.com/office/drawing/2014/main" id="{CB27F0D3-FB3B-285A-7794-05DDAB40DF44}"/>
              </a:ext>
            </a:extLst>
          </p:cNvPr>
          <p:cNvSpPr>
            <a:spLocks noGrp="1"/>
          </p:cNvSpPr>
          <p:nvPr>
            <p:ph type="body" sz="quarter" idx="27" hasCustomPrompt="1"/>
          </p:nvPr>
        </p:nvSpPr>
        <p:spPr>
          <a:xfrm>
            <a:off x="5408643" y="5183983"/>
            <a:ext cx="3947885" cy="745888"/>
          </a:xfrm>
        </p:spPr>
        <p:txBody>
          <a:bodyPr lIns="0" tIns="0" rIns="0" bIns="0"/>
          <a:lstStyle>
            <a:lvl1pPr>
              <a:spcAft>
                <a:spcPts val="0"/>
              </a:spcAft>
              <a:defRPr b="0"/>
            </a:lvl1pPr>
          </a:lstStyle>
          <a:p>
            <a:pPr lvl="0"/>
            <a:r>
              <a:rPr lang="de-DE" dirty="0"/>
              <a:t>Adresse hier eintragen</a:t>
            </a:r>
          </a:p>
        </p:txBody>
      </p:sp>
      <p:sp>
        <p:nvSpPr>
          <p:cNvPr id="8" name="Bildplatzhalter 7">
            <a:extLst>
              <a:ext uri="{FF2B5EF4-FFF2-40B4-BE49-F238E27FC236}">
                <a16:creationId xmlns:a16="http://schemas.microsoft.com/office/drawing/2014/main" id="{5990C297-42DD-54E8-803B-324AB4266F0B}"/>
              </a:ext>
            </a:extLst>
          </p:cNvPr>
          <p:cNvSpPr>
            <a:spLocks noGrp="1"/>
          </p:cNvSpPr>
          <p:nvPr>
            <p:ph type="pic" sz="quarter" idx="21"/>
          </p:nvPr>
        </p:nvSpPr>
        <p:spPr>
          <a:xfrm>
            <a:off x="2194688" y="1979967"/>
            <a:ext cx="2821065" cy="3949903"/>
          </a:xfr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a:lvl1pPr>
          </a:lstStyle>
          <a:p>
            <a:pPr lvl="0" algn="ctr"/>
            <a:r>
              <a:rPr lang="de-DE"/>
              <a:t>Bild durch Klicken auf Symbol hinzufügen</a:t>
            </a:r>
          </a:p>
        </p:txBody>
      </p:sp>
      <p:sp>
        <p:nvSpPr>
          <p:cNvPr id="14" name="Foliennummernplatzhalter 13">
            <a:extLst>
              <a:ext uri="{FF2B5EF4-FFF2-40B4-BE49-F238E27FC236}">
                <a16:creationId xmlns:a16="http://schemas.microsoft.com/office/drawing/2014/main" id="{E9F2F750-3680-EAC1-61C8-CB32B1BEC020}"/>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13" name="Fußzeilenplatzhalter 12">
            <a:extLst>
              <a:ext uri="{FF2B5EF4-FFF2-40B4-BE49-F238E27FC236}">
                <a16:creationId xmlns:a16="http://schemas.microsoft.com/office/drawing/2014/main" id="{3A013463-993D-E844-BAA6-6C9EDBCECDC3}"/>
              </a:ext>
            </a:extLst>
          </p:cNvPr>
          <p:cNvSpPr>
            <a:spLocks noGrp="1"/>
          </p:cNvSpPr>
          <p:nvPr>
            <p:ph type="ftr" sz="quarter" idx="15"/>
          </p:nvPr>
        </p:nvSpPr>
        <p:spPr/>
        <p:txBody>
          <a:bodyPr/>
          <a:lstStyle/>
          <a:p>
            <a:r>
              <a:rPr lang="de-DE"/>
              <a:t>Abrechnungsschulung Pneumologie</a:t>
            </a:r>
          </a:p>
        </p:txBody>
      </p:sp>
    </p:spTree>
    <p:extLst>
      <p:ext uri="{BB962C8B-B14F-4D97-AF65-F5344CB8AC3E}">
        <p14:creationId xmlns:p14="http://schemas.microsoft.com/office/powerpoint/2010/main" val="23131176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ontakt 2">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D18ACC1-5777-79F4-EE1A-DD60C0E8DC0B}"/>
              </a:ext>
            </a:extLst>
          </p:cNvPr>
          <p:cNvSpPr>
            <a:spLocks noGrp="1"/>
          </p:cNvSpPr>
          <p:nvPr>
            <p:ph type="title" hasCustomPrompt="1"/>
          </p:nvPr>
        </p:nvSpPr>
        <p:spPr>
          <a:xfrm>
            <a:off x="373063" y="500153"/>
            <a:ext cx="11448000" cy="360001"/>
          </a:xfrm>
        </p:spPr>
        <p:txBody>
          <a:bodyPr/>
          <a:lstStyle>
            <a:lvl1pPr>
              <a:defRPr/>
            </a:lvl1pPr>
          </a:lstStyle>
          <a:p>
            <a:r>
              <a:rPr lang="de-DE" dirty="0"/>
              <a:t>Vorname Nachname</a:t>
            </a:r>
          </a:p>
        </p:txBody>
      </p:sp>
      <p:sp>
        <p:nvSpPr>
          <p:cNvPr id="6" name="Subline">
            <a:extLst>
              <a:ext uri="{FF2B5EF4-FFF2-40B4-BE49-F238E27FC236}">
                <a16:creationId xmlns:a16="http://schemas.microsoft.com/office/drawing/2014/main" id="{8384B3CD-4467-8AE3-5B71-E2A2022A7283}"/>
              </a:ext>
            </a:extLst>
          </p:cNvPr>
          <p:cNvSpPr>
            <a:spLocks noGrp="1"/>
          </p:cNvSpPr>
          <p:nvPr>
            <p:ph type="body" sz="quarter" idx="20"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a:t>Position o.Ä.</a:t>
            </a:r>
          </a:p>
        </p:txBody>
      </p:sp>
      <p:sp>
        <p:nvSpPr>
          <p:cNvPr id="8" name="Vita">
            <a:extLst>
              <a:ext uri="{FF2B5EF4-FFF2-40B4-BE49-F238E27FC236}">
                <a16:creationId xmlns:a16="http://schemas.microsoft.com/office/drawing/2014/main" id="{BD2627E0-BB4E-3DDB-3ACD-1C0E1C69277F}"/>
              </a:ext>
            </a:extLst>
          </p:cNvPr>
          <p:cNvSpPr>
            <a:spLocks noGrp="1"/>
          </p:cNvSpPr>
          <p:nvPr>
            <p:ph type="body" sz="quarter" idx="21" hasCustomPrompt="1"/>
          </p:nvPr>
        </p:nvSpPr>
        <p:spPr>
          <a:xfrm>
            <a:off x="1111627" y="1450976"/>
            <a:ext cx="4527550" cy="2341096"/>
          </a:xfrm>
        </p:spPr>
        <p:txBody>
          <a:bodyPr/>
          <a:lstStyle>
            <a:lvl1pPr>
              <a:spcAft>
                <a:spcPts val="800"/>
              </a:spcAft>
              <a:defRPr/>
            </a:lvl1pPr>
          </a:lstStyle>
          <a:p>
            <a:pPr lvl="0"/>
            <a:r>
              <a:rPr lang="de-DE" dirty="0" err="1"/>
              <a:t>Kurzvita</a:t>
            </a:r>
            <a:r>
              <a:rPr lang="de-DE" dirty="0"/>
              <a:t> eintragen</a:t>
            </a:r>
          </a:p>
        </p:txBody>
      </p:sp>
      <p:sp>
        <p:nvSpPr>
          <p:cNvPr id="2" name="Rechteck 1">
            <a:extLst>
              <a:ext uri="{FF2B5EF4-FFF2-40B4-BE49-F238E27FC236}">
                <a16:creationId xmlns:a16="http://schemas.microsoft.com/office/drawing/2014/main" id="{B9D9F7C4-D2F0-E9D0-03AC-9293F8335167}"/>
              </a:ext>
            </a:extLst>
          </p:cNvPr>
          <p:cNvSpPr/>
          <p:nvPr userDrawn="1"/>
        </p:nvSpPr>
        <p:spPr>
          <a:xfrm>
            <a:off x="0" y="3840559"/>
            <a:ext cx="12192000" cy="24586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a:p>
        </p:txBody>
      </p:sp>
      <p:sp>
        <p:nvSpPr>
          <p:cNvPr id="5" name="Fragen">
            <a:extLst>
              <a:ext uri="{FF2B5EF4-FFF2-40B4-BE49-F238E27FC236}">
                <a16:creationId xmlns:a16="http://schemas.microsoft.com/office/drawing/2014/main" id="{E03C7F56-B353-3072-38A3-78996A8421CB}"/>
              </a:ext>
            </a:extLst>
          </p:cNvPr>
          <p:cNvSpPr txBox="1">
            <a:spLocks/>
          </p:cNvSpPr>
          <p:nvPr userDrawn="1"/>
        </p:nvSpPr>
        <p:spPr>
          <a:xfrm>
            <a:off x="1111627" y="4219725"/>
            <a:ext cx="4876423" cy="249812"/>
          </a:xfrm>
          <a:prstGeom prst="rect">
            <a:avLst/>
          </a:prstGeom>
        </p:spPr>
        <p:txBody>
          <a:bodyPr vert="horz" lIns="0" tIns="0" rIns="0" bIns="0" rtlCol="0">
            <a:spAutoFit/>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52000" indent="-252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504000" indent="-252000" algn="l" defTabSz="914400" rtl="0" eaLnBrk="1" latinLnBrk="0" hangingPunct="1">
              <a:lnSpc>
                <a:spcPct val="100000"/>
              </a:lnSpc>
              <a:spcBef>
                <a:spcPts val="0"/>
              </a:spcBef>
              <a:spcAft>
                <a:spcPts val="400"/>
              </a:spcAft>
              <a:buClr>
                <a:schemeClr val="tx2"/>
              </a:buClr>
              <a:buSzPct val="10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50000"/>
              <a:buFont typeface="Arial" panose="020B0604020202020204" pitchFamily="34" charset="0"/>
              <a:buChar char="*"/>
              <a:defRPr sz="1600" kern="1200">
                <a:solidFill>
                  <a:schemeClr val="tx2"/>
                </a:solidFill>
                <a:latin typeface="+mn-lt"/>
                <a:ea typeface="+mn-ea"/>
                <a:cs typeface="+mn-cs"/>
              </a:defRPr>
            </a:lvl4pPr>
            <a:lvl5pPr marL="252000" indent="-252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5">
              <a:lnSpc>
                <a:spcPct val="110000"/>
              </a:lnSpc>
            </a:pPr>
            <a:r>
              <a:rPr lang="de-DE" dirty="0">
                <a:solidFill>
                  <a:schemeClr val="bg1"/>
                </a:solidFill>
              </a:rPr>
              <a:t>Haben Sie Fragen? Sie erreichen mich unter:</a:t>
            </a:r>
          </a:p>
        </p:txBody>
      </p:sp>
      <p:sp>
        <p:nvSpPr>
          <p:cNvPr id="11" name="Kontaktdaten">
            <a:extLst>
              <a:ext uri="{FF2B5EF4-FFF2-40B4-BE49-F238E27FC236}">
                <a16:creationId xmlns:a16="http://schemas.microsoft.com/office/drawing/2014/main" id="{2EF80D90-4F5B-68B7-13D2-19BBC711D7DA}"/>
              </a:ext>
            </a:extLst>
          </p:cNvPr>
          <p:cNvSpPr>
            <a:spLocks noGrp="1"/>
          </p:cNvSpPr>
          <p:nvPr>
            <p:ph type="body" sz="quarter" idx="22" hasCustomPrompt="1"/>
          </p:nvPr>
        </p:nvSpPr>
        <p:spPr>
          <a:xfrm>
            <a:off x="1111627" y="4489450"/>
            <a:ext cx="4527550" cy="1371600"/>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de-DE" dirty="0"/>
              <a:t>Telefonnummer, E-Mail und Adresse eintragen</a:t>
            </a:r>
          </a:p>
        </p:txBody>
      </p:sp>
      <p:sp>
        <p:nvSpPr>
          <p:cNvPr id="14" name="Foliennummernplatzhalter 13">
            <a:extLst>
              <a:ext uri="{FF2B5EF4-FFF2-40B4-BE49-F238E27FC236}">
                <a16:creationId xmlns:a16="http://schemas.microsoft.com/office/drawing/2014/main" id="{E9F2F750-3680-EAC1-61C8-CB32B1BEC020}"/>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13" name="Fußzeilenplatzhalter 12">
            <a:extLst>
              <a:ext uri="{FF2B5EF4-FFF2-40B4-BE49-F238E27FC236}">
                <a16:creationId xmlns:a16="http://schemas.microsoft.com/office/drawing/2014/main" id="{3A013463-993D-E844-BAA6-6C9EDBCECDC3}"/>
              </a:ext>
            </a:extLst>
          </p:cNvPr>
          <p:cNvSpPr>
            <a:spLocks noGrp="1"/>
          </p:cNvSpPr>
          <p:nvPr>
            <p:ph type="ftr" sz="quarter" idx="15"/>
          </p:nvPr>
        </p:nvSpPr>
        <p:spPr/>
        <p:txBody>
          <a:bodyPr/>
          <a:lstStyle/>
          <a:p>
            <a:r>
              <a:rPr lang="de-DE"/>
              <a:t>Abrechnungsschulung Pneumologie</a:t>
            </a:r>
          </a:p>
        </p:txBody>
      </p:sp>
      <p:sp>
        <p:nvSpPr>
          <p:cNvPr id="12" name="Info">
            <a:extLst>
              <a:ext uri="{FF2B5EF4-FFF2-40B4-BE49-F238E27FC236}">
                <a16:creationId xmlns:a16="http://schemas.microsoft.com/office/drawing/2014/main" id="{004B8D69-E41E-E9F8-B822-FFAC57F5688F}"/>
              </a:ext>
            </a:extLst>
          </p:cNvPr>
          <p:cNvSpPr/>
          <p:nvPr userDrawn="1"/>
        </p:nvSpPr>
        <p:spPr>
          <a:xfrm>
            <a:off x="12334874" y="1981200"/>
            <a:ext cx="2505075" cy="1600200"/>
          </a:xfrm>
          <a:prstGeom prst="rect">
            <a:avLst/>
          </a:prstGeom>
          <a:solidFill>
            <a:srgbClr val="F18B8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r>
              <a:rPr lang="de-DE" sz="1600" b="1" cap="none" baseline="0" dirty="0"/>
              <a:t>Auf dieser Folie ist auf der rechten Seite Platz für ein freigestelltes Portrait von Ihnen</a:t>
            </a:r>
          </a:p>
        </p:txBody>
      </p:sp>
    </p:spTree>
    <p:extLst>
      <p:ext uri="{BB962C8B-B14F-4D97-AF65-F5344CB8AC3E}">
        <p14:creationId xmlns:p14="http://schemas.microsoft.com/office/powerpoint/2010/main" val="28108852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ontakt 3">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7C819BFE-7A6C-613D-145A-0A4A04F6FDD2}"/>
              </a:ext>
            </a:extLst>
          </p:cNvPr>
          <p:cNvSpPr>
            <a:spLocks noGrp="1"/>
          </p:cNvSpPr>
          <p:nvPr>
            <p:ph type="title"/>
          </p:nvPr>
        </p:nvSpPr>
        <p:spPr>
          <a:xfrm>
            <a:off x="379185" y="500153"/>
            <a:ext cx="5470072" cy="946060"/>
          </a:xfrm>
        </p:spPr>
        <p:txBody>
          <a:bodyPr/>
          <a:lstStyle/>
          <a:p>
            <a:r>
              <a:rPr lang="de-DE"/>
              <a:t>Mastertitelformat bearbeiten</a:t>
            </a:r>
          </a:p>
        </p:txBody>
      </p:sp>
      <p:sp>
        <p:nvSpPr>
          <p:cNvPr id="10" name="Kontakt">
            <a:extLst>
              <a:ext uri="{FF2B5EF4-FFF2-40B4-BE49-F238E27FC236}">
                <a16:creationId xmlns:a16="http://schemas.microsoft.com/office/drawing/2014/main" id="{615B3575-0CAE-FDEB-9CA6-4C20A026F0F6}"/>
              </a:ext>
            </a:extLst>
          </p:cNvPr>
          <p:cNvSpPr>
            <a:spLocks noGrp="1"/>
          </p:cNvSpPr>
          <p:nvPr>
            <p:ph type="body" sz="quarter" idx="13" hasCustomPrompt="1"/>
          </p:nvPr>
        </p:nvSpPr>
        <p:spPr>
          <a:xfrm>
            <a:off x="2815431" y="2763776"/>
            <a:ext cx="2641939" cy="1245516"/>
          </a:xfrm>
          <a:prstGeom prst="rect">
            <a:avLst/>
          </a:prstGeom>
        </p:spPr>
        <p:txBody>
          <a:bodyPr>
            <a:noAutofit/>
          </a:bodyPr>
          <a:lstStyle>
            <a:lvl1pPr>
              <a:spcAft>
                <a:spcPts val="0"/>
              </a:spcAft>
              <a:defRPr sz="1400"/>
            </a:lvl1pPr>
            <a:lvl2pPr>
              <a:defRPr sz="1400"/>
            </a:lvl2pPr>
            <a:lvl3pPr>
              <a:defRPr sz="1400"/>
            </a:lvl3pPr>
            <a:lvl4pPr>
              <a:defRPr sz="1400"/>
            </a:lvl4pPr>
            <a:lvl5pPr>
              <a:defRPr sz="1400"/>
            </a:lvl5pPr>
          </a:lstStyle>
          <a:p>
            <a:pPr lvl="0"/>
            <a:r>
              <a:rPr lang="de-DE" dirty="0"/>
              <a:t>Name, Praxis und Adresse eintragen</a:t>
            </a:r>
          </a:p>
        </p:txBody>
      </p:sp>
      <p:sp>
        <p:nvSpPr>
          <p:cNvPr id="8" name="Fragen">
            <a:extLst>
              <a:ext uri="{FF2B5EF4-FFF2-40B4-BE49-F238E27FC236}">
                <a16:creationId xmlns:a16="http://schemas.microsoft.com/office/drawing/2014/main" id="{78EB33A9-8B59-8E8C-FE45-ED0780DCBA66}"/>
              </a:ext>
            </a:extLst>
          </p:cNvPr>
          <p:cNvSpPr txBox="1"/>
          <p:nvPr userDrawn="1"/>
        </p:nvSpPr>
        <p:spPr>
          <a:xfrm>
            <a:off x="2815431" y="4178105"/>
            <a:ext cx="2641939" cy="407963"/>
          </a:xfrm>
          <a:prstGeom prst="rect">
            <a:avLst/>
          </a:prstGeom>
          <a:noFill/>
        </p:spPr>
        <p:txBody>
          <a:bodyPr wrap="square" lIns="0" tIns="0" rIns="0" bIns="0" rtlCol="0">
            <a:noAutofit/>
          </a:bodyPr>
          <a:lstStyle/>
          <a:p>
            <a:pPr algn="l">
              <a:buClr>
                <a:schemeClr val="tx2"/>
              </a:buClr>
              <a:buSzPct val="100000"/>
            </a:pPr>
            <a:r>
              <a:rPr lang="de-DE" sz="1400" b="1" kern="1200" dirty="0">
                <a:solidFill>
                  <a:schemeClr val="tx2"/>
                </a:solidFill>
                <a:latin typeface="+mn-lt"/>
                <a:ea typeface="+mn-ea"/>
                <a:cs typeface="+mn-cs"/>
              </a:rPr>
              <a:t>Haben Sie Fragen? Sie erreichen mich unter:</a:t>
            </a:r>
          </a:p>
        </p:txBody>
      </p:sp>
      <p:sp>
        <p:nvSpPr>
          <p:cNvPr id="7" name="Telefonnumer">
            <a:extLst>
              <a:ext uri="{FF2B5EF4-FFF2-40B4-BE49-F238E27FC236}">
                <a16:creationId xmlns:a16="http://schemas.microsoft.com/office/drawing/2014/main" id="{2962182E-2725-2B05-2772-AEAA21831DCC}"/>
              </a:ext>
            </a:extLst>
          </p:cNvPr>
          <p:cNvSpPr>
            <a:spLocks noGrp="1"/>
          </p:cNvSpPr>
          <p:nvPr>
            <p:ph type="body" sz="quarter" idx="20" hasCustomPrompt="1"/>
          </p:nvPr>
        </p:nvSpPr>
        <p:spPr>
          <a:xfrm>
            <a:off x="2815431" y="4614203"/>
            <a:ext cx="2641939" cy="450166"/>
          </a:xfrm>
          <a:prstGeom prst="rect">
            <a:avLst/>
          </a:prstGeom>
        </p:spPr>
        <p:txBody>
          <a:bodyPr>
            <a:noAutofit/>
          </a:bodyPr>
          <a:lstStyle>
            <a:lvl1pPr>
              <a:spcAft>
                <a:spcPts val="0"/>
              </a:spcAft>
              <a:defRPr sz="1400"/>
            </a:lvl1pPr>
            <a:lvl2pPr>
              <a:defRPr sz="1400"/>
            </a:lvl2pPr>
            <a:lvl3pPr>
              <a:defRPr sz="1400"/>
            </a:lvl3pPr>
            <a:lvl4pPr>
              <a:defRPr sz="1400"/>
            </a:lvl4pPr>
            <a:lvl5pPr>
              <a:defRPr sz="1400"/>
            </a:lvl5pPr>
          </a:lstStyle>
          <a:p>
            <a:pPr lvl="0"/>
            <a:r>
              <a:rPr lang="de-DE" dirty="0"/>
              <a:t>Telefonnummer und E-Mail Adresse eintragen</a:t>
            </a:r>
          </a:p>
        </p:txBody>
      </p:sp>
      <p:grpSp>
        <p:nvGrpSpPr>
          <p:cNvPr id="11" name="Gruppieren 10">
            <a:extLst>
              <a:ext uri="{FF2B5EF4-FFF2-40B4-BE49-F238E27FC236}">
                <a16:creationId xmlns:a16="http://schemas.microsoft.com/office/drawing/2014/main" id="{9D9D4ED1-37A0-7715-B8BC-03FBC5749102}"/>
              </a:ext>
            </a:extLst>
          </p:cNvPr>
          <p:cNvGrpSpPr/>
          <p:nvPr userDrawn="1"/>
        </p:nvGrpSpPr>
        <p:grpSpPr>
          <a:xfrm rot="16200000">
            <a:off x="5744029" y="-148773"/>
            <a:ext cx="6299203" cy="6596745"/>
            <a:chOff x="5886361" y="3601072"/>
            <a:chExt cx="4301779" cy="2452264"/>
          </a:xfrm>
          <a:solidFill>
            <a:schemeClr val="accent3"/>
          </a:solidFill>
        </p:grpSpPr>
        <p:sp>
          <p:nvSpPr>
            <p:cNvPr id="12" name="Rechteck 11">
              <a:extLst>
                <a:ext uri="{FF2B5EF4-FFF2-40B4-BE49-F238E27FC236}">
                  <a16:creationId xmlns:a16="http://schemas.microsoft.com/office/drawing/2014/main" id="{813AB904-014E-638D-FE81-EFE6585853FD}"/>
                </a:ext>
              </a:extLst>
            </p:cNvPr>
            <p:cNvSpPr/>
            <p:nvPr/>
          </p:nvSpPr>
          <p:spPr>
            <a:xfrm>
              <a:off x="5886361" y="3781781"/>
              <a:ext cx="4301779" cy="22715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Rechtwinkliges Dreieck 12">
              <a:extLst>
                <a:ext uri="{FF2B5EF4-FFF2-40B4-BE49-F238E27FC236}">
                  <a16:creationId xmlns:a16="http://schemas.microsoft.com/office/drawing/2014/main" id="{C4FD430F-7255-31EC-606A-93BE76F3B5A2}"/>
                </a:ext>
              </a:extLst>
            </p:cNvPr>
            <p:cNvSpPr/>
            <p:nvPr/>
          </p:nvSpPr>
          <p:spPr>
            <a:xfrm rot="10800000" flipV="1">
              <a:off x="7690694" y="3601072"/>
              <a:ext cx="311505" cy="18070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14" name="Vita">
            <a:extLst>
              <a:ext uri="{FF2B5EF4-FFF2-40B4-BE49-F238E27FC236}">
                <a16:creationId xmlns:a16="http://schemas.microsoft.com/office/drawing/2014/main" id="{2E6E93A5-5EA8-F3E1-E281-9EA87C08502E}"/>
              </a:ext>
            </a:extLst>
          </p:cNvPr>
          <p:cNvSpPr>
            <a:spLocks noGrp="1"/>
          </p:cNvSpPr>
          <p:nvPr>
            <p:ph type="body" sz="quarter" idx="17" hasCustomPrompt="1"/>
          </p:nvPr>
        </p:nvSpPr>
        <p:spPr>
          <a:xfrm>
            <a:off x="6564312" y="500153"/>
            <a:ext cx="5256213" cy="5557747"/>
          </a:xfrm>
          <a:prstGeom prst="rect">
            <a:avLst/>
          </a:prstGeom>
        </p:spPr>
        <p:txBody>
          <a:bodyPr>
            <a:noAutofit/>
          </a:bodyPr>
          <a:lstStyle>
            <a:lvl1pPr>
              <a:spcAft>
                <a:spcPts val="800"/>
              </a:spcAft>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de-DE" dirty="0"/>
              <a:t>Vita eintragen</a:t>
            </a:r>
          </a:p>
        </p:txBody>
      </p:sp>
      <p:sp>
        <p:nvSpPr>
          <p:cNvPr id="16" name="Passbild">
            <a:extLst>
              <a:ext uri="{FF2B5EF4-FFF2-40B4-BE49-F238E27FC236}">
                <a16:creationId xmlns:a16="http://schemas.microsoft.com/office/drawing/2014/main" id="{34D3F7FB-EC1A-9119-E62F-A9712789EDD5}"/>
              </a:ext>
            </a:extLst>
          </p:cNvPr>
          <p:cNvSpPr>
            <a:spLocks noGrp="1"/>
          </p:cNvSpPr>
          <p:nvPr>
            <p:ph type="pic" sz="quarter" idx="21"/>
          </p:nvPr>
        </p:nvSpPr>
        <p:spPr>
          <a:xfrm>
            <a:off x="371476" y="2215860"/>
            <a:ext cx="2135981" cy="2835317"/>
          </a:xfrm>
          <a:solidFill>
            <a:schemeClr val="bg1"/>
          </a:solidFill>
          <a:ln w="8890">
            <a:solidFill>
              <a:schemeClr val="bg1">
                <a:alpha val="20000"/>
              </a:schemeClr>
            </a:solidFill>
          </a:ln>
        </p:spPr>
        <p:txBody>
          <a:bodyPr vert="horz" lIns="0" tIns="0" rIns="0" bIns="0" rtlCol="0">
            <a:noAutofit/>
          </a:bodyPr>
          <a:lstStyle>
            <a:lvl1pPr>
              <a:defRPr lang="de-DE"/>
            </a:lvl1pPr>
          </a:lstStyle>
          <a:p>
            <a:pPr lvl="0" algn="ctr"/>
            <a:r>
              <a:rPr lang="de-DE"/>
              <a:t>Bild durch Klicken auf Symbol hinzufügen</a:t>
            </a:r>
          </a:p>
        </p:txBody>
      </p:sp>
      <p:sp>
        <p:nvSpPr>
          <p:cNvPr id="4" name="Foliennummernplatzhalter 3">
            <a:extLst>
              <a:ext uri="{FF2B5EF4-FFF2-40B4-BE49-F238E27FC236}">
                <a16:creationId xmlns:a16="http://schemas.microsoft.com/office/drawing/2014/main" id="{0C9E04DE-CE11-6B38-71F2-F337A6DABCFE}"/>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3" name="Fußzeilenplatzhalter 2">
            <a:extLst>
              <a:ext uri="{FF2B5EF4-FFF2-40B4-BE49-F238E27FC236}">
                <a16:creationId xmlns:a16="http://schemas.microsoft.com/office/drawing/2014/main" id="{98D5D4B3-A574-BDB3-15B4-3791D6DC7AAD}"/>
              </a:ext>
            </a:extLst>
          </p:cNvPr>
          <p:cNvSpPr>
            <a:spLocks noGrp="1"/>
          </p:cNvSpPr>
          <p:nvPr>
            <p:ph type="ftr" sz="quarter" idx="15"/>
          </p:nvPr>
        </p:nvSpPr>
        <p:spPr/>
        <p:txBody>
          <a:bodyPr/>
          <a:lstStyle/>
          <a:p>
            <a:r>
              <a:rPr lang="de-DE"/>
              <a:t>Abrechnungsschulung Pneumologie</a:t>
            </a:r>
          </a:p>
        </p:txBody>
      </p:sp>
    </p:spTree>
    <p:extLst>
      <p:ext uri="{BB962C8B-B14F-4D97-AF65-F5344CB8AC3E}">
        <p14:creationId xmlns:p14="http://schemas.microsoft.com/office/powerpoint/2010/main" val="31443987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chlussfolie ">
    <p:bg>
      <p:bgPr>
        <a:solidFill>
          <a:schemeClr val="tx2"/>
        </a:solidFill>
        <a:effectLst/>
      </p:bgPr>
    </p:bg>
    <p:spTree>
      <p:nvGrpSpPr>
        <p:cNvPr id="1" name=""/>
        <p:cNvGrpSpPr/>
        <p:nvPr/>
      </p:nvGrpSpPr>
      <p:grpSpPr>
        <a:xfrm>
          <a:off x="0" y="0"/>
          <a:ext cx="0" cy="0"/>
          <a:chOff x="0" y="0"/>
          <a:chExt cx="0" cy="0"/>
        </a:xfrm>
      </p:grpSpPr>
      <p:sp>
        <p:nvSpPr>
          <p:cNvPr id="7" name="Textfeld 6">
            <a:hlinkClick r:id="rId2"/>
            <a:extLst>
              <a:ext uri="{FF2B5EF4-FFF2-40B4-BE49-F238E27FC236}">
                <a16:creationId xmlns:a16="http://schemas.microsoft.com/office/drawing/2014/main" id="{7E4E36AA-10AE-28A6-7EB6-54EB5B7C6504}"/>
              </a:ext>
            </a:extLst>
          </p:cNvPr>
          <p:cNvSpPr txBox="1">
            <a:spLocks/>
          </p:cNvSpPr>
          <p:nvPr userDrawn="1"/>
        </p:nvSpPr>
        <p:spPr>
          <a:xfrm>
            <a:off x="3421062" y="2743768"/>
            <a:ext cx="5351464" cy="720046"/>
          </a:xfrm>
          <a:prstGeom prst="rect">
            <a:avLst/>
          </a:prstGeom>
        </p:spPr>
        <p:txBody>
          <a:bodyPr vert="horz" lIns="0" tIns="0" rIns="0" bIns="0" rtlCol="0" anchor="t">
            <a:noAutofit/>
          </a:bodyPr>
          <a:lstStyle>
            <a:lvl1pPr algn="ctr">
              <a:lnSpc>
                <a:spcPct val="90000"/>
              </a:lnSpc>
              <a:spcBef>
                <a:spcPct val="0"/>
              </a:spcBef>
              <a:buNone/>
              <a:defRPr sz="3600" b="1" cap="none" baseline="0">
                <a:solidFill>
                  <a:schemeClr val="lt1"/>
                </a:solidFill>
                <a:latin typeface="+mj-lt"/>
                <a:ea typeface="+mj-ea"/>
                <a:cs typeface="+mj-cs"/>
              </a:defRPr>
            </a:lvl1pPr>
          </a:lstStyle>
          <a:p>
            <a:pPr lvl="0"/>
            <a:r>
              <a:rPr lang="de-DE" dirty="0"/>
              <a:t>www.medi-verbund.de</a:t>
            </a:r>
          </a:p>
          <a:p>
            <a:pPr lvl="0"/>
            <a:endParaRPr lang="de-DE" dirty="0"/>
          </a:p>
        </p:txBody>
      </p:sp>
      <p:sp>
        <p:nvSpPr>
          <p:cNvPr id="9" name="Foliennummernplatzhalter 3">
            <a:extLst>
              <a:ext uri="{FF2B5EF4-FFF2-40B4-BE49-F238E27FC236}">
                <a16:creationId xmlns:a16="http://schemas.microsoft.com/office/drawing/2014/main" id="{DD166FC6-0C65-1F5E-6312-110D30383AF8}"/>
              </a:ext>
            </a:extLst>
          </p:cNvPr>
          <p:cNvSpPr>
            <a:spLocks noGrp="1"/>
          </p:cNvSpPr>
          <p:nvPr>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8" name="Fußzeilenplatzhalter 2">
            <a:extLst>
              <a:ext uri="{FF2B5EF4-FFF2-40B4-BE49-F238E27FC236}">
                <a16:creationId xmlns:a16="http://schemas.microsoft.com/office/drawing/2014/main" id="{49809001-97F1-BE8B-B0B9-AAA8E33B2274}"/>
              </a:ext>
            </a:extLst>
          </p:cNvPr>
          <p:cNvSpPr>
            <a:spLocks noGrp="1"/>
          </p:cNvSpPr>
          <p:nvPr>
            <p:ph type="ftr" sz="quarter" idx="10"/>
          </p:nvPr>
        </p:nvSpPr>
        <p:spPr>
          <a:xfrm>
            <a:off x="0" y="6822000"/>
            <a:ext cx="36000" cy="36000"/>
          </a:xfrm>
        </p:spPr>
        <p:txBody>
          <a:bodyPr/>
          <a:lstStyle>
            <a:lvl1pPr>
              <a:defRPr sz="100">
                <a:noFill/>
              </a:defRPr>
            </a:lvl1pPr>
          </a:lstStyle>
          <a:p>
            <a:r>
              <a:rPr lang="de-DE"/>
              <a:t>Abrechnungsschulung Pneumologie</a:t>
            </a:r>
          </a:p>
        </p:txBody>
      </p:sp>
      <p:pic>
        <p:nvPicPr>
          <p:cNvPr id="2" name="Logo">
            <a:extLst>
              <a:ext uri="{FF2B5EF4-FFF2-40B4-BE49-F238E27FC236}">
                <a16:creationId xmlns:a16="http://schemas.microsoft.com/office/drawing/2014/main" id="{C419E6E7-94CA-687E-F706-56249D1DB82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black">
          <a:xfrm>
            <a:off x="4827326" y="4148105"/>
            <a:ext cx="2537348" cy="682360"/>
          </a:xfrm>
          <a:prstGeom prst="rect">
            <a:avLst/>
          </a:prstGeom>
        </p:spPr>
      </p:pic>
    </p:spTree>
    <p:extLst>
      <p:ext uri="{BB962C8B-B14F-4D97-AF65-F5344CB8AC3E}">
        <p14:creationId xmlns:p14="http://schemas.microsoft.com/office/powerpoint/2010/main" val="17612714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chlussfolie QR-Code">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556916F2-31E4-7970-A87E-304A382B9A28}"/>
              </a:ext>
            </a:extLst>
          </p:cNvPr>
          <p:cNvSpPr/>
          <p:nvPr userDrawn="1"/>
        </p:nvSpPr>
        <p:spPr bwMode="white">
          <a:xfrm>
            <a:off x="0" y="2786743"/>
            <a:ext cx="12192000" cy="40927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5AD4AEFB-5074-7BED-87A5-D7BEC93304F1}"/>
              </a:ext>
            </a:extLst>
          </p:cNvPr>
          <p:cNvSpPr txBox="1">
            <a:spLocks/>
          </p:cNvSpPr>
          <p:nvPr userDrawn="1"/>
        </p:nvSpPr>
        <p:spPr>
          <a:xfrm>
            <a:off x="373063" y="3277166"/>
            <a:ext cx="11399804" cy="627290"/>
          </a:xfrm>
          <a:prstGeom prst="rect">
            <a:avLst/>
          </a:prstGeom>
        </p:spPr>
        <p:txBody>
          <a:bodyPr vert="horz" lIns="0" tIns="0" rIns="0" bIns="0" rtlCol="0" anchor="t">
            <a:noAutofit/>
          </a:bodyPr>
          <a:lstStyle>
            <a:lvl1pPr algn="ctr">
              <a:lnSpc>
                <a:spcPct val="90000"/>
              </a:lnSpc>
              <a:spcBef>
                <a:spcPct val="0"/>
              </a:spcBef>
              <a:buNone/>
              <a:defRPr sz="3600" b="1" cap="none" baseline="0">
                <a:solidFill>
                  <a:schemeClr val="lt1"/>
                </a:solidFill>
                <a:latin typeface="+mj-lt"/>
                <a:ea typeface="+mj-ea"/>
                <a:cs typeface="+mj-cs"/>
              </a:defRPr>
            </a:lvl1pPr>
          </a:lstStyle>
          <a:p>
            <a:pPr lvl="0"/>
            <a:r>
              <a:rPr lang="de-DE" sz="3600" cap="none" dirty="0">
                <a:solidFill>
                  <a:schemeClr val="lt1"/>
                </a:solidFill>
              </a:rPr>
              <a:t>Bei Fragen stehe ich Ihnen gerne zur Verfügung</a:t>
            </a:r>
            <a:endParaRPr lang="de-DE" dirty="0"/>
          </a:p>
        </p:txBody>
      </p:sp>
      <p:pic>
        <p:nvPicPr>
          <p:cNvPr id="6" name="Logo">
            <a:extLst>
              <a:ext uri="{FF2B5EF4-FFF2-40B4-BE49-F238E27FC236}">
                <a16:creationId xmlns:a16="http://schemas.microsoft.com/office/drawing/2014/main" id="{25E534F3-8705-69C3-B214-EB4C0FEB5EE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black">
          <a:xfrm>
            <a:off x="10481862" y="6394797"/>
            <a:ext cx="1338663" cy="360002"/>
          </a:xfrm>
          <a:prstGeom prst="rect">
            <a:avLst/>
          </a:prstGeom>
        </p:spPr>
      </p:pic>
      <p:pic>
        <p:nvPicPr>
          <p:cNvPr id="13" name="QR-Code">
            <a:extLst>
              <a:ext uri="{FF2B5EF4-FFF2-40B4-BE49-F238E27FC236}">
                <a16:creationId xmlns:a16="http://schemas.microsoft.com/office/drawing/2014/main" id="{19075861-BEC8-E990-9FAD-4C2E06685B7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492750" y="1327264"/>
            <a:ext cx="1206501" cy="1206501"/>
          </a:xfrm>
          <a:prstGeom prst="rect">
            <a:avLst/>
          </a:prstGeom>
        </p:spPr>
      </p:pic>
      <p:sp>
        <p:nvSpPr>
          <p:cNvPr id="11" name="Foliennummernplatzhalter 3">
            <a:extLst>
              <a:ext uri="{FF2B5EF4-FFF2-40B4-BE49-F238E27FC236}">
                <a16:creationId xmlns:a16="http://schemas.microsoft.com/office/drawing/2014/main" id="{BBB93AA3-6134-BE70-EF0A-163F65E4655D}"/>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3F8326-2D3F-44D0-8A27-327B93DAAA3E}" type="slidenum">
              <a:rPr lang="de-DE" smtClean="0"/>
              <a:pPr/>
              <a:t>‹Nr.›</a:t>
            </a:fld>
            <a:endParaRPr lang="de-DE"/>
          </a:p>
        </p:txBody>
      </p:sp>
      <p:sp>
        <p:nvSpPr>
          <p:cNvPr id="10" name="Fußzeilenplatzhalter 2">
            <a:extLst>
              <a:ext uri="{FF2B5EF4-FFF2-40B4-BE49-F238E27FC236}">
                <a16:creationId xmlns:a16="http://schemas.microsoft.com/office/drawing/2014/main" id="{13318EB0-E9BD-02E5-61FA-96ACFE8E2FF7}"/>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Hier ist Platz für eine Fußzeile über &gt; Einfügen Fusszeile</a:t>
            </a:r>
          </a:p>
        </p:txBody>
      </p:sp>
    </p:spTree>
    <p:extLst>
      <p:ext uri="{BB962C8B-B14F-4D97-AF65-F5344CB8AC3E}">
        <p14:creationId xmlns:p14="http://schemas.microsoft.com/office/powerpoint/2010/main" val="3552800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D1283D1-2AF3-F7C3-6334-172BF2077D0D}"/>
              </a:ext>
            </a:extLst>
          </p:cNvPr>
          <p:cNvSpPr>
            <a:spLocks noGrp="1"/>
          </p:cNvSpPr>
          <p:nvPr>
            <p:ph type="title"/>
          </p:nvPr>
        </p:nvSpPr>
        <p:spPr>
          <a:xfrm>
            <a:off x="373063" y="500153"/>
            <a:ext cx="11448000" cy="360001"/>
          </a:xfrm>
          <a:prstGeom prst="rect">
            <a:avLst/>
          </a:prstGeom>
        </p:spPr>
        <p:txBody>
          <a:bodyPr vert="horz" lIns="0" tIns="0" rIns="0" bIns="0" rtlCol="0" anchor="t">
            <a:noAutofit/>
          </a:bodyPr>
          <a:lstStyle/>
          <a:p>
            <a:r>
              <a:rPr lang="de-DE" dirty="0"/>
              <a:t>Mastertitelformat bearbeiten</a:t>
            </a:r>
          </a:p>
        </p:txBody>
      </p:sp>
      <p:sp>
        <p:nvSpPr>
          <p:cNvPr id="7" name="Textplatzhalter 6">
            <a:extLst>
              <a:ext uri="{FF2B5EF4-FFF2-40B4-BE49-F238E27FC236}">
                <a16:creationId xmlns:a16="http://schemas.microsoft.com/office/drawing/2014/main" id="{CB19B4EB-8FE4-6381-E24F-A24D4D6738B7}"/>
              </a:ext>
            </a:extLst>
          </p:cNvPr>
          <p:cNvSpPr>
            <a:spLocks noGrp="1"/>
          </p:cNvSpPr>
          <p:nvPr>
            <p:ph type="body" idx="1"/>
          </p:nvPr>
        </p:nvSpPr>
        <p:spPr>
          <a:xfrm>
            <a:off x="373063" y="1446212"/>
            <a:ext cx="11448000" cy="4852987"/>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p:txBody>
      </p:sp>
      <p:sp>
        <p:nvSpPr>
          <p:cNvPr id="6" name="Foliennummernplatzhalter 5">
            <a:extLst>
              <a:ext uri="{FF2B5EF4-FFF2-40B4-BE49-F238E27FC236}">
                <a16:creationId xmlns:a16="http://schemas.microsoft.com/office/drawing/2014/main" id="{63919680-1705-6685-1019-8036E355E682}"/>
              </a:ext>
            </a:extLst>
          </p:cNvPr>
          <p:cNvSpPr>
            <a:spLocks noGrp="1"/>
          </p:cNvSpPr>
          <p:nvPr>
            <p:ph type="sldNum" sz="quarter" idx="4"/>
          </p:nvPr>
        </p:nvSpPr>
        <p:spPr>
          <a:xfrm>
            <a:off x="379186" y="6507057"/>
            <a:ext cx="360000" cy="180000"/>
          </a:xfrm>
          <a:prstGeom prst="rect">
            <a:avLst/>
          </a:prstGeom>
        </p:spPr>
        <p:txBody>
          <a:bodyPr vert="horz" lIns="0" tIns="0" rIns="0" bIns="0" rtlCol="0" anchor="t"/>
          <a:lstStyle>
            <a:lvl1pPr algn="l">
              <a:defRPr sz="800">
                <a:solidFill>
                  <a:schemeClr val="tx2"/>
                </a:solidFill>
                <a:latin typeface="+mj-lt"/>
              </a:defRPr>
            </a:lvl1pPr>
          </a:lstStyle>
          <a:p>
            <a:fld id="{563F8326-2D3F-44D0-8A27-327B93DAAA3E}" type="slidenum">
              <a:rPr lang="de-DE" smtClean="0"/>
              <a:pPr/>
              <a:t>‹Nr.›</a:t>
            </a:fld>
            <a:endParaRPr lang="de-DE"/>
          </a:p>
        </p:txBody>
      </p:sp>
      <p:sp>
        <p:nvSpPr>
          <p:cNvPr id="5" name="Fußzeilenplatzhalter 4">
            <a:extLst>
              <a:ext uri="{FF2B5EF4-FFF2-40B4-BE49-F238E27FC236}">
                <a16:creationId xmlns:a16="http://schemas.microsoft.com/office/drawing/2014/main" id="{6EAC58BA-48A9-E468-B1D7-E294253AE18D}"/>
              </a:ext>
            </a:extLst>
          </p:cNvPr>
          <p:cNvSpPr>
            <a:spLocks noGrp="1"/>
          </p:cNvSpPr>
          <p:nvPr>
            <p:ph type="ftr" sz="quarter" idx="3"/>
          </p:nvPr>
        </p:nvSpPr>
        <p:spPr>
          <a:xfrm>
            <a:off x="822129" y="6507057"/>
            <a:ext cx="9144000" cy="180000"/>
          </a:xfrm>
          <a:prstGeom prst="rect">
            <a:avLst/>
          </a:prstGeom>
        </p:spPr>
        <p:txBody>
          <a:bodyPr vert="horz" lIns="0" tIns="0" rIns="0" bIns="0" rtlCol="0" anchor="t"/>
          <a:lstStyle>
            <a:lvl1pPr algn="l">
              <a:defRPr sz="800">
                <a:solidFill>
                  <a:schemeClr val="tx2"/>
                </a:solidFill>
                <a:latin typeface="+mj-lt"/>
              </a:defRPr>
            </a:lvl1pPr>
          </a:lstStyle>
          <a:p>
            <a:r>
              <a:rPr lang="de-DE"/>
              <a:t>Abrechnungsschulung Pneumologie</a:t>
            </a:r>
          </a:p>
        </p:txBody>
      </p:sp>
      <p:pic>
        <p:nvPicPr>
          <p:cNvPr id="8" name="Logo">
            <a:extLst>
              <a:ext uri="{FF2B5EF4-FFF2-40B4-BE49-F238E27FC236}">
                <a16:creationId xmlns:a16="http://schemas.microsoft.com/office/drawing/2014/main" id="{ED30B6DE-2A3C-C629-060F-028E89DF3B4F}"/>
              </a:ext>
            </a:extLst>
          </p:cNvPr>
          <p:cNvPicPr>
            <a:picLocks noChangeAspect="1"/>
          </p:cNvPicPr>
          <p:nvPr userDrawn="1"/>
        </p:nvPicPr>
        <p:blipFill>
          <a:blip>
            <a:extLst>
              <a:ext uri="{96DAC541-7B7A-43D3-8B79-37D633B846F1}">
                <asvg:svgBlip xmlns:asvg="http://schemas.microsoft.com/office/drawing/2016/SVG/main" r:embed="rId30"/>
              </a:ext>
            </a:extLst>
          </a:blip>
          <a:stretch>
            <a:fillRect/>
          </a:stretch>
        </p:blipFill>
        <p:spPr>
          <a:xfrm>
            <a:off x="10481862" y="6394797"/>
            <a:ext cx="1338663" cy="360002"/>
          </a:xfrm>
          <a:prstGeom prst="rect">
            <a:avLst/>
          </a:prstGeom>
        </p:spPr>
      </p:pic>
    </p:spTree>
    <p:extLst>
      <p:ext uri="{BB962C8B-B14F-4D97-AF65-F5344CB8AC3E}">
        <p14:creationId xmlns:p14="http://schemas.microsoft.com/office/powerpoint/2010/main" val="3335043987"/>
      </p:ext>
    </p:extLst>
  </p:cSld>
  <p:clrMap bg1="lt1" tx1="dk1" bg2="lt2" tx2="dk2" accent1="accent1" accent2="accent2" accent3="accent3" accent4="accent4" accent5="accent5" accent6="accent6" hlink="hlink" folHlink="folHlink"/>
  <p:sldLayoutIdLst>
    <p:sldLayoutId id="2147483669" r:id="rId1"/>
    <p:sldLayoutId id="2147483712" r:id="rId2"/>
    <p:sldLayoutId id="2147483686" r:id="rId3"/>
    <p:sldLayoutId id="2147483713" r:id="rId4"/>
    <p:sldLayoutId id="2147483732" r:id="rId5"/>
    <p:sldLayoutId id="2147483736" r:id="rId6"/>
    <p:sldLayoutId id="2147483737" r:id="rId7"/>
    <p:sldLayoutId id="2147483733" r:id="rId8"/>
    <p:sldLayoutId id="2147483650" r:id="rId9"/>
    <p:sldLayoutId id="2147483690" r:id="rId10"/>
    <p:sldLayoutId id="2147483653" r:id="rId11"/>
    <p:sldLayoutId id="2147483691" r:id="rId12"/>
    <p:sldLayoutId id="2147483693" r:id="rId13"/>
    <p:sldLayoutId id="2147483694" r:id="rId14"/>
    <p:sldLayoutId id="2147483654" r:id="rId15"/>
    <p:sldLayoutId id="2147483655" r:id="rId16"/>
    <p:sldLayoutId id="2147483667" r:id="rId17"/>
    <p:sldLayoutId id="2147483695" r:id="rId18"/>
    <p:sldLayoutId id="2147483696" r:id="rId19"/>
    <p:sldLayoutId id="2147483657" r:id="rId20"/>
    <p:sldLayoutId id="2147483716" r:id="rId21"/>
    <p:sldLayoutId id="2147483717" r:id="rId22"/>
    <p:sldLayoutId id="2147483714" r:id="rId23"/>
    <p:sldLayoutId id="2147483718" r:id="rId24"/>
    <p:sldLayoutId id="2147483719" r:id="rId25"/>
    <p:sldLayoutId id="2147483663" r:id="rId26"/>
    <p:sldLayoutId id="2147483734" r:id="rId27"/>
    <p:sldLayoutId id="2147483735" r:id="rId28"/>
  </p:sldLayoutIdLst>
  <p:hf hdr="0" dt="0"/>
  <p:txStyles>
    <p:titleStyle>
      <a:lvl1pPr algn="l" defTabSz="914400" rtl="0" eaLnBrk="1" latinLnBrk="0" hangingPunct="1">
        <a:lnSpc>
          <a:spcPct val="90000"/>
        </a:lnSpc>
        <a:spcBef>
          <a:spcPct val="0"/>
        </a:spcBef>
        <a:buNone/>
        <a:defRPr sz="2800" b="1" kern="1200" cap="all" baseline="0">
          <a:solidFill>
            <a:srgbClr val="16335F"/>
          </a:solidFill>
          <a:latin typeface="+mj-lt"/>
          <a:ea typeface="+mj-ea"/>
          <a:cs typeface="+mj-cs"/>
        </a:defRPr>
      </a:lvl1pPr>
    </p:titleStyle>
    <p:body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35" userDrawn="1">
          <p15:clr>
            <a:srgbClr val="F26B43"/>
          </p15:clr>
        </p15:guide>
        <p15:guide id="4" pos="7446" userDrawn="1">
          <p15:clr>
            <a:srgbClr val="F26B43"/>
          </p15:clr>
        </p15:guide>
        <p15:guide id="5" orient="horz" pos="3968" userDrawn="1">
          <p15:clr>
            <a:srgbClr val="F26B43"/>
          </p15:clr>
        </p15:guide>
        <p15:guide id="6" orient="horz" pos="91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6.xml"/><Relationship Id="rId5" Type="http://schemas.openxmlformats.org/officeDocument/2006/relationships/image" Target="../media/image8.svg"/><Relationship Id="rId4" Type="http://schemas.openxmlformats.org/officeDocument/2006/relationships/hyperlink" Target="https://www.medi-verbund.de/facharztvertraege/aok-bw-bosch-bkk-pneumologi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www.medi-verbund.de/wp-content/uploads/2021/01/2022-01-01_Patientenvorteile-auf-einen-Blick.pdf" TargetMode="External"/><Relationship Id="rId2" Type="http://schemas.openxmlformats.org/officeDocument/2006/relationships/image" Target="../media/image9.svg"/><Relationship Id="rId1" Type="http://schemas.openxmlformats.org/officeDocument/2006/relationships/slideLayout" Target="../slideLayouts/slideLayout9.xml"/><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9.xml"/><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9.xml"/><Relationship Id="rId5" Type="http://schemas.openxmlformats.org/officeDocument/2006/relationships/image" Target="../media/image18.sv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Layout" Target="../slideLayouts/slideLayout9.xml"/><Relationship Id="rId5" Type="http://schemas.openxmlformats.org/officeDocument/2006/relationships/image" Target="../media/image22.sv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xml"/><Relationship Id="rId4" Type="http://schemas.openxmlformats.org/officeDocument/2006/relationships/image" Target="../media/image8.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www.medi-verbund.de/facharztvertraege/aok-bw-bosch-bkk-pneumologie/" TargetMode="External"/><Relationship Id="rId2" Type="http://schemas.openxmlformats.org/officeDocument/2006/relationships/image" Target="../media/image17.svg"/><Relationship Id="rId1" Type="http://schemas.openxmlformats.org/officeDocument/2006/relationships/slideLayout" Target="../slideLayouts/slideLayout15.xml"/><Relationship Id="rId4" Type="http://schemas.openxmlformats.org/officeDocument/2006/relationships/image" Target="../media/image26.sv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svg"/><Relationship Id="rId1" Type="http://schemas.openxmlformats.org/officeDocument/2006/relationships/slideLayout" Target="../slideLayouts/slideLayout9.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sv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slideLayout" Target="../slideLayouts/slideLayout9.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4.png"/><Relationship Id="rId1" Type="http://schemas.openxmlformats.org/officeDocument/2006/relationships/slideLayout" Target="../slideLayouts/slideLayout15.xml"/><Relationship Id="rId5" Type="http://schemas.openxmlformats.org/officeDocument/2006/relationships/image" Target="../media/image45.png"/><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4.png"/><Relationship Id="rId1" Type="http://schemas.openxmlformats.org/officeDocument/2006/relationships/slideLayout" Target="../slideLayouts/slideLayout15.xml"/><Relationship Id="rId4" Type="http://schemas.openxmlformats.org/officeDocument/2006/relationships/image" Target="../media/image47.jpeg"/></Relationships>
</file>

<file path=ppt/slides/_rels/slide33.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4.png"/><Relationship Id="rId1" Type="http://schemas.openxmlformats.org/officeDocument/2006/relationships/slideLayout" Target="../slideLayouts/slideLayout15.xml"/><Relationship Id="rId6" Type="http://schemas.openxmlformats.org/officeDocument/2006/relationships/image" Target="../media/image45.png"/><Relationship Id="rId5" Type="http://schemas.openxmlformats.org/officeDocument/2006/relationships/image" Target="../media/image46.jpeg"/><Relationship Id="rId4" Type="http://schemas.openxmlformats.org/officeDocument/2006/relationships/image" Target="../media/image47.jpeg"/></Relationships>
</file>

<file path=ppt/slides/_rels/slide34.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4.png"/><Relationship Id="rId1" Type="http://schemas.openxmlformats.org/officeDocument/2006/relationships/slideLayout" Target="../slideLayouts/slideLayout15.xml"/><Relationship Id="rId5" Type="http://schemas.openxmlformats.org/officeDocument/2006/relationships/image" Target="../media/image45.png"/><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4.png"/><Relationship Id="rId1" Type="http://schemas.openxmlformats.org/officeDocument/2006/relationships/slideLayout" Target="../slideLayouts/slideLayout15.xml"/><Relationship Id="rId5" Type="http://schemas.openxmlformats.org/officeDocument/2006/relationships/image" Target="../media/image45.png"/><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5.pn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9.xml"/><Relationship Id="rId6" Type="http://schemas.openxmlformats.org/officeDocument/2006/relationships/image" Target="../media/image82.png"/><Relationship Id="rId5" Type="http://schemas.openxmlformats.org/officeDocument/2006/relationships/customXml" Target="../ink/ink2.xml"/><Relationship Id="rId4" Type="http://schemas.openxmlformats.org/officeDocument/2006/relationships/image" Target="../media/image81.png"/></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9.xml"/><Relationship Id="rId5" Type="http://schemas.openxmlformats.org/officeDocument/2006/relationships/image" Target="../media/image51.svg"/><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9.xml"/><Relationship Id="rId4" Type="http://schemas.openxmlformats.org/officeDocument/2006/relationships/image" Target="../media/image51.svg"/></Relationships>
</file>

<file path=ppt/slides/_rels/slide51.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22.sv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image" Target="../media/image59.sv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59.sv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2" Type="http://schemas.openxmlformats.org/officeDocument/2006/relationships/image" Target="../media/image59.svg"/><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image" Target="../media/image59.svg"/><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www.medi-verbund.de/facharztvertraege/themenseite-abrechnung/" TargetMode="Externa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9.xml"/><Relationship Id="rId4" Type="http://schemas.openxmlformats.org/officeDocument/2006/relationships/image" Target="../media/image63.png"/></Relationships>
</file>

<file path=ppt/slides/_rels/slide6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9.xml"/><Relationship Id="rId4" Type="http://schemas.openxmlformats.org/officeDocument/2006/relationships/image" Target="../media/image68.png"/></Relationships>
</file>

<file path=ppt/slides/_rels/slide63.xml.rels><?xml version="1.0" encoding="UTF-8" standalone="yes"?>
<Relationships xmlns="http://schemas.openxmlformats.org/package/2006/relationships"><Relationship Id="rId3" Type="http://schemas.openxmlformats.org/officeDocument/2006/relationships/hyperlink" Target="https://www.medi-verbund.de/wp-content/uploads/2023/08/2023_08_08_Formular-zur-Meldung-fuer-Raucherberatung-und-Tabakentwoehnung.pdf" TargetMode="External"/><Relationship Id="rId2" Type="http://schemas.openxmlformats.org/officeDocument/2006/relationships/image" Target="../media/image69.png"/><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svg"/><Relationship Id="rId7" Type="http://schemas.openxmlformats.org/officeDocument/2006/relationships/image" Target="../media/image75.svg"/><Relationship Id="rId2" Type="http://schemas.openxmlformats.org/officeDocument/2006/relationships/image" Target="../media/image70.png"/><Relationship Id="rId1" Type="http://schemas.openxmlformats.org/officeDocument/2006/relationships/slideLayout" Target="../slideLayouts/slideLayout9.xml"/><Relationship Id="rId6" Type="http://schemas.openxmlformats.org/officeDocument/2006/relationships/image" Target="../media/image74.svg"/><Relationship Id="rId11" Type="http://schemas.openxmlformats.org/officeDocument/2006/relationships/image" Target="../media/image79.svg"/><Relationship Id="rId5" Type="http://schemas.openxmlformats.org/officeDocument/2006/relationships/image" Target="../media/image73.svg"/><Relationship Id="rId10" Type="http://schemas.openxmlformats.org/officeDocument/2006/relationships/image" Target="../media/image78.svg"/><Relationship Id="rId4" Type="http://schemas.openxmlformats.org/officeDocument/2006/relationships/image" Target="../media/image72.png"/><Relationship Id="rId9" Type="http://schemas.openxmlformats.org/officeDocument/2006/relationships/image" Target="../media/image77.svg"/></Relationships>
</file>

<file path=ppt/slides/_rels/slide65.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hyperlink" Target="mailto:reutter@mediverbund-iffm.de" TargetMode="Externa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8" Type="http://schemas.openxmlformats.org/officeDocument/2006/relationships/hyperlink" Target="https://www.medi-verbund.de/blog" TargetMode="External"/><Relationship Id="rId13" Type="http://schemas.openxmlformats.org/officeDocument/2006/relationships/image" Target="../media/image87.png"/><Relationship Id="rId3" Type="http://schemas.openxmlformats.org/officeDocument/2006/relationships/image" Target="../media/image81.svg"/><Relationship Id="rId7" Type="http://schemas.openxmlformats.org/officeDocument/2006/relationships/image" Target="../media/image84.svg"/><Relationship Id="rId12" Type="http://schemas.openxmlformats.org/officeDocument/2006/relationships/hyperlink" Target="linkedin.com/company/mediverbund" TargetMode="External"/><Relationship Id="rId2" Type="http://schemas.openxmlformats.org/officeDocument/2006/relationships/hyperlink" Target="mailto:vertraege@medi-verbund.de?subject=Pneumologievertrag" TargetMode="External"/><Relationship Id="rId1" Type="http://schemas.openxmlformats.org/officeDocument/2006/relationships/slideLayout" Target="../slideLayouts/slideLayout27.xml"/><Relationship Id="rId6" Type="http://schemas.openxmlformats.org/officeDocument/2006/relationships/image" Target="../media/image83.svg"/><Relationship Id="rId11" Type="http://schemas.openxmlformats.org/officeDocument/2006/relationships/image" Target="../media/image86.png"/><Relationship Id="rId5" Type="http://schemas.openxmlformats.org/officeDocument/2006/relationships/hyperlink" Target="https://www.medi-verbund.de/" TargetMode="External"/><Relationship Id="rId15" Type="http://schemas.openxmlformats.org/officeDocument/2006/relationships/image" Target="../media/image88.png"/><Relationship Id="rId10" Type="http://schemas.openxmlformats.org/officeDocument/2006/relationships/hyperlink" Target="facebook.com/mediverbund" TargetMode="External"/><Relationship Id="rId4" Type="http://schemas.openxmlformats.org/officeDocument/2006/relationships/image" Target="../media/image82.svg"/><Relationship Id="rId9" Type="http://schemas.openxmlformats.org/officeDocument/2006/relationships/image" Target="../media/image85.png"/><Relationship Id="rId14" Type="http://schemas.openxmlformats.org/officeDocument/2006/relationships/hyperlink" Target="mediverbund.de/youtu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3">
            <a:extLst>
              <a:ext uri="{FF2B5EF4-FFF2-40B4-BE49-F238E27FC236}">
                <a16:creationId xmlns:a16="http://schemas.microsoft.com/office/drawing/2014/main" id="{F2FB2997-498B-B9A0-724A-71A4A5C3291A}"/>
              </a:ext>
            </a:extLst>
          </p:cNvPr>
          <p:cNvSpPr txBox="1">
            <a:spLocks/>
          </p:cNvSpPr>
          <p:nvPr/>
        </p:nvSpPr>
        <p:spPr>
          <a:xfrm>
            <a:off x="695324" y="4720528"/>
            <a:ext cx="8261863" cy="1268021"/>
          </a:xfrm>
          <a:prstGeom prst="rect">
            <a:avLst/>
          </a:prstGeom>
        </p:spPr>
        <p:txBody>
          <a:bodyPr vert="horz" lIns="0" tIns="0" rIns="0" bIns="0" rtlCol="0" anchor="t"/>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90000"/>
              </a:lnSpc>
            </a:pPr>
            <a:endParaRPr lang="de-DE" sz="4200" b="1" cap="all" dirty="0">
              <a:solidFill>
                <a:schemeClr val="bg1"/>
              </a:solidFill>
              <a:latin typeface="Arial" panose="020B0604020202020204" pitchFamily="34" charset="0"/>
            </a:endParaRPr>
          </a:p>
        </p:txBody>
      </p:sp>
      <p:sp>
        <p:nvSpPr>
          <p:cNvPr id="2" name="Titel 1">
            <a:extLst>
              <a:ext uri="{FF2B5EF4-FFF2-40B4-BE49-F238E27FC236}">
                <a16:creationId xmlns:a16="http://schemas.microsoft.com/office/drawing/2014/main" id="{60F7BEE0-F72F-8F41-772E-F505FF1C4295}"/>
              </a:ext>
            </a:extLst>
          </p:cNvPr>
          <p:cNvSpPr>
            <a:spLocks noGrp="1"/>
          </p:cNvSpPr>
          <p:nvPr>
            <p:ph type="ctrTitle"/>
          </p:nvPr>
        </p:nvSpPr>
        <p:spPr>
          <a:xfrm>
            <a:off x="639625" y="2547644"/>
            <a:ext cx="10912750" cy="1476375"/>
          </a:xfrm>
        </p:spPr>
        <p:txBody>
          <a:bodyPr/>
          <a:lstStyle/>
          <a:p>
            <a:r>
              <a:rPr lang="de-DE" cap="none" dirty="0" err="1"/>
              <a:t>Pneumologievertrag</a:t>
            </a:r>
            <a:r>
              <a:rPr lang="de-DE" cap="none" dirty="0"/>
              <a:t> nach § 140a SGB V</a:t>
            </a:r>
            <a:br>
              <a:rPr lang="de-DE" dirty="0"/>
            </a:br>
            <a:r>
              <a:rPr lang="de-DE" sz="3200" dirty="0"/>
              <a:t>Abrechnungsschulung</a:t>
            </a:r>
          </a:p>
        </p:txBody>
      </p:sp>
      <p:pic>
        <p:nvPicPr>
          <p:cNvPr id="6" name="Grafik 5">
            <a:extLst>
              <a:ext uri="{FF2B5EF4-FFF2-40B4-BE49-F238E27FC236}">
                <a16:creationId xmlns:a16="http://schemas.microsoft.com/office/drawing/2014/main" id="{8FBB8245-7CEE-0A7F-5EC3-71B3B8A0456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36676" y="3733624"/>
            <a:ext cx="1260000" cy="1260000"/>
          </a:xfrm>
          <a:prstGeom prst="rect">
            <a:avLst/>
          </a:prstGeom>
          <a:noFill/>
          <a:ln>
            <a:noFill/>
          </a:ln>
        </p:spPr>
      </p:pic>
      <p:sp>
        <p:nvSpPr>
          <p:cNvPr id="8" name="Textfeld 7">
            <a:extLst>
              <a:ext uri="{FF2B5EF4-FFF2-40B4-BE49-F238E27FC236}">
                <a16:creationId xmlns:a16="http://schemas.microsoft.com/office/drawing/2014/main" id="{BB4212EB-B3B4-5112-3A88-FE8865871892}"/>
              </a:ext>
            </a:extLst>
          </p:cNvPr>
          <p:cNvSpPr txBox="1"/>
          <p:nvPr/>
        </p:nvSpPr>
        <p:spPr>
          <a:xfrm>
            <a:off x="639625" y="6081019"/>
            <a:ext cx="6980375" cy="400110"/>
          </a:xfrm>
          <a:prstGeom prst="rect">
            <a:avLst/>
          </a:prstGeom>
          <a:noFill/>
        </p:spPr>
        <p:txBody>
          <a:bodyPr wrap="square">
            <a:spAutoFit/>
          </a:bodyPr>
          <a:lstStyle/>
          <a:p>
            <a:pPr>
              <a:tabLst>
                <a:tab pos="180000" algn="l"/>
              </a:tabLst>
            </a:pPr>
            <a:r>
              <a:rPr lang="de-DE" sz="1000" dirty="0">
                <a:solidFill>
                  <a:schemeClr val="bg1"/>
                </a:solidFill>
              </a:rPr>
              <a:t>Hinweis: 	Zur besseren Lesbarkeit wird in dieser Präsentation das generische Maskulinum verwendet.</a:t>
            </a:r>
            <a:br>
              <a:rPr lang="de-DE" sz="1000" dirty="0">
                <a:solidFill>
                  <a:schemeClr val="bg1"/>
                </a:solidFill>
              </a:rPr>
            </a:br>
            <a:r>
              <a:rPr lang="de-DE" sz="1000" dirty="0">
                <a:solidFill>
                  <a:schemeClr val="bg1"/>
                </a:solidFill>
              </a:rPr>
              <a:t>		Die verwendeten Personenbezeichnungen beziehen sich auf alle Geschlechter.</a:t>
            </a:r>
          </a:p>
        </p:txBody>
      </p:sp>
      <p:pic>
        <p:nvPicPr>
          <p:cNvPr id="4" name="Grafik 3">
            <a:extLst>
              <a:ext uri="{FF2B5EF4-FFF2-40B4-BE49-F238E27FC236}">
                <a16:creationId xmlns:a16="http://schemas.microsoft.com/office/drawing/2014/main" id="{A2171B16-3E8A-4CCA-01FA-449FF26648DC}"/>
              </a:ext>
            </a:extLst>
          </p:cNvPr>
          <p:cNvPicPr>
            <a:picLocks noChangeAspect="1"/>
          </p:cNvPicPr>
          <p:nvPr/>
        </p:nvPicPr>
        <p:blipFill>
          <a:blip r:embed="rId4"/>
          <a:stretch>
            <a:fillRect/>
          </a:stretch>
        </p:blipFill>
        <p:spPr>
          <a:xfrm>
            <a:off x="8712221" y="3814983"/>
            <a:ext cx="1286054" cy="11145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67731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909BB21-A115-87E6-FF74-BA40DAE4E361}"/>
              </a:ext>
            </a:extLst>
          </p:cNvPr>
          <p:cNvSpPr>
            <a:spLocks noGrp="1"/>
          </p:cNvSpPr>
          <p:nvPr>
            <p:ph type="sldNum" sz="quarter" idx="11"/>
          </p:nvPr>
        </p:nvSpPr>
        <p:spPr/>
        <p:txBody>
          <a:bodyPr/>
          <a:lstStyle/>
          <a:p>
            <a:fld id="{563F8326-2D3F-44D0-8A27-327B93DAAA3E}" type="slidenum">
              <a:rPr lang="de-DE" smtClean="0"/>
              <a:pPr/>
              <a:t>2</a:t>
            </a:fld>
            <a:endParaRPr lang="de-DE"/>
          </a:p>
        </p:txBody>
      </p:sp>
      <p:pic>
        <p:nvPicPr>
          <p:cNvPr id="5" name="Grafik 4">
            <a:extLst>
              <a:ext uri="{FF2B5EF4-FFF2-40B4-BE49-F238E27FC236}">
                <a16:creationId xmlns:a16="http://schemas.microsoft.com/office/drawing/2014/main" id="{4E6882AA-BD25-FDD8-3896-A203B795AF69}"/>
              </a:ext>
            </a:extLst>
          </p:cNvPr>
          <p:cNvPicPr>
            <a:picLocks noChangeAspect="1"/>
          </p:cNvPicPr>
          <p:nvPr/>
        </p:nvPicPr>
        <p:blipFill>
          <a:blip r:embed="rId2"/>
          <a:stretch>
            <a:fillRect/>
          </a:stretch>
        </p:blipFill>
        <p:spPr>
          <a:xfrm>
            <a:off x="874153" y="2422603"/>
            <a:ext cx="9929091" cy="656042"/>
          </a:xfrm>
          <a:prstGeom prst="rect">
            <a:avLst/>
          </a:prstGeom>
        </p:spPr>
      </p:pic>
      <p:sp>
        <p:nvSpPr>
          <p:cNvPr id="6" name="Rechteck 5">
            <a:extLst>
              <a:ext uri="{FF2B5EF4-FFF2-40B4-BE49-F238E27FC236}">
                <a16:creationId xmlns:a16="http://schemas.microsoft.com/office/drawing/2014/main" id="{0BF34D20-6085-F350-A188-50909772F1BB}"/>
              </a:ext>
            </a:extLst>
          </p:cNvPr>
          <p:cNvSpPr/>
          <p:nvPr/>
        </p:nvSpPr>
        <p:spPr>
          <a:xfrm>
            <a:off x="2028606" y="2476379"/>
            <a:ext cx="637309" cy="548490"/>
          </a:xfrm>
          <a:prstGeom prst="rect">
            <a:avLst/>
          </a:prstGeom>
          <a:noFill/>
          <a:ln w="25400">
            <a:solidFill>
              <a:srgbClr val="F18B8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
        <p:nvSpPr>
          <p:cNvPr id="7" name="Rechteck 6">
            <a:extLst>
              <a:ext uri="{FF2B5EF4-FFF2-40B4-BE49-F238E27FC236}">
                <a16:creationId xmlns:a16="http://schemas.microsoft.com/office/drawing/2014/main" id="{440232B6-AE10-0C9F-E991-A5987F4D2A3B}"/>
              </a:ext>
            </a:extLst>
          </p:cNvPr>
          <p:cNvSpPr/>
          <p:nvPr/>
        </p:nvSpPr>
        <p:spPr>
          <a:xfrm>
            <a:off x="6577515" y="2476379"/>
            <a:ext cx="637309" cy="548490"/>
          </a:xfrm>
          <a:prstGeom prst="rect">
            <a:avLst/>
          </a:prstGeom>
          <a:noFill/>
          <a:ln w="25400">
            <a:solidFill>
              <a:srgbClr val="F18B8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
        <p:nvSpPr>
          <p:cNvPr id="8" name="Rechteck 7">
            <a:extLst>
              <a:ext uri="{FF2B5EF4-FFF2-40B4-BE49-F238E27FC236}">
                <a16:creationId xmlns:a16="http://schemas.microsoft.com/office/drawing/2014/main" id="{6CB99B92-2399-A6BD-8DFF-61A661E16444}"/>
              </a:ext>
            </a:extLst>
          </p:cNvPr>
          <p:cNvSpPr/>
          <p:nvPr/>
        </p:nvSpPr>
        <p:spPr>
          <a:xfrm>
            <a:off x="7399551" y="2476379"/>
            <a:ext cx="637309" cy="548490"/>
          </a:xfrm>
          <a:prstGeom prst="rect">
            <a:avLst/>
          </a:prstGeom>
          <a:noFill/>
          <a:ln w="25400">
            <a:solidFill>
              <a:srgbClr val="F18B8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cxnSp>
        <p:nvCxnSpPr>
          <p:cNvPr id="11" name="Gerader Verbinder 10">
            <a:extLst>
              <a:ext uri="{FF2B5EF4-FFF2-40B4-BE49-F238E27FC236}">
                <a16:creationId xmlns:a16="http://schemas.microsoft.com/office/drawing/2014/main" id="{56EB9857-C062-1D86-D556-2D0370D2E1D9}"/>
              </a:ext>
            </a:extLst>
          </p:cNvPr>
          <p:cNvCxnSpPr>
            <a:cxnSpLocks/>
            <a:stCxn id="6" idx="2"/>
            <a:endCxn id="13" idx="0"/>
          </p:cNvCxnSpPr>
          <p:nvPr/>
        </p:nvCxnSpPr>
        <p:spPr>
          <a:xfrm>
            <a:off x="2347261" y="3024869"/>
            <a:ext cx="1080792" cy="836737"/>
          </a:xfrm>
          <a:prstGeom prst="line">
            <a:avLst/>
          </a:prstGeom>
          <a:ln w="25400" cap="rnd">
            <a:solidFill>
              <a:srgbClr val="F18B82"/>
            </a:solidFill>
            <a:round/>
          </a:ln>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B59C1700-4427-B59C-0F40-B93A45A27F8F}"/>
              </a:ext>
            </a:extLst>
          </p:cNvPr>
          <p:cNvSpPr txBox="1"/>
          <p:nvPr/>
        </p:nvSpPr>
        <p:spPr>
          <a:xfrm>
            <a:off x="1733180" y="3861606"/>
            <a:ext cx="3389745" cy="325310"/>
          </a:xfrm>
          <a:prstGeom prst="rect">
            <a:avLst/>
          </a:prstGeom>
          <a:solidFill>
            <a:srgbClr val="FFF7EE"/>
          </a:solidFill>
        </p:spPr>
        <p:txBody>
          <a:bodyPr wrap="none" lIns="0" tIns="0" rIns="0" bIns="0" rtlCol="0">
            <a:noAutofit/>
          </a:bodyPr>
          <a:lstStyle/>
          <a:p>
            <a:pPr algn="l">
              <a:buClr>
                <a:schemeClr val="tx2"/>
              </a:buClr>
              <a:buSzPct val="100000"/>
            </a:pPr>
            <a:r>
              <a:rPr lang="de-DE" sz="1400" dirty="0">
                <a:solidFill>
                  <a:schemeClr val="tx2"/>
                </a:solidFill>
                <a:latin typeface="Arial" panose="020B0604020202020204" pitchFamily="34" charset="0"/>
                <a:cs typeface="Arial" panose="020B0604020202020204" pitchFamily="34" charset="0"/>
              </a:rPr>
              <a:t>Die Hand heben, um eine Frage zu stellen</a:t>
            </a:r>
          </a:p>
        </p:txBody>
      </p:sp>
      <p:sp>
        <p:nvSpPr>
          <p:cNvPr id="17" name="Textfeld 16">
            <a:extLst>
              <a:ext uri="{FF2B5EF4-FFF2-40B4-BE49-F238E27FC236}">
                <a16:creationId xmlns:a16="http://schemas.microsoft.com/office/drawing/2014/main" id="{EDA9A4C6-B0B4-AD4E-1C3B-452FE2C419AD}"/>
              </a:ext>
            </a:extLst>
          </p:cNvPr>
          <p:cNvSpPr txBox="1"/>
          <p:nvPr/>
        </p:nvSpPr>
        <p:spPr>
          <a:xfrm>
            <a:off x="4134497" y="3450913"/>
            <a:ext cx="3551290" cy="325310"/>
          </a:xfrm>
          <a:prstGeom prst="rect">
            <a:avLst/>
          </a:prstGeom>
          <a:solidFill>
            <a:srgbClr val="FFF7EE"/>
          </a:solidFill>
        </p:spPr>
        <p:txBody>
          <a:bodyPr wrap="none" lIns="0" tIns="0" rIns="0" bIns="0" rtlCol="0">
            <a:noAutofit/>
          </a:bodyPr>
          <a:lstStyle/>
          <a:p>
            <a:pPr algn="l">
              <a:buClr>
                <a:schemeClr val="tx2"/>
              </a:buClr>
              <a:buSzPct val="100000"/>
            </a:pPr>
            <a:r>
              <a:rPr lang="de-DE" sz="1400" dirty="0">
                <a:solidFill>
                  <a:schemeClr val="tx2"/>
                </a:solidFill>
                <a:latin typeface="Arial" panose="020B0604020202020204" pitchFamily="34" charset="0"/>
                <a:cs typeface="Arial" panose="020B0604020202020204" pitchFamily="34" charset="0"/>
              </a:rPr>
              <a:t>Die Kamera darf gerne angeschaltet werden!</a:t>
            </a:r>
          </a:p>
        </p:txBody>
      </p:sp>
      <p:sp>
        <p:nvSpPr>
          <p:cNvPr id="18" name="Textfeld 17">
            <a:extLst>
              <a:ext uri="{FF2B5EF4-FFF2-40B4-BE49-F238E27FC236}">
                <a16:creationId xmlns:a16="http://schemas.microsoft.com/office/drawing/2014/main" id="{7BF854B4-932A-5433-5E8E-22B6095AC09D}"/>
              </a:ext>
            </a:extLst>
          </p:cNvPr>
          <p:cNvSpPr txBox="1"/>
          <p:nvPr/>
        </p:nvSpPr>
        <p:spPr>
          <a:xfrm>
            <a:off x="5374616" y="4045265"/>
            <a:ext cx="5428628" cy="448358"/>
          </a:xfrm>
          <a:prstGeom prst="rect">
            <a:avLst/>
          </a:prstGeom>
          <a:solidFill>
            <a:srgbClr val="FFF7EE"/>
          </a:solidFill>
        </p:spPr>
        <p:txBody>
          <a:bodyPr wrap="none" lIns="0" tIns="0" rIns="0" bIns="0" rtlCol="0">
            <a:noAutofit/>
          </a:bodyPr>
          <a:lstStyle/>
          <a:p>
            <a:pPr algn="l">
              <a:buClr>
                <a:schemeClr val="tx2"/>
              </a:buClr>
              <a:buSzPct val="100000"/>
            </a:pPr>
            <a:r>
              <a:rPr lang="de-DE" sz="1400" dirty="0">
                <a:solidFill>
                  <a:schemeClr val="tx2"/>
                </a:solidFill>
                <a:latin typeface="Arial" panose="020B0604020202020204" pitchFamily="34" charset="0"/>
                <a:cs typeface="Arial" panose="020B0604020202020204" pitchFamily="34" charset="0"/>
              </a:rPr>
              <a:t>Bitte das Mikrofon während des Vortrages ausschalten</a:t>
            </a:r>
          </a:p>
          <a:p>
            <a:pPr algn="l">
              <a:buClr>
                <a:schemeClr val="tx2"/>
              </a:buClr>
              <a:buSzPct val="100000"/>
            </a:pPr>
            <a:r>
              <a:rPr lang="de-DE" sz="1400" dirty="0">
                <a:solidFill>
                  <a:schemeClr val="tx2"/>
                </a:solidFill>
                <a:latin typeface="Arial" panose="020B0604020202020204" pitchFamily="34" charset="0"/>
                <a:cs typeface="Arial" panose="020B0604020202020204" pitchFamily="34" charset="0"/>
              </a:rPr>
              <a:t>Falls Sie eine Frage stellen möchten, gerne das Mikrofon anschalten</a:t>
            </a:r>
          </a:p>
        </p:txBody>
      </p:sp>
      <p:cxnSp>
        <p:nvCxnSpPr>
          <p:cNvPr id="20" name="Gerader Verbinder 19">
            <a:extLst>
              <a:ext uri="{FF2B5EF4-FFF2-40B4-BE49-F238E27FC236}">
                <a16:creationId xmlns:a16="http://schemas.microsoft.com/office/drawing/2014/main" id="{3E3FD861-F663-6E5C-9750-093A391D67D9}"/>
              </a:ext>
            </a:extLst>
          </p:cNvPr>
          <p:cNvCxnSpPr>
            <a:cxnSpLocks/>
            <a:stCxn id="7" idx="2"/>
            <a:endCxn id="17" idx="0"/>
          </p:cNvCxnSpPr>
          <p:nvPr/>
        </p:nvCxnSpPr>
        <p:spPr>
          <a:xfrm flipH="1">
            <a:off x="5910142" y="3024869"/>
            <a:ext cx="986028" cy="426044"/>
          </a:xfrm>
          <a:prstGeom prst="line">
            <a:avLst/>
          </a:prstGeom>
          <a:ln w="25400" cap="rnd">
            <a:solidFill>
              <a:srgbClr val="F18B82"/>
            </a:solidFill>
            <a:round/>
          </a:ln>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0FC19600-63E0-1F89-10A7-95BD7E2CBCE9}"/>
              </a:ext>
            </a:extLst>
          </p:cNvPr>
          <p:cNvCxnSpPr>
            <a:cxnSpLocks/>
            <a:stCxn id="8" idx="2"/>
            <a:endCxn id="18" idx="0"/>
          </p:cNvCxnSpPr>
          <p:nvPr/>
        </p:nvCxnSpPr>
        <p:spPr>
          <a:xfrm>
            <a:off x="7718206" y="3024869"/>
            <a:ext cx="370724" cy="1020396"/>
          </a:xfrm>
          <a:prstGeom prst="line">
            <a:avLst/>
          </a:prstGeom>
          <a:ln w="25400" cap="rnd">
            <a:solidFill>
              <a:srgbClr val="F18B82"/>
            </a:solidFill>
            <a:round/>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A17CA593-1FA9-82EC-E8CE-0684177EABA6}"/>
              </a:ext>
            </a:extLst>
          </p:cNvPr>
          <p:cNvSpPr/>
          <p:nvPr/>
        </p:nvSpPr>
        <p:spPr>
          <a:xfrm>
            <a:off x="10547727" y="50392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sp>
        <p:nvSpPr>
          <p:cNvPr id="29" name="Titel 1">
            <a:extLst>
              <a:ext uri="{FF2B5EF4-FFF2-40B4-BE49-F238E27FC236}">
                <a16:creationId xmlns:a16="http://schemas.microsoft.com/office/drawing/2014/main" id="{517B17F0-74F6-FA40-BC6D-BC26635D9F6A}"/>
              </a:ext>
            </a:extLst>
          </p:cNvPr>
          <p:cNvSpPr txBox="1">
            <a:spLocks/>
          </p:cNvSpPr>
          <p:nvPr/>
        </p:nvSpPr>
        <p:spPr>
          <a:xfrm>
            <a:off x="379187" y="500153"/>
            <a:ext cx="11428540" cy="360000"/>
          </a:xfrm>
          <a:prstGeom prst="rect">
            <a:avLst/>
          </a:prstGeom>
        </p:spPr>
        <p:txBody>
          <a:bodyPr/>
          <a:lstStyle>
            <a:lvl1pPr algn="l" defTabSz="914400" rtl="0" eaLnBrk="1" latinLnBrk="0" hangingPunct="1">
              <a:lnSpc>
                <a:spcPct val="90000"/>
              </a:lnSpc>
              <a:spcBef>
                <a:spcPct val="0"/>
              </a:spcBef>
              <a:buNone/>
              <a:defRPr sz="2800" b="1" kern="1200" cap="all" baseline="0">
                <a:solidFill>
                  <a:srgbClr val="16335F"/>
                </a:solidFill>
                <a:latin typeface="+mj-lt"/>
                <a:ea typeface="+mj-ea"/>
                <a:cs typeface="+mj-cs"/>
              </a:defRPr>
            </a:lvl1pPr>
          </a:lstStyle>
          <a:p>
            <a:pPr algn="ctr"/>
            <a:r>
              <a:rPr lang="de-DE" dirty="0"/>
              <a:t>Herzlich Willkommen zur Abrechnungsschulung!</a:t>
            </a:r>
          </a:p>
          <a:p>
            <a:pPr algn="ctr"/>
            <a:r>
              <a:rPr lang="de-DE" sz="2000" cap="none" dirty="0"/>
              <a:t>Die Veranstaltung beginnt in Kürze</a:t>
            </a:r>
          </a:p>
        </p:txBody>
      </p:sp>
      <p:pic>
        <p:nvPicPr>
          <p:cNvPr id="37" name="Grafik 36">
            <a:extLst>
              <a:ext uri="{FF2B5EF4-FFF2-40B4-BE49-F238E27FC236}">
                <a16:creationId xmlns:a16="http://schemas.microsoft.com/office/drawing/2014/main" id="{2EC5D73F-B35D-325D-B782-2BA29E26BD0B}"/>
              </a:ext>
            </a:extLst>
          </p:cNvPr>
          <p:cNvPicPr>
            <a:picLocks noChangeAspect="1"/>
          </p:cNvPicPr>
          <p:nvPr/>
        </p:nvPicPr>
        <p:blipFill>
          <a:blip r:embed="rId3"/>
          <a:stretch>
            <a:fillRect/>
          </a:stretch>
        </p:blipFill>
        <p:spPr>
          <a:xfrm>
            <a:off x="379186" y="5218477"/>
            <a:ext cx="1080000" cy="1080000"/>
          </a:xfrm>
          <a:prstGeom prst="rect">
            <a:avLst/>
          </a:prstGeom>
        </p:spPr>
      </p:pic>
      <p:sp>
        <p:nvSpPr>
          <p:cNvPr id="39" name="Textfeld 38">
            <a:extLst>
              <a:ext uri="{FF2B5EF4-FFF2-40B4-BE49-F238E27FC236}">
                <a16:creationId xmlns:a16="http://schemas.microsoft.com/office/drawing/2014/main" id="{B1DE9AA8-E58C-2C3B-A715-C65684F3FC3E}"/>
              </a:ext>
            </a:extLst>
          </p:cNvPr>
          <p:cNvSpPr txBox="1"/>
          <p:nvPr/>
        </p:nvSpPr>
        <p:spPr>
          <a:xfrm>
            <a:off x="1385547" y="5969831"/>
            <a:ext cx="5680272" cy="276999"/>
          </a:xfrm>
          <a:prstGeom prst="rect">
            <a:avLst/>
          </a:prstGeom>
          <a:noFill/>
        </p:spPr>
        <p:txBody>
          <a:bodyPr wrap="square">
            <a:spAutoFit/>
          </a:bodyPr>
          <a:lstStyle/>
          <a:p>
            <a:r>
              <a:rPr lang="de-DE" sz="1200" dirty="0">
                <a:solidFill>
                  <a:schemeClr val="tx2"/>
                </a:solidFill>
                <a:hlinkClick r:id="rId4"/>
              </a:rPr>
              <a:t>medi-verbund.de/</a:t>
            </a:r>
            <a:r>
              <a:rPr lang="de-DE" sz="1200" dirty="0" err="1">
                <a:solidFill>
                  <a:schemeClr val="tx2"/>
                </a:solidFill>
                <a:hlinkClick r:id="rId4"/>
              </a:rPr>
              <a:t>facharztvertraege</a:t>
            </a:r>
            <a:r>
              <a:rPr lang="de-DE" sz="1200" dirty="0">
                <a:solidFill>
                  <a:schemeClr val="tx2"/>
                </a:solidFill>
                <a:hlinkClick r:id="rId4"/>
              </a:rPr>
              <a:t>/</a:t>
            </a:r>
            <a:r>
              <a:rPr lang="de-DE" sz="1200" dirty="0" err="1">
                <a:solidFill>
                  <a:schemeClr val="tx2"/>
                </a:solidFill>
                <a:hlinkClick r:id="rId4"/>
              </a:rPr>
              <a:t>aok-bw-bosch-bkk-pneumologie</a:t>
            </a:r>
            <a:r>
              <a:rPr lang="de-DE" sz="1200" dirty="0">
                <a:solidFill>
                  <a:schemeClr val="tx2"/>
                </a:solidFill>
                <a:hlinkClick r:id="rId4"/>
              </a:rPr>
              <a:t>/</a:t>
            </a:r>
            <a:endParaRPr lang="de-DE" sz="1200" dirty="0">
              <a:solidFill>
                <a:schemeClr val="tx2"/>
              </a:solidFill>
            </a:endParaRPr>
          </a:p>
        </p:txBody>
      </p:sp>
      <p:sp>
        <p:nvSpPr>
          <p:cNvPr id="40" name="Textfeld 39">
            <a:extLst>
              <a:ext uri="{FF2B5EF4-FFF2-40B4-BE49-F238E27FC236}">
                <a16:creationId xmlns:a16="http://schemas.microsoft.com/office/drawing/2014/main" id="{0FE3E4F3-914E-E0A5-E04B-AAD967275021}"/>
              </a:ext>
            </a:extLst>
          </p:cNvPr>
          <p:cNvSpPr txBox="1"/>
          <p:nvPr/>
        </p:nvSpPr>
        <p:spPr>
          <a:xfrm>
            <a:off x="874153" y="2170112"/>
            <a:ext cx="3389745" cy="325310"/>
          </a:xfrm>
          <a:prstGeom prst="rect">
            <a:avLst/>
          </a:prstGeom>
          <a:noFill/>
        </p:spPr>
        <p:txBody>
          <a:bodyPr wrap="none" lIns="0" tIns="0" rIns="0" bIns="0" rtlCol="0">
            <a:noAutofit/>
          </a:bodyPr>
          <a:lstStyle/>
          <a:p>
            <a:pPr algn="l">
              <a:buClr>
                <a:schemeClr val="tx2"/>
              </a:buClr>
              <a:buSzPct val="100000"/>
            </a:pPr>
            <a:r>
              <a:rPr lang="de-DE" sz="1400" dirty="0">
                <a:solidFill>
                  <a:schemeClr val="tx2"/>
                </a:solidFill>
                <a:latin typeface="Arial" panose="020B0604020202020204" pitchFamily="34" charset="0"/>
                <a:cs typeface="Arial" panose="020B0604020202020204" pitchFamily="34" charset="0"/>
              </a:rPr>
              <a:t>Die Funktionsleiste finden Sie am oberen oder unteren Bildschirmrand:</a:t>
            </a:r>
          </a:p>
        </p:txBody>
      </p:sp>
      <p:sp>
        <p:nvSpPr>
          <p:cNvPr id="42" name="Textfeld 41">
            <a:extLst>
              <a:ext uri="{FF2B5EF4-FFF2-40B4-BE49-F238E27FC236}">
                <a16:creationId xmlns:a16="http://schemas.microsoft.com/office/drawing/2014/main" id="{51FCB4BD-8874-2C1D-E33B-2E7CA0E5C059}"/>
              </a:ext>
            </a:extLst>
          </p:cNvPr>
          <p:cNvSpPr txBox="1"/>
          <p:nvPr/>
        </p:nvSpPr>
        <p:spPr>
          <a:xfrm>
            <a:off x="874152" y="4291206"/>
            <a:ext cx="3565144" cy="325310"/>
          </a:xfrm>
          <a:prstGeom prst="rect">
            <a:avLst/>
          </a:prstGeom>
          <a:solidFill>
            <a:srgbClr val="FFF7EE"/>
          </a:solidFill>
        </p:spPr>
        <p:txBody>
          <a:bodyPr wrap="none" lIns="0" tIns="0" rIns="0" bIns="0" rtlCol="0">
            <a:noAutofit/>
          </a:bodyPr>
          <a:lstStyle/>
          <a:p>
            <a:pPr algn="l">
              <a:buClr>
                <a:schemeClr val="tx2"/>
              </a:buClr>
              <a:buSzPct val="100000"/>
            </a:pPr>
            <a:r>
              <a:rPr lang="de-DE" sz="1400" dirty="0">
                <a:solidFill>
                  <a:schemeClr val="tx2"/>
                </a:solidFill>
                <a:latin typeface="Arial" panose="020B0604020202020204" pitchFamily="34" charset="0"/>
                <a:cs typeface="Arial" panose="020B0604020202020204" pitchFamily="34" charset="0"/>
              </a:rPr>
              <a:t>Fragen können auch im Chat gestellt werden</a:t>
            </a:r>
          </a:p>
        </p:txBody>
      </p:sp>
      <p:sp>
        <p:nvSpPr>
          <p:cNvPr id="45" name="Rechteck 44">
            <a:extLst>
              <a:ext uri="{FF2B5EF4-FFF2-40B4-BE49-F238E27FC236}">
                <a16:creationId xmlns:a16="http://schemas.microsoft.com/office/drawing/2014/main" id="{8B3C73B4-0E63-4F4D-3935-D7C9B68F46A7}"/>
              </a:ext>
            </a:extLst>
          </p:cNvPr>
          <p:cNvSpPr/>
          <p:nvPr/>
        </p:nvSpPr>
        <p:spPr>
          <a:xfrm>
            <a:off x="822129" y="2473668"/>
            <a:ext cx="637309" cy="548490"/>
          </a:xfrm>
          <a:prstGeom prst="rect">
            <a:avLst/>
          </a:prstGeom>
          <a:noFill/>
          <a:ln w="25400">
            <a:solidFill>
              <a:srgbClr val="F18B8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cxnSp>
        <p:nvCxnSpPr>
          <p:cNvPr id="46" name="Gerader Verbinder 45">
            <a:extLst>
              <a:ext uri="{FF2B5EF4-FFF2-40B4-BE49-F238E27FC236}">
                <a16:creationId xmlns:a16="http://schemas.microsoft.com/office/drawing/2014/main" id="{A2DB5569-6387-5A89-C7A1-9087866EA39D}"/>
              </a:ext>
            </a:extLst>
          </p:cNvPr>
          <p:cNvCxnSpPr>
            <a:cxnSpLocks/>
            <a:stCxn id="45" idx="2"/>
          </p:cNvCxnSpPr>
          <p:nvPr/>
        </p:nvCxnSpPr>
        <p:spPr>
          <a:xfrm>
            <a:off x="1140784" y="3022158"/>
            <a:ext cx="122484" cy="1247286"/>
          </a:xfrm>
          <a:prstGeom prst="line">
            <a:avLst/>
          </a:prstGeom>
          <a:ln w="25400" cap="rnd">
            <a:solidFill>
              <a:srgbClr val="F18B82"/>
            </a:solidFill>
            <a:round/>
          </a:ln>
        </p:spPr>
        <p:style>
          <a:lnRef idx="1">
            <a:schemeClr val="accent1"/>
          </a:lnRef>
          <a:fillRef idx="0">
            <a:schemeClr val="accent1"/>
          </a:fillRef>
          <a:effectRef idx="0">
            <a:schemeClr val="accent1"/>
          </a:effectRef>
          <a:fontRef idx="minor">
            <a:schemeClr val="tx1"/>
          </a:fontRef>
        </p:style>
      </p:cxnSp>
      <p:pic>
        <p:nvPicPr>
          <p:cNvPr id="49" name="Grafik 48" descr="Lichter an Silhouette">
            <a:extLst>
              <a:ext uri="{FF2B5EF4-FFF2-40B4-BE49-F238E27FC236}">
                <a16:creationId xmlns:a16="http://schemas.microsoft.com/office/drawing/2014/main" id="{07144CB7-ABF3-64B1-C77C-07CC08E4D5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27727" y="5208330"/>
            <a:ext cx="900000" cy="900000"/>
          </a:xfrm>
          <a:prstGeom prst="rect">
            <a:avLst/>
          </a:prstGeom>
        </p:spPr>
      </p:pic>
    </p:spTree>
    <p:extLst>
      <p:ext uri="{BB962C8B-B14F-4D97-AF65-F5344CB8AC3E}">
        <p14:creationId xmlns:p14="http://schemas.microsoft.com/office/powerpoint/2010/main" val="328823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4317486-B051-EF53-DF03-9DE7424F0BAF}"/>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C68D2085-D171-C96B-6570-147B25C3E340}"/>
              </a:ext>
            </a:extLst>
          </p:cNvPr>
          <p:cNvSpPr>
            <a:spLocks noGrp="1"/>
          </p:cNvSpPr>
          <p:nvPr>
            <p:ph type="body" sz="quarter" idx="12"/>
          </p:nvPr>
        </p:nvSpPr>
        <p:spPr/>
        <p:txBody>
          <a:bodyPr/>
          <a:lstStyle/>
          <a:p>
            <a:r>
              <a:rPr lang="de-DE" dirty="0">
                <a:solidFill>
                  <a:schemeClr val="accent2"/>
                </a:solidFill>
              </a:rPr>
              <a:t>Teilnahme der Versicherten</a:t>
            </a:r>
          </a:p>
          <a:p>
            <a:endParaRPr lang="de-DE" dirty="0"/>
          </a:p>
        </p:txBody>
      </p:sp>
      <p:sp>
        <p:nvSpPr>
          <p:cNvPr id="4" name="Textplatzhalter 3">
            <a:extLst>
              <a:ext uri="{FF2B5EF4-FFF2-40B4-BE49-F238E27FC236}">
                <a16:creationId xmlns:a16="http://schemas.microsoft.com/office/drawing/2014/main" id="{2BC5F7F9-98AA-ED7B-3D06-226A3E8AD45A}"/>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E3771591-B546-5B02-24D8-42E72DD6AD23}"/>
              </a:ext>
            </a:extLst>
          </p:cNvPr>
          <p:cNvSpPr>
            <a:spLocks noGrp="1"/>
          </p:cNvSpPr>
          <p:nvPr>
            <p:ph type="body" sz="quarter" idx="14"/>
          </p:nvPr>
        </p:nvSpPr>
        <p:spPr/>
        <p:txBody>
          <a:bodyPr/>
          <a:lstStyle/>
          <a:p>
            <a:r>
              <a:rPr lang="de-DE" dirty="0"/>
              <a:t>Sofortabrechnung nach Einschreibung (SANE)</a:t>
            </a:r>
          </a:p>
        </p:txBody>
      </p:sp>
      <p:sp>
        <p:nvSpPr>
          <p:cNvPr id="6" name="Textplatzhalter 5">
            <a:extLst>
              <a:ext uri="{FF2B5EF4-FFF2-40B4-BE49-F238E27FC236}">
                <a16:creationId xmlns:a16="http://schemas.microsoft.com/office/drawing/2014/main" id="{99796C56-36D4-7498-DE33-1BDC6EB847D2}"/>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35B49E6E-7E20-A39C-A6E6-266719649628}"/>
              </a:ext>
            </a:extLst>
          </p:cNvPr>
          <p:cNvSpPr>
            <a:spLocks noGrp="1"/>
          </p:cNvSpPr>
          <p:nvPr>
            <p:ph type="body" sz="quarter" idx="16"/>
          </p:nvPr>
        </p:nvSpPr>
        <p:spPr/>
        <p:txBody>
          <a:bodyPr/>
          <a:lstStyle/>
          <a:p>
            <a:r>
              <a:rPr lang="de-DE" dirty="0"/>
              <a:t>Vergütungs- und Abrechnungssystematik</a:t>
            </a:r>
          </a:p>
          <a:p>
            <a:endParaRPr lang="de-DE" dirty="0"/>
          </a:p>
        </p:txBody>
      </p:sp>
      <p:sp>
        <p:nvSpPr>
          <p:cNvPr id="8" name="Textplatzhalter 7">
            <a:extLst>
              <a:ext uri="{FF2B5EF4-FFF2-40B4-BE49-F238E27FC236}">
                <a16:creationId xmlns:a16="http://schemas.microsoft.com/office/drawing/2014/main" id="{D600DBC2-0B77-7349-CF0E-D26820AAE951}"/>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A481AFA8-F1E7-C51D-C402-4FD99FDBA2FF}"/>
              </a:ext>
            </a:extLst>
          </p:cNvPr>
          <p:cNvSpPr>
            <a:spLocks noGrp="1"/>
          </p:cNvSpPr>
          <p:nvPr>
            <p:ph type="body" sz="quarter" idx="18"/>
          </p:nvPr>
        </p:nvSpPr>
        <p:spPr/>
        <p:txBody>
          <a:bodyPr/>
          <a:lstStyle/>
          <a:p>
            <a:r>
              <a:rPr lang="de-DE" dirty="0"/>
              <a:t>Abrechnungsprozess</a:t>
            </a:r>
          </a:p>
          <a:p>
            <a:endParaRPr lang="de-DE" dirty="0"/>
          </a:p>
        </p:txBody>
      </p:sp>
      <p:sp>
        <p:nvSpPr>
          <p:cNvPr id="10" name="Textplatzhalter 9">
            <a:extLst>
              <a:ext uri="{FF2B5EF4-FFF2-40B4-BE49-F238E27FC236}">
                <a16:creationId xmlns:a16="http://schemas.microsoft.com/office/drawing/2014/main" id="{E170ADCB-1125-1834-C2AD-E127DA6F2F7C}"/>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A1679488-CA64-F4CF-FB98-11F6B8C2B085}"/>
              </a:ext>
            </a:extLst>
          </p:cNvPr>
          <p:cNvSpPr>
            <a:spLocks noGrp="1"/>
          </p:cNvSpPr>
          <p:nvPr>
            <p:ph type="body" sz="quarter" idx="20"/>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742B267F-C9B5-D2F0-6F30-36FD227B98D6}"/>
              </a:ext>
            </a:extLst>
          </p:cNvPr>
          <p:cNvSpPr>
            <a:spLocks noGrp="1"/>
          </p:cNvSpPr>
          <p:nvPr>
            <p:ph type="sldNum" sz="quarter" idx="11"/>
          </p:nvPr>
        </p:nvSpPr>
        <p:spPr/>
        <p:txBody>
          <a:bodyPr/>
          <a:lstStyle/>
          <a:p>
            <a:fld id="{563F8326-2D3F-44D0-8A27-327B93DAAA3E}" type="slidenum">
              <a:rPr lang="de-DE" smtClean="0"/>
              <a:pPr/>
              <a:t>3</a:t>
            </a:fld>
            <a:endParaRPr lang="de-DE"/>
          </a:p>
        </p:txBody>
      </p:sp>
      <p:sp>
        <p:nvSpPr>
          <p:cNvPr id="23" name="Fußzeilenplatzhalter 22">
            <a:extLst>
              <a:ext uri="{FF2B5EF4-FFF2-40B4-BE49-F238E27FC236}">
                <a16:creationId xmlns:a16="http://schemas.microsoft.com/office/drawing/2014/main" id="{C82FC44F-7F66-E1B8-D3BE-BF4F5081AD0C}"/>
              </a:ext>
            </a:extLst>
          </p:cNvPr>
          <p:cNvSpPr>
            <a:spLocks noGrp="1"/>
          </p:cNvSpPr>
          <p:nvPr>
            <p:ph type="ftr" sz="quarter" idx="10"/>
          </p:nvPr>
        </p:nvSpPr>
        <p:spPr/>
        <p:txBody>
          <a:bodyPr/>
          <a:lstStyle/>
          <a:p>
            <a:r>
              <a:rPr lang="de-DE"/>
              <a:t>Abrechnungsschulung Pneumologie</a:t>
            </a:r>
          </a:p>
        </p:txBody>
      </p:sp>
    </p:spTree>
    <p:extLst>
      <p:ext uri="{BB962C8B-B14F-4D97-AF65-F5344CB8AC3E}">
        <p14:creationId xmlns:p14="http://schemas.microsoft.com/office/powerpoint/2010/main" val="3467065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C8352-AF0A-7ACE-C408-BD00DC381C0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1DE892-2015-6590-0C87-8FC1626A2BF0}"/>
              </a:ext>
            </a:extLst>
          </p:cNvPr>
          <p:cNvSpPr>
            <a:spLocks noGrp="1"/>
          </p:cNvSpPr>
          <p:nvPr>
            <p:ph type="title"/>
          </p:nvPr>
        </p:nvSpPr>
        <p:spPr/>
        <p:txBody>
          <a:bodyPr/>
          <a:lstStyle/>
          <a:p>
            <a:r>
              <a:rPr lang="de-DE" dirty="0"/>
              <a:t>Vorteile</a:t>
            </a:r>
          </a:p>
        </p:txBody>
      </p:sp>
      <p:sp>
        <p:nvSpPr>
          <p:cNvPr id="3" name="Textplatzhalter 2">
            <a:extLst>
              <a:ext uri="{FF2B5EF4-FFF2-40B4-BE49-F238E27FC236}">
                <a16:creationId xmlns:a16="http://schemas.microsoft.com/office/drawing/2014/main" id="{A836B52B-2928-3541-2899-C0F7EFF49CE7}"/>
              </a:ext>
            </a:extLst>
          </p:cNvPr>
          <p:cNvSpPr>
            <a:spLocks noGrp="1"/>
          </p:cNvSpPr>
          <p:nvPr>
            <p:ph type="body" sz="quarter" idx="20"/>
          </p:nvPr>
        </p:nvSpPr>
        <p:spPr/>
        <p:txBody>
          <a:bodyPr/>
          <a:lstStyle/>
          <a:p>
            <a:r>
              <a:rPr lang="de-DE" dirty="0"/>
              <a:t>Für teilnehmende Versicherte</a:t>
            </a:r>
          </a:p>
        </p:txBody>
      </p:sp>
      <p:sp>
        <p:nvSpPr>
          <p:cNvPr id="4" name="Inhaltsplatzhalter 3">
            <a:extLst>
              <a:ext uri="{FF2B5EF4-FFF2-40B4-BE49-F238E27FC236}">
                <a16:creationId xmlns:a16="http://schemas.microsoft.com/office/drawing/2014/main" id="{BE796E1C-967E-2E3B-AD7A-C1028AE87946}"/>
              </a:ext>
            </a:extLst>
          </p:cNvPr>
          <p:cNvSpPr>
            <a:spLocks noGrp="1"/>
          </p:cNvSpPr>
          <p:nvPr>
            <p:ph sz="quarter" idx="17"/>
          </p:nvPr>
        </p:nvSpPr>
        <p:spPr/>
        <p:txBody>
          <a:bodyPr/>
          <a:lstStyle/>
          <a:p>
            <a:pPr marL="501750" lvl="4" indent="-285750"/>
            <a:r>
              <a:rPr lang="de-DE" dirty="0"/>
              <a:t>schnelle und flexible Terminvergabe </a:t>
            </a:r>
          </a:p>
          <a:p>
            <a:pPr marL="501750" lvl="4" indent="-285750"/>
            <a:r>
              <a:rPr lang="de-DE" dirty="0"/>
              <a:t>Begrenzung der Wartezeit</a:t>
            </a:r>
          </a:p>
          <a:p>
            <a:pPr marL="501750" lvl="4" indent="-285750"/>
            <a:r>
              <a:rPr lang="de-DE" dirty="0"/>
              <a:t>Behandlungskoordinierung mit dem Hausarzt</a:t>
            </a:r>
          </a:p>
          <a:p>
            <a:pPr marL="501750" lvl="4" indent="-285750"/>
            <a:r>
              <a:rPr lang="de-DE" dirty="0"/>
              <a:t>intensive ambulante Betreuung</a:t>
            </a:r>
          </a:p>
          <a:p>
            <a:pPr marL="501750" lvl="4" indent="-285750"/>
            <a:r>
              <a:rPr lang="de-DE" dirty="0"/>
              <a:t>breites diagnostisches und therapeutisches Angebot</a:t>
            </a:r>
          </a:p>
          <a:p>
            <a:pPr marL="501750" lvl="4" indent="-285750"/>
            <a:r>
              <a:rPr lang="de-DE" dirty="0"/>
              <a:t>Zuzahlungsbefreiung bei vielen rabattierten Arzneimitteln (AOK)</a:t>
            </a:r>
          </a:p>
          <a:p>
            <a:pPr marL="501750" lvl="4" indent="-285750"/>
            <a:endParaRPr lang="de-DE" dirty="0"/>
          </a:p>
        </p:txBody>
      </p:sp>
      <p:sp>
        <p:nvSpPr>
          <p:cNvPr id="5" name="Foliennummernplatzhalter 4">
            <a:extLst>
              <a:ext uri="{FF2B5EF4-FFF2-40B4-BE49-F238E27FC236}">
                <a16:creationId xmlns:a16="http://schemas.microsoft.com/office/drawing/2014/main" id="{718B306B-21CB-03BE-052B-7C996381183C}"/>
              </a:ext>
            </a:extLst>
          </p:cNvPr>
          <p:cNvSpPr>
            <a:spLocks noGrp="1"/>
          </p:cNvSpPr>
          <p:nvPr>
            <p:ph type="sldNum" sz="quarter" idx="16"/>
          </p:nvPr>
        </p:nvSpPr>
        <p:spPr/>
        <p:txBody>
          <a:bodyPr/>
          <a:lstStyle/>
          <a:p>
            <a:fld id="{563F8326-2D3F-44D0-8A27-327B93DAAA3E}" type="slidenum">
              <a:rPr lang="de-DE" smtClean="0"/>
              <a:pPr/>
              <a:t>4</a:t>
            </a:fld>
            <a:endParaRPr lang="de-DE"/>
          </a:p>
        </p:txBody>
      </p:sp>
      <p:sp>
        <p:nvSpPr>
          <p:cNvPr id="7" name="Ellipse 6">
            <a:extLst>
              <a:ext uri="{FF2B5EF4-FFF2-40B4-BE49-F238E27FC236}">
                <a16:creationId xmlns:a16="http://schemas.microsoft.com/office/drawing/2014/main" id="{920D1337-86AF-D0BE-C691-D5FB752688CD}"/>
              </a:ext>
            </a:extLst>
          </p:cNvPr>
          <p:cNvSpPr/>
          <p:nvPr/>
        </p:nvSpPr>
        <p:spPr>
          <a:xfrm>
            <a:off x="10547727" y="50392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a:p>
        </p:txBody>
      </p:sp>
      <p:pic>
        <p:nvPicPr>
          <p:cNvPr id="10" name="Grafik 9" descr="Kommentar Like Silhouette">
            <a:extLst>
              <a:ext uri="{FF2B5EF4-FFF2-40B4-BE49-F238E27FC236}">
                <a16:creationId xmlns:a16="http://schemas.microsoft.com/office/drawing/2014/main" id="{4AD1D28A-D9BD-76E9-67CA-92D148EB866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527" y="5212000"/>
            <a:ext cx="914400" cy="914400"/>
          </a:xfrm>
          <a:prstGeom prst="rect">
            <a:avLst/>
          </a:prstGeom>
        </p:spPr>
      </p:pic>
      <p:sp>
        <p:nvSpPr>
          <p:cNvPr id="8" name="Rechteck 7">
            <a:extLst>
              <a:ext uri="{FF2B5EF4-FFF2-40B4-BE49-F238E27FC236}">
                <a16:creationId xmlns:a16="http://schemas.microsoft.com/office/drawing/2014/main" id="{4D4BD8E2-1579-01BA-D7EC-7AAA7C24BEC4}"/>
              </a:ext>
            </a:extLst>
          </p:cNvPr>
          <p:cNvSpPr/>
          <p:nvPr/>
        </p:nvSpPr>
        <p:spPr>
          <a:xfrm>
            <a:off x="2196599" y="4533422"/>
            <a:ext cx="7808621" cy="1011556"/>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buClr>
                <a:srgbClr val="26B6E6"/>
              </a:buClr>
              <a:buSzPct val="130000"/>
              <a:defRPr/>
            </a:pPr>
            <a:r>
              <a:rPr lang="de-DE" altLang="de-DE" sz="1600" dirty="0">
                <a:solidFill>
                  <a:srgbClr val="00305E"/>
                </a:solidFill>
                <a:latin typeface="Arial" panose="020B0604020202020204" pitchFamily="34" charset="0"/>
                <a:cs typeface="Arial" panose="020B0604020202020204" pitchFamily="34" charset="0"/>
              </a:rPr>
              <a:t>Infoblatt „Patientenvorteile auf einen Blick“: </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hlinkClick r:id="rId3"/>
              </a:rPr>
              <a:t>www.medi-verbund.de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Leistungen →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Verträge/Abrechnung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AOK/Bosch BKK Pneumologie </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rPr>
              <a:t>→ Allgemeine Informationen und Formulare</a:t>
            </a:r>
          </a:p>
        </p:txBody>
      </p:sp>
      <p:pic>
        <p:nvPicPr>
          <p:cNvPr id="9" name="Grafik 8" descr="Cursor Silhouette">
            <a:extLst>
              <a:ext uri="{FF2B5EF4-FFF2-40B4-BE49-F238E27FC236}">
                <a16:creationId xmlns:a16="http://schemas.microsoft.com/office/drawing/2014/main" id="{B4DBE2D7-56C3-5263-63F7-1EB93AFE45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23620" y="5172572"/>
            <a:ext cx="468000" cy="468000"/>
          </a:xfrm>
          <a:prstGeom prst="rect">
            <a:avLst/>
          </a:prstGeom>
        </p:spPr>
      </p:pic>
      <p:sp>
        <p:nvSpPr>
          <p:cNvPr id="11" name="Fußzeilenplatzhalter 5">
            <a:extLst>
              <a:ext uri="{FF2B5EF4-FFF2-40B4-BE49-F238E27FC236}">
                <a16:creationId xmlns:a16="http://schemas.microsoft.com/office/drawing/2014/main" id="{14FA1C1F-9D19-6826-50E1-52A03F5553D8}"/>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2" name="Fußzeilenplatzhalter 5">
            <a:extLst>
              <a:ext uri="{FF2B5EF4-FFF2-40B4-BE49-F238E27FC236}">
                <a16:creationId xmlns:a16="http://schemas.microsoft.com/office/drawing/2014/main" id="{FAE2D250-9136-8167-32F9-82ADABB79DB6}"/>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781923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F51FB3-0440-530C-6234-DE7A42D0CD7B}"/>
              </a:ext>
            </a:extLst>
          </p:cNvPr>
          <p:cNvSpPr>
            <a:spLocks noGrp="1"/>
          </p:cNvSpPr>
          <p:nvPr>
            <p:ph type="title"/>
          </p:nvPr>
        </p:nvSpPr>
        <p:spPr/>
        <p:txBody>
          <a:bodyPr/>
          <a:lstStyle/>
          <a:p>
            <a:r>
              <a:rPr lang="de-DE" dirty="0"/>
              <a:t>Voraussetzungen und Regelungen für Versicherte</a:t>
            </a:r>
          </a:p>
        </p:txBody>
      </p:sp>
      <p:sp>
        <p:nvSpPr>
          <p:cNvPr id="3" name="Textplatzhalter 2">
            <a:extLst>
              <a:ext uri="{FF2B5EF4-FFF2-40B4-BE49-F238E27FC236}">
                <a16:creationId xmlns:a16="http://schemas.microsoft.com/office/drawing/2014/main" id="{5A6588B2-293D-831E-5445-2B4CF91FC316}"/>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57F45787-0615-DB43-1C98-9727DDBCC66E}"/>
              </a:ext>
            </a:extLst>
          </p:cNvPr>
          <p:cNvSpPr>
            <a:spLocks noGrp="1"/>
          </p:cNvSpPr>
          <p:nvPr>
            <p:ph sz="quarter" idx="17"/>
          </p:nvPr>
        </p:nvSpPr>
        <p:spPr/>
        <p:txBody>
          <a:bodyPr/>
          <a:lstStyle/>
          <a:p>
            <a:pPr marL="285750" indent="-285750">
              <a:buFont typeface="Wingdings" panose="05000000000000000000" pitchFamily="2" charset="2"/>
              <a:buChar char="§"/>
            </a:pPr>
            <a:r>
              <a:rPr lang="de-DE" dirty="0"/>
              <a:t>Teilnahmeberechtigt sind alle Versicherten der AOK BW / Bosch BKK, die </a:t>
            </a:r>
            <a:r>
              <a:rPr lang="de-DE" b="1" dirty="0"/>
              <a:t>gültig an der HZV</a:t>
            </a:r>
            <a:r>
              <a:rPr lang="de-DE" dirty="0"/>
              <a:t> (Hausarztzentrierten Versorgung) teilnehmen.</a:t>
            </a:r>
          </a:p>
          <a:p>
            <a:pPr marL="285750" indent="-285750">
              <a:buFont typeface="Wingdings" panose="05000000000000000000" pitchFamily="2" charset="2"/>
              <a:buChar char="§"/>
            </a:pPr>
            <a:r>
              <a:rPr lang="de-DE" dirty="0"/>
              <a:t>Einschreibung in das gesamte </a:t>
            </a:r>
            <a:r>
              <a:rPr lang="de-DE" b="1" dirty="0" err="1"/>
              <a:t>FacharztProgramm</a:t>
            </a:r>
            <a:r>
              <a:rPr lang="de-DE" dirty="0"/>
              <a:t> (in alle bestehenden Facharztverträge)</a:t>
            </a:r>
          </a:p>
          <a:p>
            <a:pPr marL="285750" indent="-285750">
              <a:buFont typeface="Wingdings" panose="05000000000000000000" pitchFamily="2" charset="2"/>
              <a:buChar char="§"/>
            </a:pPr>
            <a:r>
              <a:rPr lang="de-DE" dirty="0"/>
              <a:t>In Fachgebieten, in denen es einen Facharztvertrag gibt, dürfen nur </a:t>
            </a:r>
            <a:r>
              <a:rPr lang="de-DE" b="1" dirty="0"/>
              <a:t>teilnehmende Fachärzte/ Psychotherapeuten </a:t>
            </a:r>
            <a:r>
              <a:rPr lang="de-DE" dirty="0"/>
              <a:t>aufgesucht werden</a:t>
            </a:r>
          </a:p>
          <a:p>
            <a:pPr marL="285750" indent="-285750">
              <a:buFont typeface="Wingdings" panose="05000000000000000000" pitchFamily="2" charset="2"/>
              <a:buChar char="§"/>
            </a:pPr>
            <a:r>
              <a:rPr lang="de-DE" dirty="0"/>
              <a:t>diese dürfen nur auf </a:t>
            </a:r>
            <a:r>
              <a:rPr lang="de-DE" b="1" dirty="0"/>
              <a:t>Überweisung des HZV-Hausarztes</a:t>
            </a:r>
            <a:r>
              <a:rPr lang="de-DE" dirty="0"/>
              <a:t> aufgesucht werden (ausgenommen Notfälle)</a:t>
            </a:r>
          </a:p>
          <a:p>
            <a:pPr marL="285750" indent="-285750">
              <a:buFont typeface="Wingdings" panose="05000000000000000000" pitchFamily="2" charset="2"/>
              <a:buChar char="§"/>
            </a:pPr>
            <a:r>
              <a:rPr lang="de-DE" dirty="0"/>
              <a:t>Bindung für mind. 12 Monate mit automatischer Verlängerung</a:t>
            </a:r>
          </a:p>
          <a:p>
            <a:pPr marL="285750" indent="-285750">
              <a:buFont typeface="Wingdings" panose="05000000000000000000" pitchFamily="2" charset="2"/>
              <a:buChar char="§"/>
            </a:pPr>
            <a:endParaRPr lang="de-DE" dirty="0"/>
          </a:p>
        </p:txBody>
      </p:sp>
      <p:sp>
        <p:nvSpPr>
          <p:cNvPr id="5" name="Foliennummernplatzhalter 4">
            <a:extLst>
              <a:ext uri="{FF2B5EF4-FFF2-40B4-BE49-F238E27FC236}">
                <a16:creationId xmlns:a16="http://schemas.microsoft.com/office/drawing/2014/main" id="{D446A627-E5F3-16C2-7A6C-826037A6A5B3}"/>
              </a:ext>
            </a:extLst>
          </p:cNvPr>
          <p:cNvSpPr>
            <a:spLocks noGrp="1"/>
          </p:cNvSpPr>
          <p:nvPr>
            <p:ph type="sldNum" sz="quarter" idx="16"/>
          </p:nvPr>
        </p:nvSpPr>
        <p:spPr/>
        <p:txBody>
          <a:bodyPr/>
          <a:lstStyle/>
          <a:p>
            <a:fld id="{563F8326-2D3F-44D0-8A27-327B93DAAA3E}" type="slidenum">
              <a:rPr lang="de-DE" smtClean="0"/>
              <a:pPr/>
              <a:t>5</a:t>
            </a:fld>
            <a:endParaRPr lang="de-DE"/>
          </a:p>
        </p:txBody>
      </p:sp>
      <p:sp>
        <p:nvSpPr>
          <p:cNvPr id="7" name="Ellipse 6">
            <a:extLst>
              <a:ext uri="{FF2B5EF4-FFF2-40B4-BE49-F238E27FC236}">
                <a16:creationId xmlns:a16="http://schemas.microsoft.com/office/drawing/2014/main" id="{37736D06-A7A3-2E96-D6EA-C931BFADBB4F}"/>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8" name="Grafik 7" descr="Klemmbrett abgehakt Silhouette">
            <a:extLst>
              <a:ext uri="{FF2B5EF4-FFF2-40B4-BE49-F238E27FC236}">
                <a16:creationId xmlns:a16="http://schemas.microsoft.com/office/drawing/2014/main" id="{5653ACCE-9FDE-9A1C-C748-EC9E2EAE57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
        <p:nvSpPr>
          <p:cNvPr id="9" name="Fußzeilenplatzhalter 5">
            <a:extLst>
              <a:ext uri="{FF2B5EF4-FFF2-40B4-BE49-F238E27FC236}">
                <a16:creationId xmlns:a16="http://schemas.microsoft.com/office/drawing/2014/main" id="{C4272C1E-9E31-56A6-1A19-F25923129401}"/>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0" name="Fußzeilenplatzhalter 5">
            <a:extLst>
              <a:ext uri="{FF2B5EF4-FFF2-40B4-BE49-F238E27FC236}">
                <a16:creationId xmlns:a16="http://schemas.microsoft.com/office/drawing/2014/main" id="{8C7C2D13-874E-AE24-EC3D-BFFF3CBAA643}"/>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314564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F5D49C-25FF-79AD-A00E-A73F272CBD7D}"/>
              </a:ext>
            </a:extLst>
          </p:cNvPr>
          <p:cNvSpPr>
            <a:spLocks noGrp="1"/>
          </p:cNvSpPr>
          <p:nvPr>
            <p:ph type="title"/>
          </p:nvPr>
        </p:nvSpPr>
        <p:spPr/>
        <p:txBody>
          <a:bodyPr/>
          <a:lstStyle/>
          <a:p>
            <a:r>
              <a:rPr lang="de-DE" dirty="0"/>
              <a:t>Facharztprogramm AOK BW und Bosch BKK</a:t>
            </a:r>
          </a:p>
        </p:txBody>
      </p:sp>
      <p:sp>
        <p:nvSpPr>
          <p:cNvPr id="3" name="Textplatzhalter 2">
            <a:extLst>
              <a:ext uri="{FF2B5EF4-FFF2-40B4-BE49-F238E27FC236}">
                <a16:creationId xmlns:a16="http://schemas.microsoft.com/office/drawing/2014/main" id="{7A51B90A-CF88-2B44-C8DF-856EF318038C}"/>
              </a:ext>
            </a:extLst>
          </p:cNvPr>
          <p:cNvSpPr>
            <a:spLocks noGrp="1"/>
          </p:cNvSpPr>
          <p:nvPr>
            <p:ph type="body" sz="quarter" idx="20"/>
          </p:nvPr>
        </p:nvSpPr>
        <p:spPr/>
        <p:txBody>
          <a:bodyPr/>
          <a:lstStyle/>
          <a:p>
            <a:endParaRPr lang="de-DE"/>
          </a:p>
        </p:txBody>
      </p:sp>
      <p:sp>
        <p:nvSpPr>
          <p:cNvPr id="5" name="Foliennummernplatzhalter 4">
            <a:extLst>
              <a:ext uri="{FF2B5EF4-FFF2-40B4-BE49-F238E27FC236}">
                <a16:creationId xmlns:a16="http://schemas.microsoft.com/office/drawing/2014/main" id="{33099210-CC5C-0F90-BAE0-D72C967ECF89}"/>
              </a:ext>
            </a:extLst>
          </p:cNvPr>
          <p:cNvSpPr>
            <a:spLocks noGrp="1"/>
          </p:cNvSpPr>
          <p:nvPr>
            <p:ph type="sldNum" sz="quarter" idx="16"/>
          </p:nvPr>
        </p:nvSpPr>
        <p:spPr/>
        <p:txBody>
          <a:bodyPr/>
          <a:lstStyle/>
          <a:p>
            <a:fld id="{563F8326-2D3F-44D0-8A27-327B93DAAA3E}" type="slidenum">
              <a:rPr lang="de-DE" smtClean="0"/>
              <a:pPr/>
              <a:t>6</a:t>
            </a:fld>
            <a:endParaRPr lang="de-DE"/>
          </a:p>
        </p:txBody>
      </p:sp>
      <p:sp>
        <p:nvSpPr>
          <p:cNvPr id="8" name="Fußzeilenplatzhalter 5">
            <a:extLst>
              <a:ext uri="{FF2B5EF4-FFF2-40B4-BE49-F238E27FC236}">
                <a16:creationId xmlns:a16="http://schemas.microsoft.com/office/drawing/2014/main" id="{AF125586-6BB9-C605-FB5F-FE60FF37D0AB}"/>
              </a:ext>
            </a:extLst>
          </p:cNvPr>
          <p:cNvSpPr>
            <a:spLocks noGrp="1"/>
          </p:cNvSpPr>
          <p:nvPr>
            <p:ph type="ftr" sz="quarter" idx="15"/>
          </p:nvPr>
        </p:nvSpPr>
        <p:spPr>
          <a:xfrm>
            <a:off x="5207777" y="6507057"/>
            <a:ext cx="1776445" cy="204968"/>
          </a:xfrm>
        </p:spPr>
        <p:txBody>
          <a:bodyPr/>
          <a:lstStyle/>
          <a:p>
            <a:r>
              <a:rPr lang="de-DE" dirty="0"/>
              <a:t>Abrechnungsschulung Pneumologie</a:t>
            </a:r>
          </a:p>
        </p:txBody>
      </p:sp>
      <p:sp>
        <p:nvSpPr>
          <p:cNvPr id="17" name="Fußzeilenplatzhalter 5">
            <a:extLst>
              <a:ext uri="{FF2B5EF4-FFF2-40B4-BE49-F238E27FC236}">
                <a16:creationId xmlns:a16="http://schemas.microsoft.com/office/drawing/2014/main" id="{2C3413EF-F17C-1FB1-C93D-5D440CC81DA0}"/>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grpSp>
        <p:nvGrpSpPr>
          <p:cNvPr id="27" name="Gruppieren 26">
            <a:extLst>
              <a:ext uri="{FF2B5EF4-FFF2-40B4-BE49-F238E27FC236}">
                <a16:creationId xmlns:a16="http://schemas.microsoft.com/office/drawing/2014/main" id="{2512CBCE-A823-66FC-2FEB-C5764FEC7EAC}"/>
              </a:ext>
            </a:extLst>
          </p:cNvPr>
          <p:cNvGrpSpPr/>
          <p:nvPr/>
        </p:nvGrpSpPr>
        <p:grpSpPr>
          <a:xfrm>
            <a:off x="491648" y="1524258"/>
            <a:ext cx="11208704" cy="4547729"/>
            <a:chOff x="379186" y="1551418"/>
            <a:chExt cx="11208704" cy="4547729"/>
          </a:xfrm>
        </p:grpSpPr>
        <p:sp>
          <p:nvSpPr>
            <p:cNvPr id="28" name="Rechteck 27">
              <a:hlinkClick r:id="rId2" action="ppaction://hlinksldjump"/>
              <a:extLst>
                <a:ext uri="{FF2B5EF4-FFF2-40B4-BE49-F238E27FC236}">
                  <a16:creationId xmlns:a16="http://schemas.microsoft.com/office/drawing/2014/main" id="{51F36900-FD99-C39B-1891-FCEC73D02EC6}"/>
                </a:ext>
              </a:extLst>
            </p:cNvPr>
            <p:cNvSpPr/>
            <p:nvPr/>
          </p:nvSpPr>
          <p:spPr>
            <a:xfrm>
              <a:off x="2538000" y="3065113"/>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Orthopädie/Chirurgie/Rheumatologie </a:t>
              </a:r>
            </a:p>
          </p:txBody>
        </p:sp>
        <p:sp>
          <p:nvSpPr>
            <p:cNvPr id="29" name="Rechteck 28">
              <a:hlinkClick r:id="rId2" action="ppaction://hlinksldjump"/>
              <a:extLst>
                <a:ext uri="{FF2B5EF4-FFF2-40B4-BE49-F238E27FC236}">
                  <a16:creationId xmlns:a16="http://schemas.microsoft.com/office/drawing/2014/main" id="{604409B7-D185-425E-A8FC-8E7D6C611161}"/>
                </a:ext>
              </a:extLst>
            </p:cNvPr>
            <p:cNvSpPr/>
            <p:nvPr/>
          </p:nvSpPr>
          <p:spPr>
            <a:xfrm>
              <a:off x="1818000" y="2560548"/>
              <a:ext cx="6169891"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Psychiatrie/Neurologie/Psychotherapie/KJ-Psychiatrie </a:t>
              </a:r>
              <a:r>
                <a:rPr lang="de-DE" sz="1200" dirty="0">
                  <a:solidFill>
                    <a:schemeClr val="bg2"/>
                  </a:solidFill>
                  <a:latin typeface="Arial" panose="020B0604020202020204" pitchFamily="34" charset="0"/>
                </a:rPr>
                <a:t>(nur AOK) </a:t>
              </a:r>
            </a:p>
          </p:txBody>
        </p:sp>
        <p:sp>
          <p:nvSpPr>
            <p:cNvPr id="30" name="Rechteck 29">
              <a:hlinkClick r:id="rId2" action="ppaction://hlinksldjump"/>
              <a:extLst>
                <a:ext uri="{FF2B5EF4-FFF2-40B4-BE49-F238E27FC236}">
                  <a16:creationId xmlns:a16="http://schemas.microsoft.com/office/drawing/2014/main" id="{79600A41-8326-798C-B72B-F10E61C70DEB}"/>
                </a:ext>
              </a:extLst>
            </p:cNvPr>
            <p:cNvSpPr/>
            <p:nvPr/>
          </p:nvSpPr>
          <p:spPr>
            <a:xfrm>
              <a:off x="379186" y="1551418"/>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Kardiologie</a:t>
              </a:r>
              <a:r>
                <a:rPr lang="de-DE" sz="1600" b="1" dirty="0">
                  <a:solidFill>
                    <a:srgbClr val="00305E"/>
                  </a:solidFill>
                  <a:latin typeface="Arial" panose="020B0604020202020204" pitchFamily="34" charset="0"/>
                </a:rPr>
                <a:t> </a:t>
              </a:r>
              <a:endParaRPr lang="de-DE" sz="1600" dirty="0">
                <a:solidFill>
                  <a:srgbClr val="00305E"/>
                </a:solidFill>
                <a:latin typeface="Arial" panose="020B0604020202020204" pitchFamily="34" charset="0"/>
              </a:endParaRPr>
            </a:p>
          </p:txBody>
        </p:sp>
        <p:sp>
          <p:nvSpPr>
            <p:cNvPr id="31" name="Rechteck 30">
              <a:hlinkClick r:id="rId2" action="ppaction://hlinksldjump"/>
              <a:extLst>
                <a:ext uri="{FF2B5EF4-FFF2-40B4-BE49-F238E27FC236}">
                  <a16:creationId xmlns:a16="http://schemas.microsoft.com/office/drawing/2014/main" id="{85BC6030-3D53-7404-B203-D19FCB6C67FB}"/>
                </a:ext>
              </a:extLst>
            </p:cNvPr>
            <p:cNvSpPr/>
            <p:nvPr/>
          </p:nvSpPr>
          <p:spPr>
            <a:xfrm>
              <a:off x="1098000" y="2055983"/>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Gastroenterologie </a:t>
              </a:r>
            </a:p>
          </p:txBody>
        </p:sp>
        <p:sp>
          <p:nvSpPr>
            <p:cNvPr id="32" name="Rechteck 31">
              <a:hlinkClick r:id="rId2" action="ppaction://hlinksldjump"/>
              <a:extLst>
                <a:ext uri="{FF2B5EF4-FFF2-40B4-BE49-F238E27FC236}">
                  <a16:creationId xmlns:a16="http://schemas.microsoft.com/office/drawing/2014/main" id="{3CBEF7AF-4F28-F060-84B7-261394B17BE1}"/>
                </a:ext>
              </a:extLst>
            </p:cNvPr>
            <p:cNvSpPr/>
            <p:nvPr/>
          </p:nvSpPr>
          <p:spPr>
            <a:xfrm>
              <a:off x="3258000" y="3569678"/>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Urologie </a:t>
              </a:r>
            </a:p>
          </p:txBody>
        </p:sp>
        <p:sp>
          <p:nvSpPr>
            <p:cNvPr id="33" name="Rechteck 32">
              <a:hlinkClick r:id="rId2" action="ppaction://hlinksldjump"/>
              <a:extLst>
                <a:ext uri="{FF2B5EF4-FFF2-40B4-BE49-F238E27FC236}">
                  <a16:creationId xmlns:a16="http://schemas.microsoft.com/office/drawing/2014/main" id="{EBEA00DE-0816-ECE0-BE9C-95BC2AF58208}"/>
                </a:ext>
              </a:extLst>
            </p:cNvPr>
            <p:cNvSpPr/>
            <p:nvPr/>
          </p:nvSpPr>
          <p:spPr>
            <a:xfrm>
              <a:off x="3978000" y="4074243"/>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Diabetologie </a:t>
              </a:r>
              <a:r>
                <a:rPr lang="de-DE" sz="1200" dirty="0">
                  <a:solidFill>
                    <a:schemeClr val="bg2"/>
                  </a:solidFill>
                  <a:latin typeface="Arial" panose="020B0604020202020204" pitchFamily="34" charset="0"/>
                </a:rPr>
                <a:t>(nur AOK) </a:t>
              </a:r>
            </a:p>
          </p:txBody>
        </p:sp>
        <p:sp>
          <p:nvSpPr>
            <p:cNvPr id="34" name="Rechteck 33">
              <a:hlinkClick r:id="rId2" action="ppaction://hlinksldjump"/>
              <a:extLst>
                <a:ext uri="{FF2B5EF4-FFF2-40B4-BE49-F238E27FC236}">
                  <a16:creationId xmlns:a16="http://schemas.microsoft.com/office/drawing/2014/main" id="{CBB42B53-A595-82C4-8482-46046BD58D03}"/>
                </a:ext>
              </a:extLst>
            </p:cNvPr>
            <p:cNvSpPr/>
            <p:nvPr/>
          </p:nvSpPr>
          <p:spPr>
            <a:xfrm>
              <a:off x="5418000" y="5083373"/>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Pneumologie </a:t>
              </a:r>
            </a:p>
          </p:txBody>
        </p:sp>
        <p:sp>
          <p:nvSpPr>
            <p:cNvPr id="35" name="Rechteck 34">
              <a:hlinkClick r:id="rId2" action="ppaction://hlinksldjump"/>
              <a:extLst>
                <a:ext uri="{FF2B5EF4-FFF2-40B4-BE49-F238E27FC236}">
                  <a16:creationId xmlns:a16="http://schemas.microsoft.com/office/drawing/2014/main" id="{FC8EA0DF-2FFC-64CB-609D-F81B3C7FD65F}"/>
                </a:ext>
              </a:extLst>
            </p:cNvPr>
            <p:cNvSpPr/>
            <p:nvPr/>
          </p:nvSpPr>
          <p:spPr>
            <a:xfrm>
              <a:off x="4698000" y="4578808"/>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Nephrologie </a:t>
              </a:r>
              <a:r>
                <a:rPr lang="de-DE" sz="1200" dirty="0">
                  <a:solidFill>
                    <a:schemeClr val="bg2"/>
                  </a:solidFill>
                  <a:latin typeface="Arial" panose="020B0604020202020204" pitchFamily="34" charset="0"/>
                </a:rPr>
                <a:t>(nur AOK) </a:t>
              </a:r>
            </a:p>
          </p:txBody>
        </p:sp>
        <p:sp>
          <p:nvSpPr>
            <p:cNvPr id="36" name="Rechteck 35">
              <a:hlinkClick r:id="rId2" action="ppaction://hlinksldjump"/>
              <a:extLst>
                <a:ext uri="{FF2B5EF4-FFF2-40B4-BE49-F238E27FC236}">
                  <a16:creationId xmlns:a16="http://schemas.microsoft.com/office/drawing/2014/main" id="{73D7A7E0-8E83-1258-B9AF-8CBA4EF1285E}"/>
                </a:ext>
              </a:extLst>
            </p:cNvPr>
            <p:cNvSpPr/>
            <p:nvPr/>
          </p:nvSpPr>
          <p:spPr>
            <a:xfrm>
              <a:off x="379186" y="5760593"/>
              <a:ext cx="11208704" cy="338554"/>
            </a:xfrm>
            <a:prstGeom prst="rect">
              <a:avLst/>
            </a:prstGeom>
            <a:solidFill>
              <a:schemeClr val="accent2"/>
            </a:solidFill>
            <a:ln w="9525">
              <a:solidFill>
                <a:schemeClr val="accent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Basis: HZV-Vertrag</a:t>
              </a:r>
              <a:r>
                <a:rPr lang="de-DE" sz="1600" b="1" dirty="0">
                  <a:solidFill>
                    <a:srgbClr val="00305E"/>
                  </a:solidFill>
                  <a:latin typeface="Arial" panose="020B0604020202020204" pitchFamily="34" charset="0"/>
                </a:rPr>
                <a:t> </a:t>
              </a:r>
              <a:endParaRPr lang="de-DE" sz="1600" dirty="0">
                <a:solidFill>
                  <a:srgbClr val="00305E"/>
                </a:solidFill>
                <a:latin typeface="Arial" panose="020B0604020202020204" pitchFamily="34" charset="0"/>
              </a:endParaRPr>
            </a:p>
          </p:txBody>
        </p:sp>
      </p:grpSp>
    </p:spTree>
    <p:extLst>
      <p:ext uri="{BB962C8B-B14F-4D97-AF65-F5344CB8AC3E}">
        <p14:creationId xmlns:p14="http://schemas.microsoft.com/office/powerpoint/2010/main" val="2851563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901EC4-86A3-0788-A9C6-CAAB853A74DC}"/>
              </a:ext>
            </a:extLst>
          </p:cNvPr>
          <p:cNvSpPr>
            <a:spLocks noGrp="1"/>
          </p:cNvSpPr>
          <p:nvPr>
            <p:ph type="title"/>
          </p:nvPr>
        </p:nvSpPr>
        <p:spPr/>
        <p:txBody>
          <a:bodyPr/>
          <a:lstStyle/>
          <a:p>
            <a:r>
              <a:rPr lang="de-DE" dirty="0"/>
              <a:t>Teilnahmestatusprüfung</a:t>
            </a:r>
          </a:p>
        </p:txBody>
      </p:sp>
      <p:sp>
        <p:nvSpPr>
          <p:cNvPr id="3" name="Textplatzhalter 2">
            <a:extLst>
              <a:ext uri="{FF2B5EF4-FFF2-40B4-BE49-F238E27FC236}">
                <a16:creationId xmlns:a16="http://schemas.microsoft.com/office/drawing/2014/main" id="{5A29B272-E29C-8D7C-9E09-AE009ECE410B}"/>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32B527F0-536C-1AC1-0308-0A9FD2E1FD00}"/>
              </a:ext>
            </a:extLst>
          </p:cNvPr>
          <p:cNvSpPr>
            <a:spLocks noGrp="1"/>
          </p:cNvSpPr>
          <p:nvPr>
            <p:ph sz="quarter" idx="17"/>
          </p:nvPr>
        </p:nvSpPr>
        <p:spPr>
          <a:xfrm>
            <a:off x="394095" y="1510075"/>
            <a:ext cx="11443450" cy="4847772"/>
          </a:xfrm>
        </p:spPr>
        <p:txBody>
          <a:bodyPr/>
          <a:lstStyle/>
          <a:p>
            <a:r>
              <a:rPr lang="de-DE" dirty="0"/>
              <a:t>Der aktuelle Teilnahmestatus des Patienten am Haus- bzw. </a:t>
            </a:r>
            <a:r>
              <a:rPr lang="de-DE" dirty="0" err="1"/>
              <a:t>FacharztProgramm</a:t>
            </a:r>
            <a:r>
              <a:rPr lang="de-DE" dirty="0"/>
              <a:t> wird über eine Online-Teilnahmestatusprüfung in der Software ermittelt.</a:t>
            </a:r>
          </a:p>
          <a:p>
            <a:r>
              <a:rPr lang="de-DE" dirty="0"/>
              <a:t>Mögliche Rückmeldungen der Teilnahmestatusprüfung:</a:t>
            </a:r>
          </a:p>
          <a:p>
            <a:endParaRPr lang="de-DE" dirty="0"/>
          </a:p>
          <a:p>
            <a:endParaRPr lang="de-DE" dirty="0"/>
          </a:p>
        </p:txBody>
      </p:sp>
      <p:sp>
        <p:nvSpPr>
          <p:cNvPr id="5" name="Foliennummernplatzhalter 4">
            <a:extLst>
              <a:ext uri="{FF2B5EF4-FFF2-40B4-BE49-F238E27FC236}">
                <a16:creationId xmlns:a16="http://schemas.microsoft.com/office/drawing/2014/main" id="{D3A700B0-1581-04B7-1486-E2AE8BBAC5F0}"/>
              </a:ext>
            </a:extLst>
          </p:cNvPr>
          <p:cNvSpPr>
            <a:spLocks noGrp="1"/>
          </p:cNvSpPr>
          <p:nvPr>
            <p:ph type="sldNum" sz="quarter" idx="16"/>
          </p:nvPr>
        </p:nvSpPr>
        <p:spPr/>
        <p:txBody>
          <a:bodyPr/>
          <a:lstStyle/>
          <a:p>
            <a:fld id="{563F8326-2D3F-44D0-8A27-327B93DAAA3E}" type="slidenum">
              <a:rPr lang="de-DE" smtClean="0"/>
              <a:pPr/>
              <a:t>7</a:t>
            </a:fld>
            <a:endParaRPr lang="de-DE"/>
          </a:p>
        </p:txBody>
      </p:sp>
      <p:graphicFrame>
        <p:nvGraphicFramePr>
          <p:cNvPr id="7" name="Tabelle 6">
            <a:extLst>
              <a:ext uri="{FF2B5EF4-FFF2-40B4-BE49-F238E27FC236}">
                <a16:creationId xmlns:a16="http://schemas.microsoft.com/office/drawing/2014/main" id="{D6F32696-B842-E46E-D768-EE2A0DB6FA91}"/>
              </a:ext>
            </a:extLst>
          </p:cNvPr>
          <p:cNvGraphicFramePr>
            <a:graphicFrameLocks noGrp="1"/>
          </p:cNvGraphicFramePr>
          <p:nvPr>
            <p:extLst>
              <p:ext uri="{D42A27DB-BD31-4B8C-83A1-F6EECF244321}">
                <p14:modId xmlns:p14="http://schemas.microsoft.com/office/powerpoint/2010/main" val="400550565"/>
              </p:ext>
            </p:extLst>
          </p:nvPr>
        </p:nvGraphicFramePr>
        <p:xfrm>
          <a:off x="379186" y="2420037"/>
          <a:ext cx="11443448" cy="2393032"/>
        </p:xfrm>
        <a:graphic>
          <a:graphicData uri="http://schemas.openxmlformats.org/drawingml/2006/table">
            <a:tbl>
              <a:tblPr firstRow="1" bandRow="1">
                <a:tableStyleId>{1FECB4D8-DB02-4DC6-A0A2-4F2EBAE1DC90}</a:tableStyleId>
              </a:tblPr>
              <a:tblGrid>
                <a:gridCol w="2860862">
                  <a:extLst>
                    <a:ext uri="{9D8B030D-6E8A-4147-A177-3AD203B41FA5}">
                      <a16:colId xmlns:a16="http://schemas.microsoft.com/office/drawing/2014/main" val="2517907482"/>
                    </a:ext>
                  </a:extLst>
                </a:gridCol>
                <a:gridCol w="2860862">
                  <a:extLst>
                    <a:ext uri="{9D8B030D-6E8A-4147-A177-3AD203B41FA5}">
                      <a16:colId xmlns:a16="http://schemas.microsoft.com/office/drawing/2014/main" val="2723621681"/>
                    </a:ext>
                  </a:extLst>
                </a:gridCol>
                <a:gridCol w="2860862">
                  <a:extLst>
                    <a:ext uri="{9D8B030D-6E8A-4147-A177-3AD203B41FA5}">
                      <a16:colId xmlns:a16="http://schemas.microsoft.com/office/drawing/2014/main" val="3907129941"/>
                    </a:ext>
                  </a:extLst>
                </a:gridCol>
                <a:gridCol w="2860862">
                  <a:extLst>
                    <a:ext uri="{9D8B030D-6E8A-4147-A177-3AD203B41FA5}">
                      <a16:colId xmlns:a16="http://schemas.microsoft.com/office/drawing/2014/main" val="208789170"/>
                    </a:ext>
                  </a:extLst>
                </a:gridCol>
              </a:tblGrid>
              <a:tr h="374851">
                <a:tc gridSpan="2">
                  <a:txBody>
                    <a:bodyPr/>
                    <a:lstStyle/>
                    <a:p>
                      <a:pPr algn="ctr"/>
                      <a:r>
                        <a:rPr lang="de-DE" dirty="0"/>
                        <a:t>HZV-Teilnahmestatus</a:t>
                      </a:r>
                    </a:p>
                  </a:txBody>
                  <a:tcPr/>
                </a:tc>
                <a:tc hMerge="1">
                  <a:txBody>
                    <a:bodyPr/>
                    <a:lstStyle/>
                    <a:p>
                      <a:endParaRPr lang="de-DE" dirty="0"/>
                    </a:p>
                  </a:txBody>
                  <a:tcPr/>
                </a:tc>
                <a:tc gridSpan="2">
                  <a:txBody>
                    <a:bodyPr/>
                    <a:lstStyle/>
                    <a:p>
                      <a:pPr algn="ctr"/>
                      <a:r>
                        <a:rPr lang="de-DE" dirty="0"/>
                        <a:t>FAV-Teilnahmestatus</a:t>
                      </a:r>
                    </a:p>
                  </a:txBody>
                  <a:tcPr/>
                </a:tc>
                <a:tc hMerge="1">
                  <a:txBody>
                    <a:bodyPr/>
                    <a:lstStyle/>
                    <a:p>
                      <a:endParaRPr lang="de-DE" dirty="0"/>
                    </a:p>
                  </a:txBody>
                  <a:tcPr/>
                </a:tc>
                <a:extLst>
                  <a:ext uri="{0D108BD9-81ED-4DB2-BD59-A6C34878D82A}">
                    <a16:rowId xmlns:a16="http://schemas.microsoft.com/office/drawing/2014/main" val="1786180924"/>
                  </a:ext>
                </a:extLst>
              </a:tr>
              <a:tr h="585621">
                <a:tc>
                  <a:txBody>
                    <a:bodyPr/>
                    <a:lstStyle/>
                    <a:p>
                      <a:r>
                        <a:rPr lang="de-DE" sz="1600" dirty="0">
                          <a:solidFill>
                            <a:schemeClr val="tx2"/>
                          </a:solidFill>
                        </a:rPr>
                        <a:t>„Patient ist derzeit </a:t>
                      </a:r>
                      <a:r>
                        <a:rPr lang="de-DE" sz="1600" u="sng" dirty="0">
                          <a:solidFill>
                            <a:schemeClr val="tx2"/>
                          </a:solidFill>
                        </a:rPr>
                        <a:t>kein</a:t>
                      </a:r>
                      <a:r>
                        <a:rPr lang="de-DE" sz="1600" dirty="0">
                          <a:solidFill>
                            <a:schemeClr val="tx2"/>
                          </a:solidFill>
                        </a:rPr>
                        <a:t> aktiver Vertragsteilnehmer“</a:t>
                      </a:r>
                      <a:endParaRPr lang="de-DE" sz="1600" i="1" dirty="0">
                        <a:solidFill>
                          <a:schemeClr val="tx2"/>
                        </a:solidFill>
                      </a:endParaRPr>
                    </a:p>
                  </a:txBody>
                  <a:tcPr/>
                </a:tc>
                <a:tc>
                  <a:txBody>
                    <a:bodyPr/>
                    <a:lstStyle/>
                    <a:p>
                      <a:r>
                        <a:rPr lang="de-DE" sz="1600" dirty="0">
                          <a:solidFill>
                            <a:schemeClr val="tx2"/>
                          </a:solidFill>
                        </a:rPr>
                        <a:t>„Patient ist bereits aktiver Vertragsteilnehmer“</a:t>
                      </a:r>
                      <a:endParaRPr lang="de-DE" sz="1600" i="1" dirty="0">
                        <a:solidFill>
                          <a:schemeClr val="tx2"/>
                        </a:solidFill>
                      </a:endParaRPr>
                    </a:p>
                  </a:txBody>
                  <a:tcPr/>
                </a:tc>
                <a:tc>
                  <a:txBody>
                    <a:bodyPr/>
                    <a:lstStyle/>
                    <a:p>
                      <a:r>
                        <a:rPr lang="de-DE" sz="1600" dirty="0">
                          <a:solidFill>
                            <a:schemeClr val="tx2"/>
                          </a:solidFill>
                        </a:rPr>
                        <a:t>„Patient ist derzeit </a:t>
                      </a:r>
                      <a:r>
                        <a:rPr lang="de-DE" sz="1600" u="sng" dirty="0">
                          <a:solidFill>
                            <a:schemeClr val="tx2"/>
                          </a:solidFill>
                        </a:rPr>
                        <a:t>kein</a:t>
                      </a:r>
                      <a:r>
                        <a:rPr lang="de-DE" sz="1600" dirty="0">
                          <a:solidFill>
                            <a:schemeClr val="tx2"/>
                          </a:solidFill>
                        </a:rPr>
                        <a:t> aktiver Vertragsteilnehmer“</a:t>
                      </a:r>
                      <a:endParaRPr lang="de-DE" sz="1600" i="1" dirty="0">
                        <a:solidFill>
                          <a:schemeClr val="tx2"/>
                        </a:solidFill>
                      </a:endParaRPr>
                    </a:p>
                  </a:txBody>
                  <a:tcPr/>
                </a:tc>
                <a:tc>
                  <a:txBody>
                    <a:bodyPr/>
                    <a:lstStyle/>
                    <a:p>
                      <a:r>
                        <a:rPr lang="de-DE" sz="1600" dirty="0">
                          <a:solidFill>
                            <a:schemeClr val="tx2"/>
                          </a:solidFill>
                        </a:rPr>
                        <a:t>„Patient ist bereits aktiver Vertragsteilnehmer“</a:t>
                      </a:r>
                      <a:endParaRPr lang="de-DE" sz="1600" i="1" dirty="0">
                        <a:solidFill>
                          <a:schemeClr val="tx2"/>
                        </a:solidFill>
                      </a:endParaRPr>
                    </a:p>
                  </a:txBody>
                  <a:tcPr/>
                </a:tc>
                <a:extLst>
                  <a:ext uri="{0D108BD9-81ED-4DB2-BD59-A6C34878D82A}">
                    <a16:rowId xmlns:a16="http://schemas.microsoft.com/office/drawing/2014/main" val="3194593620"/>
                  </a:ext>
                </a:extLst>
              </a:tr>
              <a:tr h="374851">
                <a:tc>
                  <a:txBody>
                    <a:bodyPr/>
                    <a:lstStyle/>
                    <a:p>
                      <a:pPr algn="ctr"/>
                      <a:endParaRPr lang="de-DE" sz="1600" dirty="0">
                        <a:solidFill>
                          <a:srgbClr val="00305E"/>
                        </a:solidFill>
                      </a:endParaRPr>
                    </a:p>
                    <a:p>
                      <a:pPr algn="ctr">
                        <a:lnSpc>
                          <a:spcPct val="150000"/>
                        </a:lnSpc>
                      </a:pPr>
                      <a:endParaRPr lang="de-DE" sz="1600" dirty="0">
                        <a:solidFill>
                          <a:srgbClr val="00305E"/>
                        </a:solidFill>
                      </a:endParaRPr>
                    </a:p>
                    <a:p>
                      <a:pPr algn="ctr"/>
                      <a:r>
                        <a:rPr lang="de-DE" sz="1600" dirty="0">
                          <a:solidFill>
                            <a:srgbClr val="00305E"/>
                          </a:solidFill>
                        </a:rPr>
                        <a:t>Keine Einschreibung möglich</a:t>
                      </a:r>
                      <a:endParaRPr lang="de-DE" sz="1600" b="1" dirty="0">
                        <a:solidFill>
                          <a:srgbClr val="00305E"/>
                        </a:solidFill>
                        <a:latin typeface="Arial" panose="020B0604020202020204" pitchFamily="34" charset="0"/>
                        <a:cs typeface="Arial" panose="020B0604020202020204" pitchFamily="34" charset="0"/>
                      </a:endParaRPr>
                    </a:p>
                  </a:txBody>
                  <a:tcPr/>
                </a:tc>
                <a:tc>
                  <a:txBody>
                    <a:bodyPr/>
                    <a:lstStyle/>
                    <a:p>
                      <a:pPr algn="ctr"/>
                      <a:endParaRPr lang="de-DE" sz="1600" dirty="0">
                        <a:solidFill>
                          <a:srgbClr val="00305E"/>
                        </a:solidFill>
                      </a:endParaRPr>
                    </a:p>
                    <a:p>
                      <a:pPr algn="ctr">
                        <a:lnSpc>
                          <a:spcPct val="150000"/>
                        </a:lnSpc>
                      </a:pPr>
                      <a:endParaRPr lang="de-DE" sz="1600" dirty="0">
                        <a:solidFill>
                          <a:srgbClr val="00305E"/>
                        </a:solidFill>
                      </a:endParaRPr>
                    </a:p>
                    <a:p>
                      <a:pPr algn="ctr"/>
                      <a:r>
                        <a:rPr lang="de-DE" sz="1600" dirty="0">
                          <a:solidFill>
                            <a:srgbClr val="00305E"/>
                          </a:solidFill>
                        </a:rPr>
                        <a:t>Einschreibung in</a:t>
                      </a:r>
                      <a:r>
                        <a:rPr lang="de-DE" sz="1600" baseline="0" dirty="0">
                          <a:solidFill>
                            <a:srgbClr val="00305E"/>
                          </a:solidFill>
                        </a:rPr>
                        <a:t>s Facharztprogramm möglich</a:t>
                      </a:r>
                      <a:endParaRPr lang="de-DE" sz="1600" dirty="0">
                        <a:solidFill>
                          <a:srgbClr val="00305E"/>
                        </a:solidFill>
                        <a:latin typeface="Arial" panose="020B0604020202020204" pitchFamily="34" charset="0"/>
                        <a:cs typeface="Arial" panose="020B0604020202020204" pitchFamily="34" charset="0"/>
                      </a:endParaRPr>
                    </a:p>
                  </a:txBody>
                  <a:tcPr/>
                </a:tc>
                <a:tc>
                  <a:txBody>
                    <a:bodyPr/>
                    <a:lstStyle/>
                    <a:p>
                      <a:pPr algn="ctr"/>
                      <a:endParaRPr lang="de-DE" sz="1600" dirty="0">
                        <a:solidFill>
                          <a:srgbClr val="00305E"/>
                        </a:solidFill>
                      </a:endParaRPr>
                    </a:p>
                    <a:p>
                      <a:pPr algn="ctr">
                        <a:lnSpc>
                          <a:spcPct val="150000"/>
                        </a:lnSpc>
                      </a:pPr>
                      <a:endParaRPr lang="de-DE" sz="1600" dirty="0">
                        <a:solidFill>
                          <a:srgbClr val="00305E"/>
                        </a:solidFill>
                      </a:endParaRPr>
                    </a:p>
                    <a:p>
                      <a:pPr algn="ctr"/>
                      <a:r>
                        <a:rPr lang="de-DE" sz="1600" dirty="0">
                          <a:solidFill>
                            <a:srgbClr val="00305E"/>
                          </a:solidFill>
                        </a:rPr>
                        <a:t>Einschreibung ins Facharztprogramm</a:t>
                      </a:r>
                      <a:r>
                        <a:rPr lang="de-DE" sz="1600" baseline="0" dirty="0">
                          <a:solidFill>
                            <a:srgbClr val="00305E"/>
                          </a:solidFill>
                        </a:rPr>
                        <a:t> möglich, wenn aktiver HZV-Teilnehmer</a:t>
                      </a:r>
                      <a:endParaRPr lang="de-DE" sz="1600" dirty="0">
                        <a:solidFill>
                          <a:srgbClr val="00305E"/>
                        </a:solidFill>
                        <a:latin typeface="Arial" panose="020B0604020202020204" pitchFamily="34" charset="0"/>
                        <a:cs typeface="Arial" panose="020B0604020202020204" pitchFamily="34" charset="0"/>
                      </a:endParaRPr>
                    </a:p>
                  </a:txBody>
                  <a:tcPr/>
                </a:tc>
                <a:tc>
                  <a:txBody>
                    <a:bodyPr/>
                    <a:lstStyle/>
                    <a:p>
                      <a:pPr algn="ctr"/>
                      <a:endParaRPr lang="de-DE" sz="1600" dirty="0">
                        <a:solidFill>
                          <a:srgbClr val="00305E"/>
                        </a:solidFill>
                      </a:endParaRPr>
                    </a:p>
                    <a:p>
                      <a:pPr algn="ctr">
                        <a:lnSpc>
                          <a:spcPct val="150000"/>
                        </a:lnSpc>
                      </a:pPr>
                      <a:endParaRPr lang="de-DE" sz="1600" dirty="0">
                        <a:solidFill>
                          <a:srgbClr val="00305E"/>
                        </a:solidFill>
                      </a:endParaRPr>
                    </a:p>
                    <a:p>
                      <a:pPr algn="ctr"/>
                      <a:r>
                        <a:rPr lang="de-DE" sz="1600" dirty="0">
                          <a:solidFill>
                            <a:srgbClr val="00305E"/>
                          </a:solidFill>
                        </a:rPr>
                        <a:t>Abrechnung über Fach-arztvertrag,</a:t>
                      </a:r>
                      <a:r>
                        <a:rPr lang="de-DE" sz="1600" baseline="0" dirty="0">
                          <a:solidFill>
                            <a:srgbClr val="00305E"/>
                          </a:solidFill>
                        </a:rPr>
                        <a:t> Einschreibung nicht notwendig</a:t>
                      </a:r>
                      <a:endParaRPr lang="de-DE" sz="1600" dirty="0">
                        <a:solidFill>
                          <a:srgbClr val="00305E"/>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29847181"/>
                  </a:ext>
                </a:extLst>
              </a:tr>
            </a:tbl>
          </a:graphicData>
        </a:graphic>
      </p:graphicFrame>
      <p:grpSp>
        <p:nvGrpSpPr>
          <p:cNvPr id="8" name="Gruppieren 7">
            <a:extLst>
              <a:ext uri="{FF2B5EF4-FFF2-40B4-BE49-F238E27FC236}">
                <a16:creationId xmlns:a16="http://schemas.microsoft.com/office/drawing/2014/main" id="{FF2FFAE0-6564-9966-1FC2-DCAA2822F7D4}"/>
              </a:ext>
            </a:extLst>
          </p:cNvPr>
          <p:cNvGrpSpPr/>
          <p:nvPr/>
        </p:nvGrpSpPr>
        <p:grpSpPr>
          <a:xfrm>
            <a:off x="1596530" y="3337200"/>
            <a:ext cx="391694" cy="228108"/>
            <a:chOff x="6701891" y="256378"/>
            <a:chExt cx="228108" cy="228108"/>
          </a:xfrm>
        </p:grpSpPr>
        <p:sp>
          <p:nvSpPr>
            <p:cNvPr id="9" name="Pfeil: nach unten 8">
              <a:extLst>
                <a:ext uri="{FF2B5EF4-FFF2-40B4-BE49-F238E27FC236}">
                  <a16:creationId xmlns:a16="http://schemas.microsoft.com/office/drawing/2014/main" id="{09A03F75-D83D-0393-9EBE-5D6700B1722F}"/>
                </a:ext>
              </a:extLst>
            </p:cNvPr>
            <p:cNvSpPr/>
            <p:nvPr/>
          </p:nvSpPr>
          <p:spPr>
            <a:xfrm>
              <a:off x="6701891" y="256378"/>
              <a:ext cx="228108" cy="228108"/>
            </a:xfrm>
            <a:prstGeom prst="downArrow">
              <a:avLst>
                <a:gd name="adj1" fmla="val 55000"/>
                <a:gd name="adj2" fmla="val 45000"/>
              </a:avLst>
            </a:prstGeom>
            <a:solidFill>
              <a:schemeClr val="bg2">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0" name="Pfeil: nach unten 4">
              <a:extLst>
                <a:ext uri="{FF2B5EF4-FFF2-40B4-BE49-F238E27FC236}">
                  <a16:creationId xmlns:a16="http://schemas.microsoft.com/office/drawing/2014/main" id="{35001A0F-5D44-D72B-FF79-06D23FED01F8}"/>
                </a:ext>
              </a:extLst>
            </p:cNvPr>
            <p:cNvSpPr txBox="1"/>
            <p:nvPr/>
          </p:nvSpPr>
          <p:spPr>
            <a:xfrm>
              <a:off x="6753215" y="256378"/>
              <a:ext cx="125460" cy="1716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p>
          </p:txBody>
        </p:sp>
      </p:grpSp>
      <p:grpSp>
        <p:nvGrpSpPr>
          <p:cNvPr id="11" name="Gruppieren 10">
            <a:extLst>
              <a:ext uri="{FF2B5EF4-FFF2-40B4-BE49-F238E27FC236}">
                <a16:creationId xmlns:a16="http://schemas.microsoft.com/office/drawing/2014/main" id="{C4E0951D-6D6B-CE5E-3334-B10BBB26ABEF}"/>
              </a:ext>
            </a:extLst>
          </p:cNvPr>
          <p:cNvGrpSpPr/>
          <p:nvPr/>
        </p:nvGrpSpPr>
        <p:grpSpPr>
          <a:xfrm>
            <a:off x="4477929" y="3337200"/>
            <a:ext cx="391694" cy="228108"/>
            <a:chOff x="6701891" y="256378"/>
            <a:chExt cx="228108" cy="228108"/>
          </a:xfrm>
        </p:grpSpPr>
        <p:sp>
          <p:nvSpPr>
            <p:cNvPr id="12" name="Pfeil: nach unten 11">
              <a:extLst>
                <a:ext uri="{FF2B5EF4-FFF2-40B4-BE49-F238E27FC236}">
                  <a16:creationId xmlns:a16="http://schemas.microsoft.com/office/drawing/2014/main" id="{A068A71B-806D-8A9D-EFA4-305262B93E72}"/>
                </a:ext>
              </a:extLst>
            </p:cNvPr>
            <p:cNvSpPr/>
            <p:nvPr/>
          </p:nvSpPr>
          <p:spPr>
            <a:xfrm>
              <a:off x="6701891" y="256378"/>
              <a:ext cx="228108" cy="228108"/>
            </a:xfrm>
            <a:prstGeom prst="downArrow">
              <a:avLst>
                <a:gd name="adj1" fmla="val 55000"/>
                <a:gd name="adj2" fmla="val 45000"/>
              </a:avLst>
            </a:prstGeom>
            <a:solidFill>
              <a:schemeClr val="bg2">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3" name="Pfeil: nach unten 4">
              <a:extLst>
                <a:ext uri="{FF2B5EF4-FFF2-40B4-BE49-F238E27FC236}">
                  <a16:creationId xmlns:a16="http://schemas.microsoft.com/office/drawing/2014/main" id="{FE07ACF7-CA6C-DF76-84F9-406DD42D107C}"/>
                </a:ext>
              </a:extLst>
            </p:cNvPr>
            <p:cNvSpPr txBox="1"/>
            <p:nvPr/>
          </p:nvSpPr>
          <p:spPr>
            <a:xfrm>
              <a:off x="6753215" y="256378"/>
              <a:ext cx="125460" cy="1716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p>
          </p:txBody>
        </p:sp>
      </p:grpSp>
      <p:grpSp>
        <p:nvGrpSpPr>
          <p:cNvPr id="14" name="Gruppieren 13">
            <a:extLst>
              <a:ext uri="{FF2B5EF4-FFF2-40B4-BE49-F238E27FC236}">
                <a16:creationId xmlns:a16="http://schemas.microsoft.com/office/drawing/2014/main" id="{23BBB628-A9CF-96A9-4D7D-87E1CD2692BA}"/>
              </a:ext>
            </a:extLst>
          </p:cNvPr>
          <p:cNvGrpSpPr/>
          <p:nvPr/>
        </p:nvGrpSpPr>
        <p:grpSpPr>
          <a:xfrm>
            <a:off x="7359328" y="3337200"/>
            <a:ext cx="391694" cy="228108"/>
            <a:chOff x="6701891" y="256378"/>
            <a:chExt cx="228108" cy="228108"/>
          </a:xfrm>
        </p:grpSpPr>
        <p:sp>
          <p:nvSpPr>
            <p:cNvPr id="15" name="Pfeil: nach unten 14">
              <a:extLst>
                <a:ext uri="{FF2B5EF4-FFF2-40B4-BE49-F238E27FC236}">
                  <a16:creationId xmlns:a16="http://schemas.microsoft.com/office/drawing/2014/main" id="{2631D04D-5DF1-27FB-51E0-B601AECC75DB}"/>
                </a:ext>
              </a:extLst>
            </p:cNvPr>
            <p:cNvSpPr/>
            <p:nvPr/>
          </p:nvSpPr>
          <p:spPr>
            <a:xfrm>
              <a:off x="6701891" y="256378"/>
              <a:ext cx="228108" cy="228108"/>
            </a:xfrm>
            <a:prstGeom prst="downArrow">
              <a:avLst>
                <a:gd name="adj1" fmla="val 55000"/>
                <a:gd name="adj2" fmla="val 45000"/>
              </a:avLst>
            </a:prstGeom>
            <a:solidFill>
              <a:schemeClr val="bg2">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6" name="Pfeil: nach unten 4">
              <a:extLst>
                <a:ext uri="{FF2B5EF4-FFF2-40B4-BE49-F238E27FC236}">
                  <a16:creationId xmlns:a16="http://schemas.microsoft.com/office/drawing/2014/main" id="{21B73E06-376F-95C0-513C-69F223E59B8B}"/>
                </a:ext>
              </a:extLst>
            </p:cNvPr>
            <p:cNvSpPr txBox="1"/>
            <p:nvPr/>
          </p:nvSpPr>
          <p:spPr>
            <a:xfrm>
              <a:off x="6753215" y="256378"/>
              <a:ext cx="125460" cy="1716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p>
          </p:txBody>
        </p:sp>
      </p:grpSp>
      <p:grpSp>
        <p:nvGrpSpPr>
          <p:cNvPr id="17" name="Gruppieren 16">
            <a:extLst>
              <a:ext uri="{FF2B5EF4-FFF2-40B4-BE49-F238E27FC236}">
                <a16:creationId xmlns:a16="http://schemas.microsoft.com/office/drawing/2014/main" id="{A3D51566-828C-9878-3F87-21A637A10810}"/>
              </a:ext>
            </a:extLst>
          </p:cNvPr>
          <p:cNvGrpSpPr/>
          <p:nvPr/>
        </p:nvGrpSpPr>
        <p:grpSpPr>
          <a:xfrm>
            <a:off x="10240727" y="3337200"/>
            <a:ext cx="391694" cy="228108"/>
            <a:chOff x="6701891" y="256378"/>
            <a:chExt cx="228108" cy="228108"/>
          </a:xfrm>
        </p:grpSpPr>
        <p:sp>
          <p:nvSpPr>
            <p:cNvPr id="18" name="Pfeil: nach unten 17">
              <a:extLst>
                <a:ext uri="{FF2B5EF4-FFF2-40B4-BE49-F238E27FC236}">
                  <a16:creationId xmlns:a16="http://schemas.microsoft.com/office/drawing/2014/main" id="{B790B90B-EB5A-0B9C-62B2-82D0A2259F00}"/>
                </a:ext>
              </a:extLst>
            </p:cNvPr>
            <p:cNvSpPr/>
            <p:nvPr/>
          </p:nvSpPr>
          <p:spPr>
            <a:xfrm>
              <a:off x="6701891" y="256378"/>
              <a:ext cx="228108" cy="228108"/>
            </a:xfrm>
            <a:prstGeom prst="downArrow">
              <a:avLst>
                <a:gd name="adj1" fmla="val 55000"/>
                <a:gd name="adj2" fmla="val 45000"/>
              </a:avLst>
            </a:prstGeom>
            <a:solidFill>
              <a:schemeClr val="bg2">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9" name="Pfeil: nach unten 4">
              <a:extLst>
                <a:ext uri="{FF2B5EF4-FFF2-40B4-BE49-F238E27FC236}">
                  <a16:creationId xmlns:a16="http://schemas.microsoft.com/office/drawing/2014/main" id="{0C056823-CABD-9C4A-DDE2-3B50FB6EDAAB}"/>
                </a:ext>
              </a:extLst>
            </p:cNvPr>
            <p:cNvSpPr txBox="1"/>
            <p:nvPr/>
          </p:nvSpPr>
          <p:spPr>
            <a:xfrm>
              <a:off x="6753215" y="256378"/>
              <a:ext cx="125460" cy="1716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p>
          </p:txBody>
        </p:sp>
      </p:grpSp>
      <p:pic>
        <p:nvPicPr>
          <p:cNvPr id="21" name="Grafik 20" descr="Marke Kreuz mit einfarbiger Füllung">
            <a:extLst>
              <a:ext uri="{FF2B5EF4-FFF2-40B4-BE49-F238E27FC236}">
                <a16:creationId xmlns:a16="http://schemas.microsoft.com/office/drawing/2014/main" id="{3D2E500C-4F08-8191-F6B5-7E783843664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58377" y="3555417"/>
            <a:ext cx="468000" cy="468000"/>
          </a:xfrm>
          <a:prstGeom prst="rect">
            <a:avLst/>
          </a:prstGeom>
        </p:spPr>
      </p:pic>
      <p:pic>
        <p:nvPicPr>
          <p:cNvPr id="23" name="Grafik 22" descr="Abzeichen Tick1 mit einfarbiger Füllung">
            <a:extLst>
              <a:ext uri="{FF2B5EF4-FFF2-40B4-BE49-F238E27FC236}">
                <a16:creationId xmlns:a16="http://schemas.microsoft.com/office/drawing/2014/main" id="{559264D6-CE13-8609-5F13-DE4296F80E2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39776" y="3555417"/>
            <a:ext cx="468000" cy="468000"/>
          </a:xfrm>
          <a:prstGeom prst="rect">
            <a:avLst/>
          </a:prstGeom>
        </p:spPr>
      </p:pic>
      <p:pic>
        <p:nvPicPr>
          <p:cNvPr id="24" name="Grafik 23" descr="Abzeichen Tick1 mit einfarbiger Füllung">
            <a:extLst>
              <a:ext uri="{FF2B5EF4-FFF2-40B4-BE49-F238E27FC236}">
                <a16:creationId xmlns:a16="http://schemas.microsoft.com/office/drawing/2014/main" id="{2A87A0DB-8092-84A2-80AD-BCF685596BF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21175" y="3552466"/>
            <a:ext cx="468000" cy="468000"/>
          </a:xfrm>
          <a:prstGeom prst="rect">
            <a:avLst/>
          </a:prstGeom>
        </p:spPr>
      </p:pic>
      <p:pic>
        <p:nvPicPr>
          <p:cNvPr id="25" name="Grafik 24" descr="Abzeichen Tick1 mit einfarbiger Füllung">
            <a:extLst>
              <a:ext uri="{FF2B5EF4-FFF2-40B4-BE49-F238E27FC236}">
                <a16:creationId xmlns:a16="http://schemas.microsoft.com/office/drawing/2014/main" id="{EBB9E2B3-D1BC-F0D3-ADC3-21E93E146F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04631" y="3555417"/>
            <a:ext cx="468000" cy="468000"/>
          </a:xfrm>
          <a:prstGeom prst="rect">
            <a:avLst/>
          </a:prstGeom>
        </p:spPr>
      </p:pic>
      <p:sp>
        <p:nvSpPr>
          <p:cNvPr id="26" name="Rechteck 25">
            <a:extLst>
              <a:ext uri="{FF2B5EF4-FFF2-40B4-BE49-F238E27FC236}">
                <a16:creationId xmlns:a16="http://schemas.microsoft.com/office/drawing/2014/main" id="{C23CBE59-A40A-C434-FC9B-B43BF7590B21}"/>
              </a:ext>
            </a:extLst>
          </p:cNvPr>
          <p:cNvSpPr/>
          <p:nvPr/>
        </p:nvSpPr>
        <p:spPr>
          <a:xfrm>
            <a:off x="2789508" y="5462991"/>
            <a:ext cx="6612983" cy="632277"/>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solidFill>
                  <a:schemeClr val="tx2"/>
                </a:solidFill>
              </a:rPr>
              <a:t>Teilnahmestatusprüfung jedes Quartal und vor Beantragung der Patientenvertragsteilnahme durchführen!</a:t>
            </a:r>
            <a:endParaRPr lang="de-DE" sz="1600" dirty="0">
              <a:solidFill>
                <a:schemeClr val="tx2"/>
              </a:solidFill>
            </a:endParaRPr>
          </a:p>
        </p:txBody>
      </p:sp>
      <p:sp>
        <p:nvSpPr>
          <p:cNvPr id="27" name="Ellipse 26">
            <a:extLst>
              <a:ext uri="{FF2B5EF4-FFF2-40B4-BE49-F238E27FC236}">
                <a16:creationId xmlns:a16="http://schemas.microsoft.com/office/drawing/2014/main" id="{F0A23396-A686-BA75-77FE-E0FDA2CFE04C}"/>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28" name="Grafik 27" descr="Touchscreen Silhouette">
            <a:extLst>
              <a:ext uri="{FF2B5EF4-FFF2-40B4-BE49-F238E27FC236}">
                <a16:creationId xmlns:a16="http://schemas.microsoft.com/office/drawing/2014/main" id="{E938E8A6-ABBC-7C91-AC11-B645F47979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28000" y="5220000"/>
            <a:ext cx="900000" cy="900000"/>
          </a:xfrm>
          <a:prstGeom prst="rect">
            <a:avLst/>
          </a:prstGeom>
        </p:spPr>
      </p:pic>
      <p:sp>
        <p:nvSpPr>
          <p:cNvPr id="20" name="Fußzeilenplatzhalter 5">
            <a:extLst>
              <a:ext uri="{FF2B5EF4-FFF2-40B4-BE49-F238E27FC236}">
                <a16:creationId xmlns:a16="http://schemas.microsoft.com/office/drawing/2014/main" id="{02769004-5645-A472-04B5-F3F01438FD04}"/>
              </a:ext>
            </a:extLst>
          </p:cNvPr>
          <p:cNvSpPr>
            <a:spLocks noGrp="1"/>
          </p:cNvSpPr>
          <p:nvPr>
            <p:ph type="ftr" sz="quarter" idx="15"/>
          </p:nvPr>
        </p:nvSpPr>
        <p:spPr>
          <a:xfrm>
            <a:off x="5230411" y="6507057"/>
            <a:ext cx="1731178" cy="180000"/>
          </a:xfrm>
        </p:spPr>
        <p:txBody>
          <a:bodyPr/>
          <a:lstStyle/>
          <a:p>
            <a:r>
              <a:rPr lang="de-DE" dirty="0"/>
              <a:t>Abrechnungsschulung Pneumologie</a:t>
            </a:r>
          </a:p>
        </p:txBody>
      </p:sp>
      <p:sp>
        <p:nvSpPr>
          <p:cNvPr id="22" name="Fußzeilenplatzhalter 5">
            <a:extLst>
              <a:ext uri="{FF2B5EF4-FFF2-40B4-BE49-F238E27FC236}">
                <a16:creationId xmlns:a16="http://schemas.microsoft.com/office/drawing/2014/main" id="{49718EEB-E0A4-5945-57A7-553C9CF92A44}"/>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107414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45F234-3D77-8D60-44B0-120D30A27991}"/>
              </a:ext>
            </a:extLst>
          </p:cNvPr>
          <p:cNvSpPr>
            <a:spLocks noGrp="1"/>
          </p:cNvSpPr>
          <p:nvPr>
            <p:ph type="title"/>
          </p:nvPr>
        </p:nvSpPr>
        <p:spPr/>
        <p:txBody>
          <a:bodyPr/>
          <a:lstStyle/>
          <a:p>
            <a:r>
              <a:rPr lang="de-DE" dirty="0"/>
              <a:t>Online-Versicherteneinschreibung</a:t>
            </a:r>
          </a:p>
        </p:txBody>
      </p:sp>
      <p:sp>
        <p:nvSpPr>
          <p:cNvPr id="3" name="Textplatzhalter 2">
            <a:extLst>
              <a:ext uri="{FF2B5EF4-FFF2-40B4-BE49-F238E27FC236}">
                <a16:creationId xmlns:a16="http://schemas.microsoft.com/office/drawing/2014/main" id="{AA3EF4E0-E403-66AF-EE27-ABEC186ADC44}"/>
              </a:ext>
            </a:extLst>
          </p:cNvPr>
          <p:cNvSpPr>
            <a:spLocks noGrp="1"/>
          </p:cNvSpPr>
          <p:nvPr>
            <p:ph type="body" sz="quarter" idx="20"/>
          </p:nvPr>
        </p:nvSpPr>
        <p:spPr/>
        <p:txBody>
          <a:bodyPr/>
          <a:lstStyle/>
          <a:p>
            <a:r>
              <a:rPr lang="de-DE" dirty="0"/>
              <a:t>Versichertenteilnahmeerklärung AOK</a:t>
            </a:r>
          </a:p>
        </p:txBody>
      </p:sp>
      <p:sp>
        <p:nvSpPr>
          <p:cNvPr id="5" name="Foliennummernplatzhalter 4">
            <a:extLst>
              <a:ext uri="{FF2B5EF4-FFF2-40B4-BE49-F238E27FC236}">
                <a16:creationId xmlns:a16="http://schemas.microsoft.com/office/drawing/2014/main" id="{FFEF97DE-0826-5F8B-3491-43C4DEBADF8B}"/>
              </a:ext>
            </a:extLst>
          </p:cNvPr>
          <p:cNvSpPr>
            <a:spLocks noGrp="1"/>
          </p:cNvSpPr>
          <p:nvPr>
            <p:ph type="sldNum" sz="quarter" idx="16"/>
          </p:nvPr>
        </p:nvSpPr>
        <p:spPr/>
        <p:txBody>
          <a:bodyPr/>
          <a:lstStyle/>
          <a:p>
            <a:fld id="{563F8326-2D3F-44D0-8A27-327B93DAAA3E}" type="slidenum">
              <a:rPr lang="de-DE" smtClean="0"/>
              <a:pPr/>
              <a:t>8</a:t>
            </a:fld>
            <a:endParaRPr lang="de-DE"/>
          </a:p>
        </p:txBody>
      </p:sp>
      <p:grpSp>
        <p:nvGrpSpPr>
          <p:cNvPr id="10" name="Gruppieren 9">
            <a:extLst>
              <a:ext uri="{FF2B5EF4-FFF2-40B4-BE49-F238E27FC236}">
                <a16:creationId xmlns:a16="http://schemas.microsoft.com/office/drawing/2014/main" id="{F1302681-B1EB-4F0D-03DE-8DD40C31C3B2}"/>
              </a:ext>
            </a:extLst>
          </p:cNvPr>
          <p:cNvGrpSpPr/>
          <p:nvPr/>
        </p:nvGrpSpPr>
        <p:grpSpPr>
          <a:xfrm>
            <a:off x="3421957" y="1216130"/>
            <a:ext cx="5342995" cy="5209694"/>
            <a:chOff x="3959241" y="1216130"/>
            <a:chExt cx="5342995" cy="5209694"/>
          </a:xfrm>
        </p:grpSpPr>
        <p:pic>
          <p:nvPicPr>
            <p:cNvPr id="9" name="Grafik 8">
              <a:extLst>
                <a:ext uri="{FF2B5EF4-FFF2-40B4-BE49-F238E27FC236}">
                  <a16:creationId xmlns:a16="http://schemas.microsoft.com/office/drawing/2014/main" id="{FF0A046D-1E50-5396-F475-E8A5E97144EE}"/>
                </a:ext>
              </a:extLst>
            </p:cNvPr>
            <p:cNvPicPr>
              <a:picLocks noChangeAspect="1"/>
            </p:cNvPicPr>
            <p:nvPr/>
          </p:nvPicPr>
          <p:blipFill>
            <a:blip r:embed="rId2"/>
            <a:stretch>
              <a:fillRect/>
            </a:stretch>
          </p:blipFill>
          <p:spPr>
            <a:xfrm>
              <a:off x="5668837" y="1284107"/>
              <a:ext cx="3633399" cy="5141717"/>
            </a:xfrm>
            <a:prstGeom prst="rect">
              <a:avLst/>
            </a:prstGeom>
            <a:ln>
              <a:noFill/>
            </a:ln>
            <a:effectLst>
              <a:outerShdw blurRad="292100" dist="139700" dir="2700000" algn="tl" rotWithShape="0">
                <a:srgbClr val="333333">
                  <a:alpha val="65000"/>
                </a:srgbClr>
              </a:outerShdw>
            </a:effectLst>
          </p:spPr>
        </p:pic>
        <p:pic>
          <p:nvPicPr>
            <p:cNvPr id="8" name="Grafik 7">
              <a:extLst>
                <a:ext uri="{FF2B5EF4-FFF2-40B4-BE49-F238E27FC236}">
                  <a16:creationId xmlns:a16="http://schemas.microsoft.com/office/drawing/2014/main" id="{C5BB37B2-9C2E-7E3E-F1B0-29431B6471F0}"/>
                </a:ext>
              </a:extLst>
            </p:cNvPr>
            <p:cNvPicPr>
              <a:picLocks noChangeAspect="1"/>
            </p:cNvPicPr>
            <p:nvPr/>
          </p:nvPicPr>
          <p:blipFill>
            <a:blip r:embed="rId2"/>
            <a:stretch>
              <a:fillRect/>
            </a:stretch>
          </p:blipFill>
          <p:spPr>
            <a:xfrm>
              <a:off x="3959241" y="1216130"/>
              <a:ext cx="3633399" cy="5141717"/>
            </a:xfrm>
            <a:prstGeom prst="rect">
              <a:avLst/>
            </a:prstGeom>
            <a:ln>
              <a:noFill/>
            </a:ln>
            <a:effectLst>
              <a:outerShdw blurRad="292100" dist="139700" dir="2700000" algn="tl" rotWithShape="0">
                <a:srgbClr val="333333">
                  <a:alpha val="65000"/>
                </a:srgbClr>
              </a:outerShdw>
            </a:effectLst>
          </p:spPr>
        </p:pic>
      </p:grpSp>
      <p:sp>
        <p:nvSpPr>
          <p:cNvPr id="11" name="Textfeld 10">
            <a:extLst>
              <a:ext uri="{FF2B5EF4-FFF2-40B4-BE49-F238E27FC236}">
                <a16:creationId xmlns:a16="http://schemas.microsoft.com/office/drawing/2014/main" id="{8E31E9C1-377E-6B57-ED7F-42B18787EEE8}"/>
              </a:ext>
            </a:extLst>
          </p:cNvPr>
          <p:cNvSpPr txBox="1"/>
          <p:nvPr/>
        </p:nvSpPr>
        <p:spPr>
          <a:xfrm>
            <a:off x="5968443" y="5785870"/>
            <a:ext cx="125012" cy="288000"/>
          </a:xfrm>
          <a:prstGeom prst="rect">
            <a:avLst/>
          </a:prstGeom>
          <a:noFill/>
        </p:spPr>
        <p:txBody>
          <a:bodyPr wrap="none" lIns="0" tIns="0" rIns="0" bIns="0" rtlCol="0">
            <a:noAutofit/>
          </a:bodyPr>
          <a:lstStyle/>
          <a:p>
            <a:pPr algn="l">
              <a:buClr>
                <a:schemeClr val="tx2"/>
              </a:buClr>
              <a:buSzPct val="100000"/>
            </a:pPr>
            <a:r>
              <a:rPr lang="de-DE" sz="1600" b="1" dirty="0">
                <a:solidFill>
                  <a:schemeClr val="accent1"/>
                </a:solidFill>
                <a:latin typeface="Arial" panose="020B0604020202020204" pitchFamily="34" charset="0"/>
                <a:cs typeface="Arial" panose="020B0604020202020204" pitchFamily="34" charset="0"/>
              </a:rPr>
              <a:t>x</a:t>
            </a:r>
          </a:p>
        </p:txBody>
      </p:sp>
      <p:sp>
        <p:nvSpPr>
          <p:cNvPr id="12" name="Textfeld 11">
            <a:extLst>
              <a:ext uri="{FF2B5EF4-FFF2-40B4-BE49-F238E27FC236}">
                <a16:creationId xmlns:a16="http://schemas.microsoft.com/office/drawing/2014/main" id="{A1947D0A-36F2-9E3E-FA74-C10CCDD06F3D}"/>
              </a:ext>
            </a:extLst>
          </p:cNvPr>
          <p:cNvSpPr txBox="1"/>
          <p:nvPr/>
        </p:nvSpPr>
        <p:spPr>
          <a:xfrm>
            <a:off x="4384552" y="5803827"/>
            <a:ext cx="125012" cy="288000"/>
          </a:xfrm>
          <a:prstGeom prst="rect">
            <a:avLst/>
          </a:prstGeom>
          <a:noFill/>
        </p:spPr>
        <p:txBody>
          <a:bodyPr wrap="none" lIns="0" tIns="0" rIns="0" bIns="0" rtlCol="0">
            <a:noAutofit/>
          </a:bodyPr>
          <a:lstStyle/>
          <a:p>
            <a:pPr algn="l">
              <a:buClr>
                <a:schemeClr val="tx2"/>
              </a:buClr>
              <a:buSzPct val="100000"/>
            </a:pPr>
            <a:r>
              <a:rPr lang="de-DE" sz="1600" b="1" dirty="0">
                <a:solidFill>
                  <a:schemeClr val="accent1"/>
                </a:solidFill>
                <a:latin typeface="Arial" panose="020B0604020202020204" pitchFamily="34" charset="0"/>
                <a:cs typeface="Arial" panose="020B0604020202020204" pitchFamily="34" charset="0"/>
              </a:rPr>
              <a:t>x</a:t>
            </a:r>
          </a:p>
        </p:txBody>
      </p:sp>
      <p:sp>
        <p:nvSpPr>
          <p:cNvPr id="13" name="Rechteck 12">
            <a:extLst>
              <a:ext uri="{FF2B5EF4-FFF2-40B4-BE49-F238E27FC236}">
                <a16:creationId xmlns:a16="http://schemas.microsoft.com/office/drawing/2014/main" id="{C7D93463-47C7-E1DE-D6B4-4E47382E0250}"/>
              </a:ext>
            </a:extLst>
          </p:cNvPr>
          <p:cNvSpPr/>
          <p:nvPr/>
        </p:nvSpPr>
        <p:spPr>
          <a:xfrm>
            <a:off x="4606249" y="5573893"/>
            <a:ext cx="590440" cy="288000"/>
          </a:xfrm>
          <a:prstGeom prst="rect">
            <a:avLst/>
          </a:pr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cxnSp>
        <p:nvCxnSpPr>
          <p:cNvPr id="18" name="Gerade Verbindung mit Pfeil 17">
            <a:extLst>
              <a:ext uri="{FF2B5EF4-FFF2-40B4-BE49-F238E27FC236}">
                <a16:creationId xmlns:a16="http://schemas.microsoft.com/office/drawing/2014/main" id="{D06C3A70-3C21-F7BC-D0B2-A7B05B493568}"/>
              </a:ext>
            </a:extLst>
          </p:cNvPr>
          <p:cNvCxnSpPr>
            <a:cxnSpLocks/>
            <a:stCxn id="19" idx="3"/>
          </p:cNvCxnSpPr>
          <p:nvPr/>
        </p:nvCxnSpPr>
        <p:spPr>
          <a:xfrm>
            <a:off x="2426329" y="4808498"/>
            <a:ext cx="2083235" cy="802035"/>
          </a:xfrm>
          <a:prstGeom prst="straightConnector1">
            <a:avLst/>
          </a:prstGeom>
          <a:ln w="28575">
            <a:solidFill>
              <a:schemeClr val="accent1"/>
            </a:solidFill>
            <a:tailEnd type="triangle"/>
          </a:ln>
        </p:spPr>
        <p:style>
          <a:lnRef idx="1">
            <a:schemeClr val="accent6"/>
          </a:lnRef>
          <a:fillRef idx="0">
            <a:schemeClr val="accent6"/>
          </a:fillRef>
          <a:effectRef idx="0">
            <a:schemeClr val="accent6"/>
          </a:effectRef>
          <a:fontRef idx="minor">
            <a:schemeClr val="tx1"/>
          </a:fontRef>
        </p:style>
      </p:cxnSp>
      <p:sp>
        <p:nvSpPr>
          <p:cNvPr id="19" name="Textfeld 18">
            <a:extLst>
              <a:ext uri="{FF2B5EF4-FFF2-40B4-BE49-F238E27FC236}">
                <a16:creationId xmlns:a16="http://schemas.microsoft.com/office/drawing/2014/main" id="{55E81EAA-949A-7B51-07C1-A003EE9B8AAF}"/>
              </a:ext>
            </a:extLst>
          </p:cNvPr>
          <p:cNvSpPr txBox="1"/>
          <p:nvPr/>
        </p:nvSpPr>
        <p:spPr>
          <a:xfrm>
            <a:off x="417124" y="4519895"/>
            <a:ext cx="2009205" cy="577206"/>
          </a:xfrm>
          <a:prstGeom prst="rect">
            <a:avLst/>
          </a:prstGeom>
          <a:noFill/>
        </p:spPr>
        <p:txBody>
          <a:bodyPr wrap="none" lIns="0" tIns="0" rIns="0" bIns="0" rtlCol="0">
            <a:no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Patientenindividueller</a:t>
            </a:r>
            <a:br>
              <a:rPr lang="de-DE" sz="1600" dirty="0">
                <a:solidFill>
                  <a:schemeClr val="tx2"/>
                </a:solidFill>
                <a:latin typeface="Arial" panose="020B0604020202020204" pitchFamily="34" charset="0"/>
                <a:cs typeface="Arial" panose="020B0604020202020204" pitchFamily="34" charset="0"/>
              </a:rPr>
            </a:br>
            <a:r>
              <a:rPr lang="de-DE" sz="1600" dirty="0">
                <a:solidFill>
                  <a:schemeClr val="tx2"/>
                </a:solidFill>
                <a:latin typeface="Arial" panose="020B0604020202020204" pitchFamily="34" charset="0"/>
                <a:cs typeface="Arial" panose="020B0604020202020204" pitchFamily="34" charset="0"/>
              </a:rPr>
              <a:t>vierstelliger Code</a:t>
            </a:r>
            <a:br>
              <a:rPr lang="de-DE" sz="1600" dirty="0">
                <a:solidFill>
                  <a:schemeClr val="tx2"/>
                </a:solidFill>
                <a:latin typeface="Arial" panose="020B0604020202020204" pitchFamily="34" charset="0"/>
                <a:cs typeface="Arial" panose="020B0604020202020204" pitchFamily="34" charset="0"/>
              </a:rPr>
            </a:br>
            <a:r>
              <a:rPr lang="de-DE" sz="1600" dirty="0">
                <a:solidFill>
                  <a:schemeClr val="tx2"/>
                </a:solidFill>
                <a:latin typeface="Arial" panose="020B0604020202020204" pitchFamily="34" charset="0"/>
                <a:cs typeface="Arial" panose="020B0604020202020204" pitchFamily="34" charset="0"/>
              </a:rPr>
              <a:t>(„TE-Code“)</a:t>
            </a:r>
          </a:p>
        </p:txBody>
      </p:sp>
      <p:sp>
        <p:nvSpPr>
          <p:cNvPr id="20" name="Textfeld 19">
            <a:extLst>
              <a:ext uri="{FF2B5EF4-FFF2-40B4-BE49-F238E27FC236}">
                <a16:creationId xmlns:a16="http://schemas.microsoft.com/office/drawing/2014/main" id="{E29943F3-3B57-8B63-5D97-D4D71F6C160B}"/>
              </a:ext>
            </a:extLst>
          </p:cNvPr>
          <p:cNvSpPr txBox="1"/>
          <p:nvPr/>
        </p:nvSpPr>
        <p:spPr>
          <a:xfrm>
            <a:off x="348144" y="5785870"/>
            <a:ext cx="2078185" cy="288000"/>
          </a:xfrm>
          <a:prstGeom prst="rect">
            <a:avLst/>
          </a:prstGeom>
          <a:noFill/>
        </p:spPr>
        <p:txBody>
          <a:bodyPr wrap="none" lIns="0" tIns="0" rIns="0" bIns="0" rtlCol="0">
            <a:no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Unterschriftenfelder</a:t>
            </a:r>
          </a:p>
        </p:txBody>
      </p:sp>
      <p:cxnSp>
        <p:nvCxnSpPr>
          <p:cNvPr id="24" name="Gerade Verbindung mit Pfeil 23">
            <a:extLst>
              <a:ext uri="{FF2B5EF4-FFF2-40B4-BE49-F238E27FC236}">
                <a16:creationId xmlns:a16="http://schemas.microsoft.com/office/drawing/2014/main" id="{D8283E9E-3145-1CB5-FD75-5D2152E59190}"/>
              </a:ext>
            </a:extLst>
          </p:cNvPr>
          <p:cNvCxnSpPr>
            <a:cxnSpLocks/>
            <a:stCxn id="20" idx="3"/>
          </p:cNvCxnSpPr>
          <p:nvPr/>
        </p:nvCxnSpPr>
        <p:spPr>
          <a:xfrm>
            <a:off x="2426329" y="5929870"/>
            <a:ext cx="1539064" cy="0"/>
          </a:xfrm>
          <a:prstGeom prst="straightConnector1">
            <a:avLst/>
          </a:prstGeom>
          <a:ln w="28575">
            <a:solidFill>
              <a:schemeClr val="accent1"/>
            </a:solidFill>
            <a:tailEnd type="triangle"/>
          </a:ln>
        </p:spPr>
        <p:style>
          <a:lnRef idx="1">
            <a:schemeClr val="accent6"/>
          </a:lnRef>
          <a:fillRef idx="0">
            <a:schemeClr val="accent6"/>
          </a:fillRef>
          <a:effectRef idx="0">
            <a:schemeClr val="accent6"/>
          </a:effectRef>
          <a:fontRef idx="minor">
            <a:schemeClr val="tx1"/>
          </a:fontRef>
        </p:style>
      </p:cxnSp>
      <p:sp>
        <p:nvSpPr>
          <p:cNvPr id="27" name="Textfeld 26">
            <a:extLst>
              <a:ext uri="{FF2B5EF4-FFF2-40B4-BE49-F238E27FC236}">
                <a16:creationId xmlns:a16="http://schemas.microsoft.com/office/drawing/2014/main" id="{C7CB0B5C-87A7-14C4-8E9B-E5C35D634338}"/>
              </a:ext>
            </a:extLst>
          </p:cNvPr>
          <p:cNvSpPr txBox="1"/>
          <p:nvPr/>
        </p:nvSpPr>
        <p:spPr>
          <a:xfrm>
            <a:off x="348144" y="1585829"/>
            <a:ext cx="2009205" cy="577206"/>
          </a:xfrm>
          <a:prstGeom prst="rect">
            <a:avLst/>
          </a:prstGeom>
          <a:noFill/>
        </p:spPr>
        <p:txBody>
          <a:bodyPr wrap="none" lIns="0" tIns="0" rIns="0" bIns="0" rtlCol="0">
            <a:no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Wird über die Software</a:t>
            </a:r>
            <a:br>
              <a:rPr lang="de-DE" sz="1600" dirty="0">
                <a:solidFill>
                  <a:schemeClr val="tx2"/>
                </a:solidFill>
                <a:latin typeface="Arial" panose="020B0604020202020204" pitchFamily="34" charset="0"/>
                <a:cs typeface="Arial" panose="020B0604020202020204" pitchFamily="34" charset="0"/>
              </a:rPr>
            </a:br>
            <a:r>
              <a:rPr lang="de-DE" sz="1600" dirty="0">
                <a:solidFill>
                  <a:schemeClr val="tx2"/>
                </a:solidFill>
                <a:latin typeface="Arial" panose="020B0604020202020204" pitchFamily="34" charset="0"/>
                <a:cs typeface="Arial" panose="020B0604020202020204" pitchFamily="34" charset="0"/>
              </a:rPr>
              <a:t>erzeugt und gedruckt</a:t>
            </a:r>
          </a:p>
        </p:txBody>
      </p:sp>
      <p:sp>
        <p:nvSpPr>
          <p:cNvPr id="28" name="Ellipse 27">
            <a:extLst>
              <a:ext uri="{FF2B5EF4-FFF2-40B4-BE49-F238E27FC236}">
                <a16:creationId xmlns:a16="http://schemas.microsoft.com/office/drawing/2014/main" id="{4271AB02-A628-27D7-7D9B-82B67EC7D996}"/>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29" name="Grafik 28" descr="Stift Silhouette">
            <a:extLst>
              <a:ext uri="{FF2B5EF4-FFF2-40B4-BE49-F238E27FC236}">
                <a16:creationId xmlns:a16="http://schemas.microsoft.com/office/drawing/2014/main" id="{6D0389FD-9D2B-C672-0894-828C5209CF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54400" y="5610533"/>
            <a:ext cx="360000" cy="360000"/>
          </a:xfrm>
          <a:prstGeom prst="rect">
            <a:avLst/>
          </a:prstGeom>
        </p:spPr>
      </p:pic>
      <p:pic>
        <p:nvPicPr>
          <p:cNvPr id="30" name="Grafik 29" descr="Dokument Silhouette">
            <a:extLst>
              <a:ext uri="{FF2B5EF4-FFF2-40B4-BE49-F238E27FC236}">
                <a16:creationId xmlns:a16="http://schemas.microsoft.com/office/drawing/2014/main" id="{70909CB9-BACD-E111-A40C-49C2ACACBE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36941" y="4590000"/>
            <a:ext cx="900000" cy="900000"/>
          </a:xfrm>
          <a:prstGeom prst="rect">
            <a:avLst/>
          </a:prstGeom>
        </p:spPr>
      </p:pic>
      <p:pic>
        <p:nvPicPr>
          <p:cNvPr id="32" name="Grafik 31" descr="Vertrag Silhouette">
            <a:extLst>
              <a:ext uri="{FF2B5EF4-FFF2-40B4-BE49-F238E27FC236}">
                <a16:creationId xmlns:a16="http://schemas.microsoft.com/office/drawing/2014/main" id="{E15944FE-B206-1E92-BD26-922E47DDC7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20800" y="5260693"/>
            <a:ext cx="914400" cy="914400"/>
          </a:xfrm>
          <a:prstGeom prst="rect">
            <a:avLst/>
          </a:prstGeom>
        </p:spPr>
      </p:pic>
      <p:sp>
        <p:nvSpPr>
          <p:cNvPr id="4" name="Fußzeilenplatzhalter 5">
            <a:extLst>
              <a:ext uri="{FF2B5EF4-FFF2-40B4-BE49-F238E27FC236}">
                <a16:creationId xmlns:a16="http://schemas.microsoft.com/office/drawing/2014/main" id="{8C22C0CD-7121-4743-5D9F-2BA5EFA67979}"/>
              </a:ext>
            </a:extLst>
          </p:cNvPr>
          <p:cNvSpPr>
            <a:spLocks noGrp="1"/>
          </p:cNvSpPr>
          <p:nvPr>
            <p:ph type="ftr" sz="quarter" idx="15"/>
          </p:nvPr>
        </p:nvSpPr>
        <p:spPr>
          <a:xfrm>
            <a:off x="5258200" y="6507057"/>
            <a:ext cx="1670510" cy="180000"/>
          </a:xfrm>
        </p:spPr>
        <p:txBody>
          <a:bodyPr/>
          <a:lstStyle/>
          <a:p>
            <a:r>
              <a:rPr lang="de-DE" dirty="0"/>
              <a:t>Abrechnungsschulung Pneumologie</a:t>
            </a:r>
          </a:p>
        </p:txBody>
      </p:sp>
      <p:sp>
        <p:nvSpPr>
          <p:cNvPr id="7" name="Fußzeilenplatzhalter 5">
            <a:extLst>
              <a:ext uri="{FF2B5EF4-FFF2-40B4-BE49-F238E27FC236}">
                <a16:creationId xmlns:a16="http://schemas.microsoft.com/office/drawing/2014/main" id="{3B9ACE2A-FB1F-1AD1-70A3-733DAE975DCF}"/>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827480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C86AD5-7075-9385-8D8C-5209893823B9}"/>
              </a:ext>
            </a:extLst>
          </p:cNvPr>
          <p:cNvSpPr>
            <a:spLocks noGrp="1"/>
          </p:cNvSpPr>
          <p:nvPr>
            <p:ph type="title"/>
          </p:nvPr>
        </p:nvSpPr>
        <p:spPr/>
        <p:txBody>
          <a:bodyPr/>
          <a:lstStyle/>
          <a:p>
            <a:r>
              <a:rPr lang="de-DE" dirty="0"/>
              <a:t>Online-Versicherteneinschreibung</a:t>
            </a:r>
          </a:p>
        </p:txBody>
      </p:sp>
      <p:sp>
        <p:nvSpPr>
          <p:cNvPr id="3" name="Textplatzhalter 2">
            <a:extLst>
              <a:ext uri="{FF2B5EF4-FFF2-40B4-BE49-F238E27FC236}">
                <a16:creationId xmlns:a16="http://schemas.microsoft.com/office/drawing/2014/main" id="{137A8239-BE47-EEDF-11AB-49BA2F8FD5F6}"/>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4D23CA5A-1386-D664-C863-F8CA1F1C0C98}"/>
              </a:ext>
            </a:extLst>
          </p:cNvPr>
          <p:cNvSpPr>
            <a:spLocks noGrp="1"/>
          </p:cNvSpPr>
          <p:nvPr>
            <p:ph sz="quarter" idx="17"/>
          </p:nvPr>
        </p:nvSpPr>
        <p:spPr/>
        <p:txBody>
          <a:bodyPr vert="horz" lIns="0" tIns="0" rIns="0" bIns="0" rtlCol="0">
            <a:noAutofit/>
          </a:bodyPr>
          <a:lstStyle/>
          <a:p>
            <a:pPr marL="342900" indent="-342900">
              <a:buFont typeface="+mj-lt"/>
              <a:buAutoNum type="arabicPeriod"/>
            </a:pPr>
            <a:r>
              <a:rPr lang="de-DE" dirty="0"/>
              <a:t>Information des Versicherten über den Vertrag / Aushändigung des Versicherten-Merkblatts</a:t>
            </a:r>
          </a:p>
          <a:p>
            <a:endParaRPr lang="de-DE" dirty="0"/>
          </a:p>
          <a:p>
            <a:pPr marL="342900" indent="-342900">
              <a:buFont typeface="+mj-lt"/>
              <a:buAutoNum type="arabicPeriod" startAt="2"/>
            </a:pPr>
            <a:r>
              <a:rPr lang="de-DE" dirty="0"/>
              <a:t>Beantragung der Teilnahme in der Software und Ausdruck der Teilnahmeerklärung (2 Exemplare)</a:t>
            </a:r>
          </a:p>
          <a:p>
            <a:endParaRPr lang="de-DE" dirty="0"/>
          </a:p>
          <a:p>
            <a:pPr marL="342900" indent="-342900">
              <a:buFont typeface="+mj-lt"/>
              <a:buAutoNum type="arabicPeriod" startAt="3"/>
            </a:pPr>
            <a:r>
              <a:rPr lang="de-DE" dirty="0"/>
              <a:t>Beide Exemplare werden vom Versicherten und vom Arzt unterzeichnet</a:t>
            </a:r>
            <a:br>
              <a:rPr lang="de-DE" dirty="0"/>
            </a:br>
            <a:r>
              <a:rPr lang="de-DE" dirty="0"/>
              <a:t>(1 Exemplar für den Versicherten, 1 Exemplar zur Aufbewahrung in der Praxis)</a:t>
            </a:r>
          </a:p>
          <a:p>
            <a:endParaRPr lang="de-DE" dirty="0"/>
          </a:p>
          <a:p>
            <a:pPr marL="342900" indent="-342900">
              <a:buFont typeface="+mj-lt"/>
              <a:buAutoNum type="arabicPeriod" startAt="4"/>
            </a:pPr>
            <a:r>
              <a:rPr lang="de-DE" dirty="0"/>
              <a:t>Übermittlung der Teilnahmeerklärung über die Vertragssoftware unter Eingabe des aufgedruckten</a:t>
            </a:r>
            <a:br>
              <a:rPr lang="de-DE" dirty="0"/>
            </a:br>
            <a:r>
              <a:rPr lang="de-DE" dirty="0"/>
              <a:t>vierstelligen Codes</a:t>
            </a:r>
          </a:p>
          <a:p>
            <a:pPr marL="342900" indent="-342900">
              <a:buFont typeface="+mj-lt"/>
              <a:buAutoNum type="arabicPeriod" startAt="4"/>
            </a:pPr>
            <a:endParaRPr lang="de-DE" dirty="0"/>
          </a:p>
        </p:txBody>
      </p:sp>
      <p:sp>
        <p:nvSpPr>
          <p:cNvPr id="5" name="Foliennummernplatzhalter 4">
            <a:extLst>
              <a:ext uri="{FF2B5EF4-FFF2-40B4-BE49-F238E27FC236}">
                <a16:creationId xmlns:a16="http://schemas.microsoft.com/office/drawing/2014/main" id="{C88190F3-B60C-86F6-4ABC-0E89E00A8EBF}"/>
              </a:ext>
            </a:extLst>
          </p:cNvPr>
          <p:cNvSpPr>
            <a:spLocks noGrp="1"/>
          </p:cNvSpPr>
          <p:nvPr>
            <p:ph type="sldNum" sz="quarter" idx="16"/>
          </p:nvPr>
        </p:nvSpPr>
        <p:spPr/>
        <p:txBody>
          <a:bodyPr/>
          <a:lstStyle/>
          <a:p>
            <a:fld id="{563F8326-2D3F-44D0-8A27-327B93DAAA3E}" type="slidenum">
              <a:rPr lang="de-DE" smtClean="0"/>
              <a:pPr/>
              <a:t>9</a:t>
            </a:fld>
            <a:endParaRPr lang="de-DE"/>
          </a:p>
        </p:txBody>
      </p:sp>
      <p:pic>
        <p:nvPicPr>
          <p:cNvPr id="7" name="Grafik 6" descr="Dokument Silhouette">
            <a:extLst>
              <a:ext uri="{FF2B5EF4-FFF2-40B4-BE49-F238E27FC236}">
                <a16:creationId xmlns:a16="http://schemas.microsoft.com/office/drawing/2014/main" id="{8D92FBE2-8344-14EC-852E-9D7653EF297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048119" y="1451428"/>
            <a:ext cx="432000" cy="432000"/>
          </a:xfrm>
          <a:prstGeom prst="rect">
            <a:avLst/>
          </a:prstGeom>
        </p:spPr>
      </p:pic>
      <p:pic>
        <p:nvPicPr>
          <p:cNvPr id="8" name="Grafik 7" descr="Laptop Silhouette">
            <a:extLst>
              <a:ext uri="{FF2B5EF4-FFF2-40B4-BE49-F238E27FC236}">
                <a16:creationId xmlns:a16="http://schemas.microsoft.com/office/drawing/2014/main" id="{9A3A1E0A-18F5-760C-F104-5CEBEA4D4C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48119" y="1987998"/>
            <a:ext cx="432000" cy="432000"/>
          </a:xfrm>
          <a:prstGeom prst="rect">
            <a:avLst/>
          </a:prstGeom>
        </p:spPr>
      </p:pic>
      <p:grpSp>
        <p:nvGrpSpPr>
          <p:cNvPr id="11" name="Gruppieren 10">
            <a:extLst>
              <a:ext uri="{FF2B5EF4-FFF2-40B4-BE49-F238E27FC236}">
                <a16:creationId xmlns:a16="http://schemas.microsoft.com/office/drawing/2014/main" id="{92CF2F6B-1CB6-E958-2A42-F18E7B6DD1A9}"/>
              </a:ext>
            </a:extLst>
          </p:cNvPr>
          <p:cNvGrpSpPr/>
          <p:nvPr/>
        </p:nvGrpSpPr>
        <p:grpSpPr>
          <a:xfrm>
            <a:off x="9889319" y="2676430"/>
            <a:ext cx="749600" cy="432000"/>
            <a:chOff x="8293210" y="2556401"/>
            <a:chExt cx="749600" cy="432000"/>
          </a:xfrm>
          <a:solidFill>
            <a:schemeClr val="tx2"/>
          </a:solidFill>
        </p:grpSpPr>
        <p:pic>
          <p:nvPicPr>
            <p:cNvPr id="9" name="Grafik 8" descr="Vertrag Silhouette">
              <a:extLst>
                <a:ext uri="{FF2B5EF4-FFF2-40B4-BE49-F238E27FC236}">
                  <a16:creationId xmlns:a16="http://schemas.microsoft.com/office/drawing/2014/main" id="{EA2E84C9-F6A4-12EB-CD18-8B384C2745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93210" y="2556401"/>
              <a:ext cx="432000" cy="432000"/>
            </a:xfrm>
            <a:prstGeom prst="rect">
              <a:avLst/>
            </a:prstGeom>
          </p:spPr>
        </p:pic>
        <p:pic>
          <p:nvPicPr>
            <p:cNvPr id="10" name="Grafik 9" descr="Vertrag Silhouette">
              <a:extLst>
                <a:ext uri="{FF2B5EF4-FFF2-40B4-BE49-F238E27FC236}">
                  <a16:creationId xmlns:a16="http://schemas.microsoft.com/office/drawing/2014/main" id="{B26ABF90-04AB-3DF7-EDB8-8CA480B4F56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10810" y="2556401"/>
              <a:ext cx="432000" cy="432000"/>
            </a:xfrm>
            <a:prstGeom prst="rect">
              <a:avLst/>
            </a:prstGeom>
          </p:spPr>
        </p:pic>
      </p:grpSp>
      <p:pic>
        <p:nvPicPr>
          <p:cNvPr id="12" name="Grafik 11" descr="Laptop Silhouette">
            <a:extLst>
              <a:ext uri="{FF2B5EF4-FFF2-40B4-BE49-F238E27FC236}">
                <a16:creationId xmlns:a16="http://schemas.microsoft.com/office/drawing/2014/main" id="{FCBEB798-1928-76F4-1674-D8DC521C94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05319" y="3429000"/>
            <a:ext cx="432000" cy="432000"/>
          </a:xfrm>
          <a:prstGeom prst="rect">
            <a:avLst/>
          </a:prstGeom>
        </p:spPr>
      </p:pic>
      <p:sp>
        <p:nvSpPr>
          <p:cNvPr id="13" name="Rechteck 12">
            <a:extLst>
              <a:ext uri="{FF2B5EF4-FFF2-40B4-BE49-F238E27FC236}">
                <a16:creationId xmlns:a16="http://schemas.microsoft.com/office/drawing/2014/main" id="{DE5072D2-6D98-7D6B-FCD0-6FFB89C8E90B}"/>
              </a:ext>
            </a:extLst>
          </p:cNvPr>
          <p:cNvSpPr/>
          <p:nvPr/>
        </p:nvSpPr>
        <p:spPr>
          <a:xfrm>
            <a:off x="2014116" y="4763961"/>
            <a:ext cx="8158678" cy="632277"/>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dirty="0">
                <a:solidFill>
                  <a:schemeClr val="tx2"/>
                </a:solidFill>
              </a:rPr>
              <a:t>Tipp: </a:t>
            </a:r>
            <a:r>
              <a:rPr lang="de-DE" sz="1600" dirty="0">
                <a:solidFill>
                  <a:schemeClr val="tx2"/>
                </a:solidFill>
              </a:rPr>
              <a:t>Prüfen Sie den Status der Versichertenteilnahmeerklärung in der Vertragssoftware: </a:t>
            </a:r>
            <a:br>
              <a:rPr lang="de-DE" sz="1600" dirty="0">
                <a:solidFill>
                  <a:schemeClr val="tx2"/>
                </a:solidFill>
              </a:rPr>
            </a:br>
            <a:r>
              <a:rPr lang="de-DE" sz="1600" dirty="0">
                <a:solidFill>
                  <a:schemeClr val="tx2"/>
                </a:solidFill>
              </a:rPr>
              <a:t>Status „erfolgreich“ zeigt eine erfolgreiche Übermittlung an</a:t>
            </a:r>
          </a:p>
        </p:txBody>
      </p:sp>
      <p:sp>
        <p:nvSpPr>
          <p:cNvPr id="14" name="Ellipse 13">
            <a:extLst>
              <a:ext uri="{FF2B5EF4-FFF2-40B4-BE49-F238E27FC236}">
                <a16:creationId xmlns:a16="http://schemas.microsoft.com/office/drawing/2014/main" id="{603908CE-A81C-E63F-38A0-2D3F42A1A865}"/>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5" name="Grafik 14" descr="Verbunden Silhouette">
            <a:extLst>
              <a:ext uri="{FF2B5EF4-FFF2-40B4-BE49-F238E27FC236}">
                <a16:creationId xmlns:a16="http://schemas.microsoft.com/office/drawing/2014/main" id="{1A632A98-6046-ACC0-9026-09489BE8C3B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20800" y="5212800"/>
            <a:ext cx="914400" cy="914400"/>
          </a:xfrm>
          <a:prstGeom prst="rect">
            <a:avLst/>
          </a:prstGeom>
        </p:spPr>
      </p:pic>
      <p:sp>
        <p:nvSpPr>
          <p:cNvPr id="16" name="Fußzeilenplatzhalter 5">
            <a:extLst>
              <a:ext uri="{FF2B5EF4-FFF2-40B4-BE49-F238E27FC236}">
                <a16:creationId xmlns:a16="http://schemas.microsoft.com/office/drawing/2014/main" id="{BCC8B5BA-43BD-41ED-DCEF-4A8D1AA094EF}"/>
              </a:ext>
            </a:extLst>
          </p:cNvPr>
          <p:cNvSpPr>
            <a:spLocks noGrp="1"/>
          </p:cNvSpPr>
          <p:nvPr>
            <p:ph type="ftr" sz="quarter" idx="15"/>
          </p:nvPr>
        </p:nvSpPr>
        <p:spPr>
          <a:xfrm>
            <a:off x="5262098" y="6507057"/>
            <a:ext cx="1667804" cy="180000"/>
          </a:xfrm>
        </p:spPr>
        <p:txBody>
          <a:bodyPr/>
          <a:lstStyle/>
          <a:p>
            <a:r>
              <a:rPr lang="de-DE" dirty="0"/>
              <a:t>Abrechnungsschulung Pneumologie</a:t>
            </a:r>
          </a:p>
        </p:txBody>
      </p:sp>
      <p:sp>
        <p:nvSpPr>
          <p:cNvPr id="17" name="Fußzeilenplatzhalter 5">
            <a:extLst>
              <a:ext uri="{FF2B5EF4-FFF2-40B4-BE49-F238E27FC236}">
                <a16:creationId xmlns:a16="http://schemas.microsoft.com/office/drawing/2014/main" id="{8D534C36-6A12-D49A-3BE8-8E405E3D5927}"/>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521276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011F3E-293C-3605-4EFA-1D492D364971}"/>
              </a:ext>
            </a:extLst>
          </p:cNvPr>
          <p:cNvSpPr>
            <a:spLocks noGrp="1"/>
          </p:cNvSpPr>
          <p:nvPr>
            <p:ph type="title"/>
          </p:nvPr>
        </p:nvSpPr>
        <p:spPr/>
        <p:txBody>
          <a:bodyPr/>
          <a:lstStyle/>
          <a:p>
            <a:r>
              <a:rPr lang="de-DE" dirty="0"/>
              <a:t>Online-Versicherteneinschreibung</a:t>
            </a:r>
          </a:p>
        </p:txBody>
      </p:sp>
      <p:sp>
        <p:nvSpPr>
          <p:cNvPr id="3" name="Textplatzhalter 2">
            <a:extLst>
              <a:ext uri="{FF2B5EF4-FFF2-40B4-BE49-F238E27FC236}">
                <a16:creationId xmlns:a16="http://schemas.microsoft.com/office/drawing/2014/main" id="{D2B43677-7109-79A2-0C16-810CAD394C8C}"/>
              </a:ext>
            </a:extLst>
          </p:cNvPr>
          <p:cNvSpPr>
            <a:spLocks noGrp="1"/>
          </p:cNvSpPr>
          <p:nvPr>
            <p:ph type="body" sz="quarter" idx="20"/>
          </p:nvPr>
        </p:nvSpPr>
        <p:spPr/>
        <p:txBody>
          <a:bodyPr/>
          <a:lstStyle/>
          <a:p>
            <a:r>
              <a:rPr lang="de-DE" dirty="0"/>
              <a:t>Einschreibefristen</a:t>
            </a:r>
          </a:p>
        </p:txBody>
      </p:sp>
      <p:sp>
        <p:nvSpPr>
          <p:cNvPr id="4" name="Inhaltsplatzhalter 3">
            <a:extLst>
              <a:ext uri="{FF2B5EF4-FFF2-40B4-BE49-F238E27FC236}">
                <a16:creationId xmlns:a16="http://schemas.microsoft.com/office/drawing/2014/main" id="{DA3ACD4D-D6DF-5C18-F23B-54267879969F}"/>
              </a:ext>
            </a:extLst>
          </p:cNvPr>
          <p:cNvSpPr>
            <a:spLocks noGrp="1"/>
          </p:cNvSpPr>
          <p:nvPr>
            <p:ph sz="quarter" idx="17"/>
          </p:nvPr>
        </p:nvSpPr>
        <p:spPr/>
        <p:txBody>
          <a:bodyPr/>
          <a:lstStyle/>
          <a:p>
            <a:pPr marL="285750" indent="-285750">
              <a:buFont typeface="Wingdings" panose="05000000000000000000" pitchFamily="2" charset="2"/>
              <a:buChar char="§"/>
            </a:pPr>
            <a:r>
              <a:rPr lang="de-DE" dirty="0"/>
              <a:t>je nach Eingang der elektronischen Teilnahmeerklärung (Stichtage 01.02., 01.05., 01.08., 01.11.) ist der Versicherte im nächsten oder übernächsten Quartal aktiv im </a:t>
            </a:r>
            <a:r>
              <a:rPr lang="de-DE" dirty="0" err="1"/>
              <a:t>FacharztProgramm</a:t>
            </a:r>
            <a:r>
              <a:rPr lang="de-DE" dirty="0"/>
              <a:t> eingeschrieben</a:t>
            </a:r>
          </a:p>
          <a:p>
            <a:pPr marL="501750" lvl="1" indent="-285750"/>
            <a:r>
              <a:rPr lang="de-DE" dirty="0"/>
              <a:t>Online-Übermittlung der Teilnahmeerklärung bis zum Stichtag  →Versicherter im Folgequartal aktiv</a:t>
            </a:r>
          </a:p>
          <a:p>
            <a:pPr marL="501750" lvl="1" indent="-285750"/>
            <a:r>
              <a:rPr lang="de-DE" dirty="0"/>
              <a:t>Online-Übermittlung der Teilnahmeerklärung nach dem Stichtag →Versicherter im übernächsten Quartal aktiv</a:t>
            </a:r>
          </a:p>
          <a:p>
            <a:endParaRPr lang="de-DE" dirty="0"/>
          </a:p>
        </p:txBody>
      </p:sp>
      <p:sp>
        <p:nvSpPr>
          <p:cNvPr id="5" name="Foliennummernplatzhalter 4">
            <a:extLst>
              <a:ext uri="{FF2B5EF4-FFF2-40B4-BE49-F238E27FC236}">
                <a16:creationId xmlns:a16="http://schemas.microsoft.com/office/drawing/2014/main" id="{03ACEBB4-65BA-2601-7D9D-C700AA9D278A}"/>
              </a:ext>
            </a:extLst>
          </p:cNvPr>
          <p:cNvSpPr>
            <a:spLocks noGrp="1"/>
          </p:cNvSpPr>
          <p:nvPr>
            <p:ph type="sldNum" sz="quarter" idx="16"/>
          </p:nvPr>
        </p:nvSpPr>
        <p:spPr/>
        <p:txBody>
          <a:bodyPr/>
          <a:lstStyle/>
          <a:p>
            <a:fld id="{563F8326-2D3F-44D0-8A27-327B93DAAA3E}" type="slidenum">
              <a:rPr lang="de-DE" smtClean="0"/>
              <a:pPr/>
              <a:t>10</a:t>
            </a:fld>
            <a:endParaRPr lang="de-DE"/>
          </a:p>
        </p:txBody>
      </p:sp>
      <p:graphicFrame>
        <p:nvGraphicFramePr>
          <p:cNvPr id="7" name="Tabelle 6">
            <a:extLst>
              <a:ext uri="{FF2B5EF4-FFF2-40B4-BE49-F238E27FC236}">
                <a16:creationId xmlns:a16="http://schemas.microsoft.com/office/drawing/2014/main" id="{5247DF6C-827F-8BB9-B700-B25C33FCA1E9}"/>
              </a:ext>
            </a:extLst>
          </p:cNvPr>
          <p:cNvGraphicFramePr>
            <a:graphicFrameLocks noGrp="1"/>
          </p:cNvGraphicFramePr>
          <p:nvPr>
            <p:extLst>
              <p:ext uri="{D42A27DB-BD31-4B8C-83A1-F6EECF244321}">
                <p14:modId xmlns:p14="http://schemas.microsoft.com/office/powerpoint/2010/main" val="628590100"/>
              </p:ext>
            </p:extLst>
          </p:nvPr>
        </p:nvGraphicFramePr>
        <p:xfrm>
          <a:off x="771519" y="3875314"/>
          <a:ext cx="10658781" cy="1066800"/>
        </p:xfrm>
        <a:graphic>
          <a:graphicData uri="http://schemas.openxmlformats.org/drawingml/2006/table">
            <a:tbl>
              <a:tblPr firstRow="1" bandRow="1">
                <a:tableStyleId>{2D5ABB26-0587-4C30-8999-92F81FD0307C}</a:tableStyleId>
              </a:tblPr>
              <a:tblGrid>
                <a:gridCol w="1184309">
                  <a:extLst>
                    <a:ext uri="{9D8B030D-6E8A-4147-A177-3AD203B41FA5}">
                      <a16:colId xmlns:a16="http://schemas.microsoft.com/office/drawing/2014/main" val="2782465802"/>
                    </a:ext>
                  </a:extLst>
                </a:gridCol>
                <a:gridCol w="1184309">
                  <a:extLst>
                    <a:ext uri="{9D8B030D-6E8A-4147-A177-3AD203B41FA5}">
                      <a16:colId xmlns:a16="http://schemas.microsoft.com/office/drawing/2014/main" val="30214965"/>
                    </a:ext>
                  </a:extLst>
                </a:gridCol>
                <a:gridCol w="1184309">
                  <a:extLst>
                    <a:ext uri="{9D8B030D-6E8A-4147-A177-3AD203B41FA5}">
                      <a16:colId xmlns:a16="http://schemas.microsoft.com/office/drawing/2014/main" val="2462271603"/>
                    </a:ext>
                  </a:extLst>
                </a:gridCol>
                <a:gridCol w="1184309">
                  <a:extLst>
                    <a:ext uri="{9D8B030D-6E8A-4147-A177-3AD203B41FA5}">
                      <a16:colId xmlns:a16="http://schemas.microsoft.com/office/drawing/2014/main" val="1046619297"/>
                    </a:ext>
                  </a:extLst>
                </a:gridCol>
                <a:gridCol w="1184309">
                  <a:extLst>
                    <a:ext uri="{9D8B030D-6E8A-4147-A177-3AD203B41FA5}">
                      <a16:colId xmlns:a16="http://schemas.microsoft.com/office/drawing/2014/main" val="1814164298"/>
                    </a:ext>
                  </a:extLst>
                </a:gridCol>
                <a:gridCol w="1184309">
                  <a:extLst>
                    <a:ext uri="{9D8B030D-6E8A-4147-A177-3AD203B41FA5}">
                      <a16:colId xmlns:a16="http://schemas.microsoft.com/office/drawing/2014/main" val="2394751121"/>
                    </a:ext>
                  </a:extLst>
                </a:gridCol>
                <a:gridCol w="1184309">
                  <a:extLst>
                    <a:ext uri="{9D8B030D-6E8A-4147-A177-3AD203B41FA5}">
                      <a16:colId xmlns:a16="http://schemas.microsoft.com/office/drawing/2014/main" val="117204213"/>
                    </a:ext>
                  </a:extLst>
                </a:gridCol>
                <a:gridCol w="1184309">
                  <a:extLst>
                    <a:ext uri="{9D8B030D-6E8A-4147-A177-3AD203B41FA5}">
                      <a16:colId xmlns:a16="http://schemas.microsoft.com/office/drawing/2014/main" val="152373445"/>
                    </a:ext>
                  </a:extLst>
                </a:gridCol>
                <a:gridCol w="1184309">
                  <a:extLst>
                    <a:ext uri="{9D8B030D-6E8A-4147-A177-3AD203B41FA5}">
                      <a16:colId xmlns:a16="http://schemas.microsoft.com/office/drawing/2014/main" val="2218900056"/>
                    </a:ext>
                  </a:extLst>
                </a:gridCol>
              </a:tblGrid>
              <a:tr h="370840">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600" dirty="0">
                          <a:solidFill>
                            <a:schemeClr val="tx2"/>
                          </a:solidFill>
                        </a:rPr>
                        <a:t>Januar</a:t>
                      </a:r>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4800" b="0" dirty="0">
                          <a:solidFill>
                            <a:schemeClr val="accent3">
                              <a:lumMod val="40000"/>
                              <a:lumOff val="60000"/>
                            </a:schemeClr>
                          </a:solidFill>
                        </a:rPr>
                        <a:t>Q1</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solidFill>
                            <a:schemeClr val="tx2"/>
                          </a:solidFill>
                        </a:rPr>
                        <a:t>Februar</a:t>
                      </a:r>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600" dirty="0">
                          <a:solidFill>
                            <a:schemeClr val="tx2"/>
                          </a:solidFill>
                        </a:rPr>
                        <a:t>März</a:t>
                      </a:r>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600" dirty="0">
                          <a:solidFill>
                            <a:schemeClr val="tx2"/>
                          </a:solidFill>
                        </a:rPr>
                        <a:t>April</a:t>
                      </a:r>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4800" b="0" kern="1200" noProof="0" dirty="0">
                          <a:solidFill>
                            <a:schemeClr val="accent3">
                              <a:lumMod val="40000"/>
                              <a:lumOff val="60000"/>
                            </a:schemeClr>
                          </a:solidFill>
                          <a:latin typeface="+mn-lt"/>
                          <a:ea typeface="+mn-ea"/>
                          <a:cs typeface="+mn-cs"/>
                        </a:rPr>
                        <a:t>Q2</a:t>
                      </a:r>
                      <a:endParaRPr lang="de-DE" sz="4800" b="0" kern="1200" dirty="0">
                        <a:solidFill>
                          <a:schemeClr val="accent3">
                            <a:lumMod val="40000"/>
                            <a:lumOff val="60000"/>
                          </a:schemeClr>
                        </a:solidFill>
                        <a:latin typeface="+mn-lt"/>
                        <a:ea typeface="+mn-ea"/>
                        <a:cs typeface="+mn-cs"/>
                      </a:endParaRPr>
                    </a:p>
                    <a:p>
                      <a:pPr algn="ctr"/>
                      <a:r>
                        <a:rPr lang="de-DE" sz="1600" dirty="0">
                          <a:solidFill>
                            <a:schemeClr val="tx2"/>
                          </a:solidFill>
                        </a:rPr>
                        <a:t>Mai</a:t>
                      </a:r>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600" dirty="0">
                          <a:solidFill>
                            <a:schemeClr val="tx2"/>
                          </a:solidFill>
                        </a:rPr>
                        <a:t>Juni</a:t>
                      </a:r>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600" dirty="0">
                          <a:solidFill>
                            <a:schemeClr val="tx2"/>
                          </a:solidFill>
                        </a:rPr>
                        <a:t>Juli</a:t>
                      </a:r>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4800" b="0" kern="1200" noProof="0" dirty="0">
                          <a:solidFill>
                            <a:schemeClr val="accent3">
                              <a:lumMod val="40000"/>
                              <a:lumOff val="60000"/>
                            </a:schemeClr>
                          </a:solidFill>
                          <a:latin typeface="+mn-lt"/>
                          <a:ea typeface="+mn-ea"/>
                          <a:cs typeface="+mn-cs"/>
                        </a:rPr>
                        <a:t>Q3</a:t>
                      </a:r>
                      <a:endParaRPr lang="de-DE" sz="4800" b="0" kern="1200" dirty="0">
                        <a:solidFill>
                          <a:schemeClr val="accent3">
                            <a:lumMod val="40000"/>
                            <a:lumOff val="60000"/>
                          </a:schemeClr>
                        </a:solidFill>
                        <a:latin typeface="+mn-lt"/>
                        <a:ea typeface="+mn-ea"/>
                        <a:cs typeface="+mn-cs"/>
                      </a:endParaRPr>
                    </a:p>
                    <a:p>
                      <a:pPr algn="ctr"/>
                      <a:r>
                        <a:rPr lang="de-DE" sz="1600" dirty="0">
                          <a:solidFill>
                            <a:schemeClr val="tx2"/>
                          </a:solidFill>
                        </a:rPr>
                        <a:t>August</a:t>
                      </a:r>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600" dirty="0">
                          <a:solidFill>
                            <a:schemeClr val="tx2"/>
                          </a:solidFill>
                        </a:rPr>
                        <a:t>September</a:t>
                      </a:r>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67310818"/>
                  </a:ext>
                </a:extLst>
              </a:tr>
            </a:tbl>
          </a:graphicData>
        </a:graphic>
      </p:graphicFrame>
      <p:sp>
        <p:nvSpPr>
          <p:cNvPr id="9" name="Geschweifte Klammer links 8">
            <a:extLst>
              <a:ext uri="{FF2B5EF4-FFF2-40B4-BE49-F238E27FC236}">
                <a16:creationId xmlns:a16="http://schemas.microsoft.com/office/drawing/2014/main" id="{DC5BA4E3-059B-7036-6180-A9390A84B6DD}"/>
              </a:ext>
            </a:extLst>
          </p:cNvPr>
          <p:cNvSpPr/>
          <p:nvPr/>
        </p:nvSpPr>
        <p:spPr>
          <a:xfrm rot="5400000">
            <a:off x="1272109" y="3089901"/>
            <a:ext cx="205994" cy="1160886"/>
          </a:xfrm>
          <a:prstGeom prst="leftBrace">
            <a:avLst/>
          </a:prstGeom>
          <a:noFill/>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solidFill>
                <a:srgbClr val="F18B82"/>
              </a:solidFill>
            </a:endParaRPr>
          </a:p>
        </p:txBody>
      </p:sp>
      <p:sp>
        <p:nvSpPr>
          <p:cNvPr id="10" name="Geschweifte Klammer links 9">
            <a:extLst>
              <a:ext uri="{FF2B5EF4-FFF2-40B4-BE49-F238E27FC236}">
                <a16:creationId xmlns:a16="http://schemas.microsoft.com/office/drawing/2014/main" id="{5E46B058-54A0-3C90-7C9F-EF4FB2FF07D8}"/>
              </a:ext>
            </a:extLst>
          </p:cNvPr>
          <p:cNvSpPr/>
          <p:nvPr/>
        </p:nvSpPr>
        <p:spPr>
          <a:xfrm rot="5400000">
            <a:off x="3034028" y="2487077"/>
            <a:ext cx="205994" cy="2362955"/>
          </a:xfrm>
          <a:prstGeom prst="leftBrace">
            <a:avLst/>
          </a:prstGeom>
          <a:noFill/>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solidFill>
                <a:srgbClr val="F18B82"/>
              </a:solidFill>
            </a:endParaRPr>
          </a:p>
        </p:txBody>
      </p:sp>
      <p:sp>
        <p:nvSpPr>
          <p:cNvPr id="11" name="Nach unten gekrümmter Pfeil 25">
            <a:extLst>
              <a:ext uri="{FF2B5EF4-FFF2-40B4-BE49-F238E27FC236}">
                <a16:creationId xmlns:a16="http://schemas.microsoft.com/office/drawing/2014/main" id="{22AD8F7B-6A78-38E3-5DC9-CA2CA2164B98}"/>
              </a:ext>
            </a:extLst>
          </p:cNvPr>
          <p:cNvSpPr/>
          <p:nvPr/>
        </p:nvSpPr>
        <p:spPr>
          <a:xfrm>
            <a:off x="1303061" y="2833180"/>
            <a:ext cx="3947949" cy="685961"/>
          </a:xfrm>
          <a:prstGeom prst="curvedDownArrow">
            <a:avLst>
              <a:gd name="adj1" fmla="val 17205"/>
              <a:gd name="adj2" fmla="val 50000"/>
              <a:gd name="adj3" fmla="val 25000"/>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3">
                  <a:lumMod val="40000"/>
                  <a:lumOff val="60000"/>
                </a:schemeClr>
              </a:solidFill>
            </a:endParaRPr>
          </a:p>
        </p:txBody>
      </p:sp>
      <p:sp>
        <p:nvSpPr>
          <p:cNvPr id="12" name="Nach unten gekrümmter Pfeil 25">
            <a:extLst>
              <a:ext uri="{FF2B5EF4-FFF2-40B4-BE49-F238E27FC236}">
                <a16:creationId xmlns:a16="http://schemas.microsoft.com/office/drawing/2014/main" id="{721D4F21-2C8B-BC02-11FE-C5B54FE2DA01}"/>
              </a:ext>
            </a:extLst>
          </p:cNvPr>
          <p:cNvSpPr/>
          <p:nvPr/>
        </p:nvSpPr>
        <p:spPr>
          <a:xfrm>
            <a:off x="3137025" y="2834074"/>
            <a:ext cx="5458277" cy="685961"/>
          </a:xfrm>
          <a:prstGeom prst="curvedDownArrow">
            <a:avLst>
              <a:gd name="adj1" fmla="val 17205"/>
              <a:gd name="adj2" fmla="val 50000"/>
              <a:gd name="adj3" fmla="val 25000"/>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3">
                  <a:lumMod val="40000"/>
                  <a:lumOff val="60000"/>
                </a:schemeClr>
              </a:solidFill>
            </a:endParaRPr>
          </a:p>
        </p:txBody>
      </p:sp>
      <p:sp>
        <p:nvSpPr>
          <p:cNvPr id="13" name="Ellipse 12">
            <a:extLst>
              <a:ext uri="{FF2B5EF4-FFF2-40B4-BE49-F238E27FC236}">
                <a16:creationId xmlns:a16="http://schemas.microsoft.com/office/drawing/2014/main" id="{915FA403-908D-CA59-F417-625202BD0586}"/>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5" name="Grafik 14" descr="Stift Silhouette">
            <a:extLst>
              <a:ext uri="{FF2B5EF4-FFF2-40B4-BE49-F238E27FC236}">
                <a16:creationId xmlns:a16="http://schemas.microsoft.com/office/drawing/2014/main" id="{2EFC97A7-C335-F536-97E1-19DF6EC6CF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8" name="Fußzeilenplatzhalter 5">
            <a:extLst>
              <a:ext uri="{FF2B5EF4-FFF2-40B4-BE49-F238E27FC236}">
                <a16:creationId xmlns:a16="http://schemas.microsoft.com/office/drawing/2014/main" id="{FDA97B01-B280-2145-1466-7DCAE694BAA1}"/>
              </a:ext>
            </a:extLst>
          </p:cNvPr>
          <p:cNvSpPr>
            <a:spLocks noGrp="1"/>
          </p:cNvSpPr>
          <p:nvPr>
            <p:ph type="ftr" sz="quarter" idx="15"/>
          </p:nvPr>
        </p:nvSpPr>
        <p:spPr>
          <a:xfrm>
            <a:off x="5258085" y="6507057"/>
            <a:ext cx="1675830" cy="180000"/>
          </a:xfrm>
        </p:spPr>
        <p:txBody>
          <a:bodyPr/>
          <a:lstStyle/>
          <a:p>
            <a:r>
              <a:rPr lang="de-DE" dirty="0"/>
              <a:t>Abrechnungsschulung Pneumologie</a:t>
            </a:r>
          </a:p>
        </p:txBody>
      </p:sp>
      <p:sp>
        <p:nvSpPr>
          <p:cNvPr id="14" name="Fußzeilenplatzhalter 5">
            <a:extLst>
              <a:ext uri="{FF2B5EF4-FFF2-40B4-BE49-F238E27FC236}">
                <a16:creationId xmlns:a16="http://schemas.microsoft.com/office/drawing/2014/main" id="{D0CCBC83-92F6-C645-0E5A-B62B2952BBC2}"/>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156223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8E6FF-21CF-E88F-80C0-09C7561240D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2DF832-DF66-956A-8D6A-9EB3D28DD8C3}"/>
              </a:ext>
            </a:extLst>
          </p:cNvPr>
          <p:cNvSpPr>
            <a:spLocks noGrp="1"/>
          </p:cNvSpPr>
          <p:nvPr>
            <p:ph type="title"/>
          </p:nvPr>
        </p:nvSpPr>
        <p:spPr/>
        <p:txBody>
          <a:bodyPr/>
          <a:lstStyle/>
          <a:p>
            <a:r>
              <a:rPr lang="de-DE" dirty="0"/>
              <a:t>Online-Versicherteneinschreibung</a:t>
            </a:r>
          </a:p>
        </p:txBody>
      </p:sp>
      <p:sp>
        <p:nvSpPr>
          <p:cNvPr id="3" name="Textplatzhalter 2">
            <a:extLst>
              <a:ext uri="{FF2B5EF4-FFF2-40B4-BE49-F238E27FC236}">
                <a16:creationId xmlns:a16="http://schemas.microsoft.com/office/drawing/2014/main" id="{DC3FA004-698A-A348-B850-45D768F8ADE8}"/>
              </a:ext>
            </a:extLst>
          </p:cNvPr>
          <p:cNvSpPr>
            <a:spLocks noGrp="1"/>
          </p:cNvSpPr>
          <p:nvPr>
            <p:ph type="body" sz="quarter" idx="20"/>
          </p:nvPr>
        </p:nvSpPr>
        <p:spPr/>
        <p:txBody>
          <a:bodyPr/>
          <a:lstStyle/>
          <a:p>
            <a:r>
              <a:rPr lang="de-DE" dirty="0"/>
              <a:t>Erfolgreiche Übermittlung?</a:t>
            </a:r>
          </a:p>
        </p:txBody>
      </p:sp>
      <p:sp>
        <p:nvSpPr>
          <p:cNvPr id="4" name="Inhaltsplatzhalter 3">
            <a:extLst>
              <a:ext uri="{FF2B5EF4-FFF2-40B4-BE49-F238E27FC236}">
                <a16:creationId xmlns:a16="http://schemas.microsoft.com/office/drawing/2014/main" id="{984B73BD-FDA0-B294-943D-CDBD4E63C953}"/>
              </a:ext>
            </a:extLst>
          </p:cNvPr>
          <p:cNvSpPr>
            <a:spLocks noGrp="1"/>
          </p:cNvSpPr>
          <p:nvPr>
            <p:ph sz="quarter" idx="17"/>
          </p:nvPr>
        </p:nvSpPr>
        <p:spPr/>
        <p:txBody>
          <a:bodyPr/>
          <a:lstStyle/>
          <a:p>
            <a:r>
              <a:rPr lang="de-DE" sz="1800" dirty="0"/>
              <a:t>Den Status einer Teilnahmeerklärung können Sie innerhalb Ihrer Software </a:t>
            </a:r>
            <a:r>
              <a:rPr lang="de-DE" sz="1800" u="sng" dirty="0"/>
              <a:t>auf der Übersicht der Versichertenteilnahmeerklärungen</a:t>
            </a:r>
            <a:r>
              <a:rPr lang="de-DE" sz="1800" dirty="0"/>
              <a:t> einsehen. </a:t>
            </a:r>
          </a:p>
          <a:p>
            <a:r>
              <a:rPr lang="de-DE" sz="1800" dirty="0">
                <a:sym typeface="Wingdings" panose="05000000000000000000" pitchFamily="2" charset="2"/>
              </a:rPr>
              <a:t> Softwarehaus kann Ihnen helfen wo diese Übersicht zu finden ist.</a:t>
            </a:r>
            <a:endParaRPr lang="de-DE" sz="1800" dirty="0"/>
          </a:p>
          <a:p>
            <a:endParaRPr lang="de-DE" sz="1800" dirty="0"/>
          </a:p>
          <a:p>
            <a:r>
              <a:rPr lang="de-DE" sz="1800" dirty="0"/>
              <a:t>Eine Versichertenteilnahmeerklärung kann folgenden Status haben:</a:t>
            </a:r>
          </a:p>
          <a:p>
            <a:r>
              <a:rPr lang="de-DE" sz="1800" dirty="0">
                <a:solidFill>
                  <a:schemeClr val="accent3"/>
                </a:solidFill>
              </a:rPr>
              <a:t>„Erzeugt“:</a:t>
            </a:r>
            <a:r>
              <a:rPr lang="de-DE" sz="1800" dirty="0"/>
              <a:t>	Die Versichertenteilnahmeerklärung wurde erzeugt.</a:t>
            </a:r>
          </a:p>
          <a:p>
            <a:r>
              <a:rPr lang="de-DE" sz="1800" dirty="0">
                <a:solidFill>
                  <a:schemeClr val="accent3"/>
                </a:solidFill>
              </a:rPr>
              <a:t>„Gedruckt“: </a:t>
            </a:r>
            <a:r>
              <a:rPr lang="de-DE" sz="1800" dirty="0"/>
              <a:t>	Die Versichertenteilnahmeerklärung wurde gedruckt.</a:t>
            </a:r>
          </a:p>
          <a:p>
            <a:r>
              <a:rPr lang="de-DE" sz="1800" dirty="0">
                <a:solidFill>
                  <a:schemeClr val="accent3"/>
                </a:solidFill>
              </a:rPr>
              <a:t>„Fehlerhaft“: </a:t>
            </a:r>
            <a:r>
              <a:rPr lang="de-DE" sz="1800" dirty="0"/>
              <a:t>	Die Versichertenteilnahmeerklärung konnte nicht übermittelt 						werden oder wurde durch das Rechenzentrum abgelehnt.</a:t>
            </a:r>
          </a:p>
          <a:p>
            <a:r>
              <a:rPr lang="de-DE" sz="1800" i="1" dirty="0">
                <a:solidFill>
                  <a:schemeClr val="accent2"/>
                </a:solidFill>
                <a:sym typeface="Wingdings" panose="05000000000000000000" pitchFamily="2" charset="2"/>
              </a:rPr>
              <a:t>		</a:t>
            </a:r>
            <a:r>
              <a:rPr lang="de-DE" i="1" dirty="0">
                <a:sym typeface="Wingdings" panose="05000000000000000000" pitchFamily="2" charset="2"/>
              </a:rPr>
              <a:t> Zu einem späteren Zeitpunkt erneut versuchen und bei andauernden Schwierigkeiten an Ihr 			Softwarehaus wenden.</a:t>
            </a:r>
            <a:endParaRPr lang="de-DE" i="1" dirty="0"/>
          </a:p>
          <a:p>
            <a:r>
              <a:rPr lang="de-DE" sz="1800" dirty="0">
                <a:solidFill>
                  <a:schemeClr val="accent3"/>
                </a:solidFill>
              </a:rPr>
              <a:t>„Erfolgreich“:</a:t>
            </a:r>
            <a:r>
              <a:rPr lang="de-DE" sz="1800" dirty="0"/>
              <a:t>	Die Versichertenteilnahmeerklärung wurde online übermittelt und vom Rechenzentrum 			angenommen.</a:t>
            </a:r>
          </a:p>
          <a:p>
            <a:endParaRPr lang="de-DE" dirty="0"/>
          </a:p>
        </p:txBody>
      </p:sp>
      <p:sp>
        <p:nvSpPr>
          <p:cNvPr id="5" name="Foliennummernplatzhalter 4">
            <a:extLst>
              <a:ext uri="{FF2B5EF4-FFF2-40B4-BE49-F238E27FC236}">
                <a16:creationId xmlns:a16="http://schemas.microsoft.com/office/drawing/2014/main" id="{7FBCD492-0183-06A5-DC75-6598FF9C9B46}"/>
              </a:ext>
            </a:extLst>
          </p:cNvPr>
          <p:cNvSpPr>
            <a:spLocks noGrp="1"/>
          </p:cNvSpPr>
          <p:nvPr>
            <p:ph type="sldNum" sz="quarter" idx="16"/>
          </p:nvPr>
        </p:nvSpPr>
        <p:spPr/>
        <p:txBody>
          <a:bodyPr/>
          <a:lstStyle/>
          <a:p>
            <a:fld id="{563F8326-2D3F-44D0-8A27-327B93DAAA3E}" type="slidenum">
              <a:rPr lang="de-DE" smtClean="0"/>
              <a:pPr/>
              <a:t>11</a:t>
            </a:fld>
            <a:endParaRPr lang="de-DE"/>
          </a:p>
        </p:txBody>
      </p:sp>
      <p:sp>
        <p:nvSpPr>
          <p:cNvPr id="13" name="Ellipse 12">
            <a:extLst>
              <a:ext uri="{FF2B5EF4-FFF2-40B4-BE49-F238E27FC236}">
                <a16:creationId xmlns:a16="http://schemas.microsoft.com/office/drawing/2014/main" id="{8D696680-8DDD-AFD0-906F-4DE429ECFB5D}"/>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5" name="Grafik 14" descr="Stift Silhouette">
            <a:extLst>
              <a:ext uri="{FF2B5EF4-FFF2-40B4-BE49-F238E27FC236}">
                <a16:creationId xmlns:a16="http://schemas.microsoft.com/office/drawing/2014/main" id="{16DA5C43-17FE-3179-2477-8B837B6BF6C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8" name="Fußzeilenplatzhalter 5">
            <a:extLst>
              <a:ext uri="{FF2B5EF4-FFF2-40B4-BE49-F238E27FC236}">
                <a16:creationId xmlns:a16="http://schemas.microsoft.com/office/drawing/2014/main" id="{430B0151-65EC-D24E-F878-5606AD9DC6D9}"/>
              </a:ext>
            </a:extLst>
          </p:cNvPr>
          <p:cNvSpPr>
            <a:spLocks noGrp="1"/>
          </p:cNvSpPr>
          <p:nvPr>
            <p:ph type="ftr" sz="quarter" idx="15"/>
          </p:nvPr>
        </p:nvSpPr>
        <p:spPr>
          <a:xfrm>
            <a:off x="5258085" y="6507057"/>
            <a:ext cx="1675830" cy="180000"/>
          </a:xfrm>
        </p:spPr>
        <p:txBody>
          <a:bodyPr/>
          <a:lstStyle/>
          <a:p>
            <a:r>
              <a:rPr lang="de-DE" dirty="0"/>
              <a:t>Abrechnungsschulung Pneumologie</a:t>
            </a:r>
          </a:p>
        </p:txBody>
      </p:sp>
      <p:sp>
        <p:nvSpPr>
          <p:cNvPr id="14" name="Fußzeilenplatzhalter 5">
            <a:extLst>
              <a:ext uri="{FF2B5EF4-FFF2-40B4-BE49-F238E27FC236}">
                <a16:creationId xmlns:a16="http://schemas.microsoft.com/office/drawing/2014/main" id="{C4972B23-11B5-8B65-E0B9-BED270AB874D}"/>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Rechteck 5">
            <a:extLst>
              <a:ext uri="{FF2B5EF4-FFF2-40B4-BE49-F238E27FC236}">
                <a16:creationId xmlns:a16="http://schemas.microsoft.com/office/drawing/2014/main" id="{B0DCD429-6059-5418-B4B5-CB67F29B54FB}"/>
              </a:ext>
            </a:extLst>
          </p:cNvPr>
          <p:cNvSpPr/>
          <p:nvPr/>
        </p:nvSpPr>
        <p:spPr>
          <a:xfrm>
            <a:off x="739186" y="5494923"/>
            <a:ext cx="9679215" cy="632277"/>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dirty="0">
                <a:solidFill>
                  <a:schemeClr val="tx2"/>
                </a:solidFill>
              </a:rPr>
              <a:t>Die Statusmitteilung ersetzt nicht die Online-Teilnahmeprüfung in Ihrer Vertragssoftware!  </a:t>
            </a:r>
          </a:p>
          <a:p>
            <a:pPr>
              <a:spcAft>
                <a:spcPts val="600"/>
              </a:spcAft>
            </a:pPr>
            <a:r>
              <a:rPr lang="de-DE" sz="1600" dirty="0">
                <a:solidFill>
                  <a:schemeClr val="tx2"/>
                </a:solidFill>
              </a:rPr>
              <a:t>Die Online-Teilnahmeprüfung nach wie vor mindestens einmal im Quartal für jeden Patienten durchführen.</a:t>
            </a:r>
          </a:p>
        </p:txBody>
      </p:sp>
    </p:spTree>
    <p:extLst>
      <p:ext uri="{BB962C8B-B14F-4D97-AF65-F5344CB8AC3E}">
        <p14:creationId xmlns:p14="http://schemas.microsoft.com/office/powerpoint/2010/main" val="1164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C9716-E8AE-3C3C-9005-3DA04E1A8DF1}"/>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17D8063E-8264-7A59-9835-AEBC91E1685C}"/>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9C9F10F9-4AD7-A00A-9EC2-0C22444C5B44}"/>
              </a:ext>
            </a:extLst>
          </p:cNvPr>
          <p:cNvSpPr>
            <a:spLocks noGrp="1"/>
          </p:cNvSpPr>
          <p:nvPr>
            <p:ph type="body" sz="quarter" idx="12"/>
          </p:nvPr>
        </p:nvSpPr>
        <p:spPr/>
        <p:txBody>
          <a:bodyPr/>
          <a:lstStyle/>
          <a:p>
            <a:r>
              <a:rPr lang="de-DE" dirty="0"/>
              <a:t>Teilnahme der Versicherten</a:t>
            </a:r>
          </a:p>
          <a:p>
            <a:endParaRPr lang="de-DE" dirty="0"/>
          </a:p>
        </p:txBody>
      </p:sp>
      <p:sp>
        <p:nvSpPr>
          <p:cNvPr id="4" name="Textplatzhalter 3">
            <a:extLst>
              <a:ext uri="{FF2B5EF4-FFF2-40B4-BE49-F238E27FC236}">
                <a16:creationId xmlns:a16="http://schemas.microsoft.com/office/drawing/2014/main" id="{B0308661-A5BC-7EA7-E4B1-2681E9849015}"/>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FA91BBB1-C2EA-1825-D457-695BD4D097F1}"/>
              </a:ext>
            </a:extLst>
          </p:cNvPr>
          <p:cNvSpPr>
            <a:spLocks noGrp="1"/>
          </p:cNvSpPr>
          <p:nvPr>
            <p:ph type="body" sz="quarter" idx="14"/>
          </p:nvPr>
        </p:nvSpPr>
        <p:spPr/>
        <p:txBody>
          <a:bodyPr/>
          <a:lstStyle/>
          <a:p>
            <a:r>
              <a:rPr lang="de-DE" dirty="0">
                <a:solidFill>
                  <a:schemeClr val="accent2"/>
                </a:solidFill>
              </a:rPr>
              <a:t>Sofortabrechnung nach Einschreibung (SANE)</a:t>
            </a:r>
          </a:p>
        </p:txBody>
      </p:sp>
      <p:sp>
        <p:nvSpPr>
          <p:cNvPr id="6" name="Textplatzhalter 5">
            <a:extLst>
              <a:ext uri="{FF2B5EF4-FFF2-40B4-BE49-F238E27FC236}">
                <a16:creationId xmlns:a16="http://schemas.microsoft.com/office/drawing/2014/main" id="{5709D110-2C3A-9CEB-E41A-0CE8F225377F}"/>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1AA7AC4F-4080-7ECD-378D-8C3062FFBCA2}"/>
              </a:ext>
            </a:extLst>
          </p:cNvPr>
          <p:cNvSpPr>
            <a:spLocks noGrp="1"/>
          </p:cNvSpPr>
          <p:nvPr>
            <p:ph type="body" sz="quarter" idx="16"/>
          </p:nvPr>
        </p:nvSpPr>
        <p:spPr/>
        <p:txBody>
          <a:bodyPr/>
          <a:lstStyle/>
          <a:p>
            <a:r>
              <a:rPr lang="de-DE" dirty="0"/>
              <a:t>Vergütungs- und Abrechnungssystematik</a:t>
            </a:r>
          </a:p>
          <a:p>
            <a:endParaRPr lang="de-DE" dirty="0"/>
          </a:p>
        </p:txBody>
      </p:sp>
      <p:sp>
        <p:nvSpPr>
          <p:cNvPr id="8" name="Textplatzhalter 7">
            <a:extLst>
              <a:ext uri="{FF2B5EF4-FFF2-40B4-BE49-F238E27FC236}">
                <a16:creationId xmlns:a16="http://schemas.microsoft.com/office/drawing/2014/main" id="{004942AD-0173-1115-C073-BA117480AFC1}"/>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070CF325-0FC3-3B8A-8D00-6195A553D8EE}"/>
              </a:ext>
            </a:extLst>
          </p:cNvPr>
          <p:cNvSpPr>
            <a:spLocks noGrp="1"/>
          </p:cNvSpPr>
          <p:nvPr>
            <p:ph type="body" sz="quarter" idx="18"/>
          </p:nvPr>
        </p:nvSpPr>
        <p:spPr/>
        <p:txBody>
          <a:bodyPr/>
          <a:lstStyle/>
          <a:p>
            <a:r>
              <a:rPr lang="de-DE" dirty="0"/>
              <a:t>Abrechnungsprozess</a:t>
            </a:r>
          </a:p>
          <a:p>
            <a:endParaRPr lang="de-DE" dirty="0"/>
          </a:p>
        </p:txBody>
      </p:sp>
      <p:sp>
        <p:nvSpPr>
          <p:cNvPr id="10" name="Textplatzhalter 9">
            <a:extLst>
              <a:ext uri="{FF2B5EF4-FFF2-40B4-BE49-F238E27FC236}">
                <a16:creationId xmlns:a16="http://schemas.microsoft.com/office/drawing/2014/main" id="{B1EAE66B-52A9-8C46-DB56-2D51B03D0B57}"/>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99BAC4FE-7245-B492-7C70-D7EE2DA77BAE}"/>
              </a:ext>
            </a:extLst>
          </p:cNvPr>
          <p:cNvSpPr>
            <a:spLocks noGrp="1"/>
          </p:cNvSpPr>
          <p:nvPr>
            <p:ph type="body" sz="quarter" idx="20"/>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B413138E-DC26-13C4-E763-114D418923C9}"/>
              </a:ext>
            </a:extLst>
          </p:cNvPr>
          <p:cNvSpPr>
            <a:spLocks noGrp="1"/>
          </p:cNvSpPr>
          <p:nvPr>
            <p:ph type="sldNum" sz="quarter" idx="11"/>
          </p:nvPr>
        </p:nvSpPr>
        <p:spPr/>
        <p:txBody>
          <a:bodyPr/>
          <a:lstStyle/>
          <a:p>
            <a:fld id="{563F8326-2D3F-44D0-8A27-327B93DAAA3E}" type="slidenum">
              <a:rPr lang="de-DE" smtClean="0"/>
              <a:pPr/>
              <a:t>12</a:t>
            </a:fld>
            <a:endParaRPr lang="de-DE"/>
          </a:p>
        </p:txBody>
      </p:sp>
      <p:sp>
        <p:nvSpPr>
          <p:cNvPr id="23" name="Fußzeilenplatzhalter 22">
            <a:extLst>
              <a:ext uri="{FF2B5EF4-FFF2-40B4-BE49-F238E27FC236}">
                <a16:creationId xmlns:a16="http://schemas.microsoft.com/office/drawing/2014/main" id="{D3655BC9-265C-54DC-57AB-35E6736EAFB4}"/>
              </a:ext>
            </a:extLst>
          </p:cNvPr>
          <p:cNvSpPr>
            <a:spLocks noGrp="1"/>
          </p:cNvSpPr>
          <p:nvPr>
            <p:ph type="ftr" sz="quarter" idx="10"/>
          </p:nvPr>
        </p:nvSpPr>
        <p:spPr/>
        <p:txBody>
          <a:bodyPr/>
          <a:lstStyle/>
          <a:p>
            <a:r>
              <a:rPr lang="de-DE"/>
              <a:t>Abrechnungsschulung Pneumologie</a:t>
            </a:r>
          </a:p>
        </p:txBody>
      </p:sp>
    </p:spTree>
    <p:extLst>
      <p:ext uri="{BB962C8B-B14F-4D97-AF65-F5344CB8AC3E}">
        <p14:creationId xmlns:p14="http://schemas.microsoft.com/office/powerpoint/2010/main" val="3520932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FE75D4-AADA-BB61-FCA0-37A3CD1D6775}"/>
              </a:ext>
            </a:extLst>
          </p:cNvPr>
          <p:cNvSpPr>
            <a:spLocks noGrp="1"/>
          </p:cNvSpPr>
          <p:nvPr>
            <p:ph type="title"/>
          </p:nvPr>
        </p:nvSpPr>
        <p:spPr/>
        <p:txBody>
          <a:bodyPr/>
          <a:lstStyle/>
          <a:p>
            <a:r>
              <a:rPr lang="de-DE" dirty="0"/>
              <a:t>Sofortabrechnung nach Einschreibung (SANE)</a:t>
            </a:r>
          </a:p>
        </p:txBody>
      </p:sp>
      <p:sp>
        <p:nvSpPr>
          <p:cNvPr id="3" name="Textplatzhalter 2">
            <a:extLst>
              <a:ext uri="{FF2B5EF4-FFF2-40B4-BE49-F238E27FC236}">
                <a16:creationId xmlns:a16="http://schemas.microsoft.com/office/drawing/2014/main" id="{25953957-BC4A-A141-576F-D1C4FE21D319}"/>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55D1E28C-8AE4-F3B5-E6B6-0D896CC44994}"/>
              </a:ext>
            </a:extLst>
          </p:cNvPr>
          <p:cNvSpPr>
            <a:spLocks noGrp="1"/>
          </p:cNvSpPr>
          <p:nvPr>
            <p:ph sz="quarter" idx="17"/>
          </p:nvPr>
        </p:nvSpPr>
        <p:spPr/>
        <p:txBody>
          <a:bodyPr/>
          <a:lstStyle/>
          <a:p>
            <a:r>
              <a:rPr lang="de-DE" dirty="0"/>
              <a:t>Die </a:t>
            </a:r>
            <a:r>
              <a:rPr lang="de-DE" b="1" dirty="0"/>
              <a:t>SANE</a:t>
            </a:r>
            <a:r>
              <a:rPr lang="de-DE" dirty="0"/>
              <a:t> ermöglicht die </a:t>
            </a:r>
            <a:r>
              <a:rPr lang="de-DE" b="1" dirty="0"/>
              <a:t>Abrechnung aller Leistungen des gesamten Quartals über den Facharztvertrag (FAV), sobald die Online-Einschreibung</a:t>
            </a:r>
            <a:r>
              <a:rPr lang="de-DE" dirty="0"/>
              <a:t> erfolgt ist.</a:t>
            </a:r>
          </a:p>
          <a:p>
            <a:endParaRPr lang="de-DE" dirty="0"/>
          </a:p>
          <a:p>
            <a:r>
              <a:rPr lang="de-DE" u="sng" dirty="0"/>
              <a:t>Bedingungen: </a:t>
            </a:r>
          </a:p>
          <a:p>
            <a:pPr marL="285750" indent="-285750">
              <a:buFont typeface="Wingdings" panose="05000000000000000000" pitchFamily="2" charset="2"/>
              <a:buChar char="§"/>
            </a:pPr>
            <a:r>
              <a:rPr lang="de-DE" dirty="0"/>
              <a:t>Der Versicherte nimmt bereits aktiv an der HZV teil</a:t>
            </a:r>
          </a:p>
          <a:p>
            <a:pPr marL="285750" indent="-285750">
              <a:buFont typeface="Wingdings" panose="05000000000000000000" pitchFamily="2" charset="2"/>
              <a:buChar char="§"/>
            </a:pPr>
            <a:r>
              <a:rPr lang="de-DE" dirty="0"/>
              <a:t>Der Vertragsteilnehmer muss zur SANE zugelassen sein (Beantragung i.R. der Teilnahmeerklärung oder nachträglich möglich)</a:t>
            </a:r>
          </a:p>
          <a:p>
            <a:pPr marL="285750" indent="-285750">
              <a:buFont typeface="Wingdings" panose="05000000000000000000" pitchFamily="2" charset="2"/>
              <a:buChar char="§"/>
            </a:pPr>
            <a:r>
              <a:rPr lang="de-DE" dirty="0"/>
              <a:t>Kann für einen Patienten für das Einschreibequartal und maximal das Folgequartal durchgeführt werden</a:t>
            </a:r>
          </a:p>
          <a:p>
            <a:pPr marL="285750" indent="-285750">
              <a:buFont typeface="Wingdings" panose="05000000000000000000" pitchFamily="2" charset="2"/>
              <a:buChar char="§"/>
            </a:pPr>
            <a:r>
              <a:rPr lang="de-DE" dirty="0"/>
              <a:t>Abrechnung entweder komplett über SANE im Facharztvertrag </a:t>
            </a:r>
            <a:r>
              <a:rPr lang="de-DE" u="sng" dirty="0"/>
              <a:t>oder</a:t>
            </a:r>
            <a:r>
              <a:rPr lang="de-DE" dirty="0"/>
              <a:t> wahlweise komplett über KV</a:t>
            </a:r>
          </a:p>
          <a:p>
            <a:endParaRPr lang="de-DE" dirty="0"/>
          </a:p>
        </p:txBody>
      </p:sp>
      <p:sp>
        <p:nvSpPr>
          <p:cNvPr id="5" name="Foliennummernplatzhalter 4">
            <a:extLst>
              <a:ext uri="{FF2B5EF4-FFF2-40B4-BE49-F238E27FC236}">
                <a16:creationId xmlns:a16="http://schemas.microsoft.com/office/drawing/2014/main" id="{E5A90C7B-F807-D15E-8619-75E40A340B78}"/>
              </a:ext>
            </a:extLst>
          </p:cNvPr>
          <p:cNvSpPr>
            <a:spLocks noGrp="1"/>
          </p:cNvSpPr>
          <p:nvPr>
            <p:ph type="sldNum" sz="quarter" idx="16"/>
          </p:nvPr>
        </p:nvSpPr>
        <p:spPr/>
        <p:txBody>
          <a:bodyPr/>
          <a:lstStyle/>
          <a:p>
            <a:fld id="{563F8326-2D3F-44D0-8A27-327B93DAAA3E}" type="slidenum">
              <a:rPr lang="de-DE" smtClean="0"/>
              <a:pPr/>
              <a:t>13</a:t>
            </a:fld>
            <a:endParaRPr lang="de-DE"/>
          </a:p>
        </p:txBody>
      </p:sp>
      <p:sp>
        <p:nvSpPr>
          <p:cNvPr id="7" name="Ellipse 6">
            <a:extLst>
              <a:ext uri="{FF2B5EF4-FFF2-40B4-BE49-F238E27FC236}">
                <a16:creationId xmlns:a16="http://schemas.microsoft.com/office/drawing/2014/main" id="{C93DCCB4-2711-8113-3446-366AA539DBE0}"/>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8" name="Grafik 7" descr="Zahnräder Silhouette">
            <a:extLst>
              <a:ext uri="{FF2B5EF4-FFF2-40B4-BE49-F238E27FC236}">
                <a16:creationId xmlns:a16="http://schemas.microsoft.com/office/drawing/2014/main" id="{794737AA-2370-C19C-2792-4414D8FEB8B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
        <p:nvSpPr>
          <p:cNvPr id="9" name="Fußzeilenplatzhalter 5">
            <a:extLst>
              <a:ext uri="{FF2B5EF4-FFF2-40B4-BE49-F238E27FC236}">
                <a16:creationId xmlns:a16="http://schemas.microsoft.com/office/drawing/2014/main" id="{5B747C8A-C712-765F-F397-029EEBBA5FAC}"/>
              </a:ext>
            </a:extLst>
          </p:cNvPr>
          <p:cNvSpPr>
            <a:spLocks noGrp="1"/>
          </p:cNvSpPr>
          <p:nvPr>
            <p:ph type="ftr" sz="quarter" idx="15"/>
          </p:nvPr>
        </p:nvSpPr>
        <p:spPr>
          <a:xfrm>
            <a:off x="5257955" y="6507057"/>
            <a:ext cx="1685910" cy="180000"/>
          </a:xfrm>
        </p:spPr>
        <p:txBody>
          <a:bodyPr/>
          <a:lstStyle/>
          <a:p>
            <a:r>
              <a:rPr lang="de-DE" dirty="0"/>
              <a:t>Abrechnungsschulung Pneumologie</a:t>
            </a:r>
          </a:p>
        </p:txBody>
      </p:sp>
      <p:sp>
        <p:nvSpPr>
          <p:cNvPr id="10" name="Fußzeilenplatzhalter 5">
            <a:extLst>
              <a:ext uri="{FF2B5EF4-FFF2-40B4-BE49-F238E27FC236}">
                <a16:creationId xmlns:a16="http://schemas.microsoft.com/office/drawing/2014/main" id="{6F3C39D4-C05D-265C-8A03-B7954C0E8E5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392847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235F34-8E6B-B05A-CBB9-6BB51A5030A1}"/>
              </a:ext>
            </a:extLst>
          </p:cNvPr>
          <p:cNvSpPr>
            <a:spLocks noGrp="1"/>
          </p:cNvSpPr>
          <p:nvPr>
            <p:ph type="title"/>
          </p:nvPr>
        </p:nvSpPr>
        <p:spPr/>
        <p:txBody>
          <a:bodyPr/>
          <a:lstStyle/>
          <a:p>
            <a:r>
              <a:rPr lang="de-DE" dirty="0"/>
              <a:t>Sofortabrechnung nach Einschreibung (SANE)</a:t>
            </a:r>
          </a:p>
        </p:txBody>
      </p:sp>
      <p:sp>
        <p:nvSpPr>
          <p:cNvPr id="3" name="Textplatzhalter 2">
            <a:extLst>
              <a:ext uri="{FF2B5EF4-FFF2-40B4-BE49-F238E27FC236}">
                <a16:creationId xmlns:a16="http://schemas.microsoft.com/office/drawing/2014/main" id="{616BCD39-88C2-E953-7E81-EEB28FAD3D63}"/>
              </a:ext>
            </a:extLst>
          </p:cNvPr>
          <p:cNvSpPr>
            <a:spLocks noGrp="1"/>
          </p:cNvSpPr>
          <p:nvPr>
            <p:ph type="body" sz="quarter" idx="20"/>
          </p:nvPr>
        </p:nvSpPr>
        <p:spPr/>
        <p:txBody>
          <a:bodyPr/>
          <a:lstStyle/>
          <a:p>
            <a:endParaRPr lang="de-DE"/>
          </a:p>
        </p:txBody>
      </p:sp>
      <p:sp>
        <p:nvSpPr>
          <p:cNvPr id="5" name="Foliennummernplatzhalter 4">
            <a:extLst>
              <a:ext uri="{FF2B5EF4-FFF2-40B4-BE49-F238E27FC236}">
                <a16:creationId xmlns:a16="http://schemas.microsoft.com/office/drawing/2014/main" id="{354D0B78-706D-64F9-1820-56988EF7A319}"/>
              </a:ext>
            </a:extLst>
          </p:cNvPr>
          <p:cNvSpPr>
            <a:spLocks noGrp="1"/>
          </p:cNvSpPr>
          <p:nvPr>
            <p:ph type="sldNum" sz="quarter" idx="16"/>
          </p:nvPr>
        </p:nvSpPr>
        <p:spPr/>
        <p:txBody>
          <a:bodyPr/>
          <a:lstStyle/>
          <a:p>
            <a:fld id="{563F8326-2D3F-44D0-8A27-327B93DAAA3E}" type="slidenum">
              <a:rPr lang="de-DE" smtClean="0"/>
              <a:pPr/>
              <a:t>14</a:t>
            </a:fld>
            <a:endParaRPr lang="de-DE"/>
          </a:p>
        </p:txBody>
      </p:sp>
      <p:graphicFrame>
        <p:nvGraphicFramePr>
          <p:cNvPr id="7" name="Tabelle 6">
            <a:extLst>
              <a:ext uri="{FF2B5EF4-FFF2-40B4-BE49-F238E27FC236}">
                <a16:creationId xmlns:a16="http://schemas.microsoft.com/office/drawing/2014/main" id="{2BC708C2-D2A0-F4C6-27DA-5FA24807D1AC}"/>
              </a:ext>
            </a:extLst>
          </p:cNvPr>
          <p:cNvGraphicFramePr>
            <a:graphicFrameLocks noGrp="1"/>
          </p:cNvGraphicFramePr>
          <p:nvPr>
            <p:extLst>
              <p:ext uri="{D42A27DB-BD31-4B8C-83A1-F6EECF244321}">
                <p14:modId xmlns:p14="http://schemas.microsoft.com/office/powerpoint/2010/main" val="4138160337"/>
              </p:ext>
            </p:extLst>
          </p:nvPr>
        </p:nvGraphicFramePr>
        <p:xfrm>
          <a:off x="896021" y="2425850"/>
          <a:ext cx="10612494" cy="1066800"/>
        </p:xfrm>
        <a:graphic>
          <a:graphicData uri="http://schemas.openxmlformats.org/drawingml/2006/table">
            <a:tbl>
              <a:tblPr firstRow="1" bandRow="1">
                <a:tableStyleId>{8799B23B-EC83-4686-B30A-512413B5E67A}</a:tableStyleId>
              </a:tblPr>
              <a:tblGrid>
                <a:gridCol w="1179166">
                  <a:extLst>
                    <a:ext uri="{9D8B030D-6E8A-4147-A177-3AD203B41FA5}">
                      <a16:colId xmlns:a16="http://schemas.microsoft.com/office/drawing/2014/main" val="2782465802"/>
                    </a:ext>
                  </a:extLst>
                </a:gridCol>
                <a:gridCol w="1179166">
                  <a:extLst>
                    <a:ext uri="{9D8B030D-6E8A-4147-A177-3AD203B41FA5}">
                      <a16:colId xmlns:a16="http://schemas.microsoft.com/office/drawing/2014/main" val="30214965"/>
                    </a:ext>
                  </a:extLst>
                </a:gridCol>
                <a:gridCol w="1179166">
                  <a:extLst>
                    <a:ext uri="{9D8B030D-6E8A-4147-A177-3AD203B41FA5}">
                      <a16:colId xmlns:a16="http://schemas.microsoft.com/office/drawing/2014/main" val="2462271603"/>
                    </a:ext>
                  </a:extLst>
                </a:gridCol>
                <a:gridCol w="1179166">
                  <a:extLst>
                    <a:ext uri="{9D8B030D-6E8A-4147-A177-3AD203B41FA5}">
                      <a16:colId xmlns:a16="http://schemas.microsoft.com/office/drawing/2014/main" val="1046619297"/>
                    </a:ext>
                  </a:extLst>
                </a:gridCol>
                <a:gridCol w="1179166">
                  <a:extLst>
                    <a:ext uri="{9D8B030D-6E8A-4147-A177-3AD203B41FA5}">
                      <a16:colId xmlns:a16="http://schemas.microsoft.com/office/drawing/2014/main" val="1814164298"/>
                    </a:ext>
                  </a:extLst>
                </a:gridCol>
                <a:gridCol w="1179166">
                  <a:extLst>
                    <a:ext uri="{9D8B030D-6E8A-4147-A177-3AD203B41FA5}">
                      <a16:colId xmlns:a16="http://schemas.microsoft.com/office/drawing/2014/main" val="2394751121"/>
                    </a:ext>
                  </a:extLst>
                </a:gridCol>
                <a:gridCol w="1179166">
                  <a:extLst>
                    <a:ext uri="{9D8B030D-6E8A-4147-A177-3AD203B41FA5}">
                      <a16:colId xmlns:a16="http://schemas.microsoft.com/office/drawing/2014/main" val="117204213"/>
                    </a:ext>
                  </a:extLst>
                </a:gridCol>
                <a:gridCol w="1179166">
                  <a:extLst>
                    <a:ext uri="{9D8B030D-6E8A-4147-A177-3AD203B41FA5}">
                      <a16:colId xmlns:a16="http://schemas.microsoft.com/office/drawing/2014/main" val="152373445"/>
                    </a:ext>
                  </a:extLst>
                </a:gridCol>
                <a:gridCol w="1179166">
                  <a:extLst>
                    <a:ext uri="{9D8B030D-6E8A-4147-A177-3AD203B41FA5}">
                      <a16:colId xmlns:a16="http://schemas.microsoft.com/office/drawing/2014/main" val="2218900056"/>
                    </a:ext>
                  </a:extLst>
                </a:gridCol>
              </a:tblGrid>
              <a:tr h="370840">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marL="0" algn="ctr" defTabSz="914400" rtl="0" eaLnBrk="1" latinLnBrk="0" hangingPunct="1"/>
                      <a:r>
                        <a:rPr lang="de-DE" sz="1600" b="0" kern="1200" dirty="0">
                          <a:solidFill>
                            <a:schemeClr val="tx2"/>
                          </a:solidFill>
                          <a:latin typeface="+mn-lt"/>
                          <a:ea typeface="+mn-ea"/>
                          <a:cs typeface="+mn-cs"/>
                        </a:rPr>
                        <a:t>Januar</a:t>
                      </a:r>
                    </a:p>
                  </a:txBody>
                  <a:tcPr>
                    <a:lnB w="12700" cap="flat" cmpd="sng" algn="ctr">
                      <a:solidFill>
                        <a:schemeClr val="accent3"/>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4800" b="0" dirty="0">
                          <a:solidFill>
                            <a:schemeClr val="accent3">
                              <a:lumMod val="40000"/>
                              <a:lumOff val="60000"/>
                            </a:schemeClr>
                          </a:solidFill>
                        </a:rPr>
                        <a:t>Q1</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0" dirty="0">
                          <a:solidFill>
                            <a:schemeClr val="tx2"/>
                          </a:solidFill>
                        </a:rPr>
                        <a:t>Februar</a:t>
                      </a:r>
                    </a:p>
                  </a:txBody>
                  <a:tcPr>
                    <a:lnB w="12700" cap="flat" cmpd="sng" algn="ctr">
                      <a:solidFill>
                        <a:schemeClr val="accent3"/>
                      </a:solidFill>
                      <a:prstDash val="solid"/>
                      <a:round/>
                      <a:headEnd type="none" w="med" len="med"/>
                      <a:tailEnd type="none" w="med" len="med"/>
                    </a:lnB>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600" b="0" dirty="0">
                          <a:solidFill>
                            <a:schemeClr val="tx2"/>
                          </a:solidFill>
                        </a:rPr>
                        <a:t>März</a:t>
                      </a:r>
                    </a:p>
                  </a:txBody>
                  <a:tcPr>
                    <a:lnB w="12700" cap="flat" cmpd="sng" algn="ctr">
                      <a:solidFill>
                        <a:schemeClr val="accent3"/>
                      </a:solidFill>
                      <a:prstDash val="solid"/>
                      <a:round/>
                      <a:headEnd type="none" w="med" len="med"/>
                      <a:tailEnd type="none" w="med" len="med"/>
                    </a:lnB>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600" b="0" dirty="0">
                          <a:solidFill>
                            <a:schemeClr val="tx2"/>
                          </a:solidFill>
                        </a:rPr>
                        <a:t>April</a:t>
                      </a:r>
                    </a:p>
                  </a:txBody>
                  <a:tcPr>
                    <a:lnB w="12700" cap="flat" cmpd="sng" algn="ctr">
                      <a:solidFill>
                        <a:schemeClr val="accent3"/>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800" b="0" u="none" strike="noStrike" kern="1200" cap="none" spc="0" normalizeH="0" baseline="0" noProof="0" dirty="0">
                          <a:ln>
                            <a:noFill/>
                          </a:ln>
                          <a:solidFill>
                            <a:schemeClr val="accent3">
                              <a:lumMod val="40000"/>
                              <a:lumOff val="60000"/>
                            </a:schemeClr>
                          </a:solidFill>
                          <a:effectLst/>
                          <a:uLnTx/>
                          <a:uFillTx/>
                        </a:rPr>
                        <a:t>Q2</a:t>
                      </a:r>
                      <a:endParaRPr lang="de-DE" sz="4800" dirty="0">
                        <a:solidFill>
                          <a:schemeClr val="accent3">
                            <a:lumMod val="40000"/>
                            <a:lumOff val="60000"/>
                          </a:schemeClr>
                        </a:solidFill>
                      </a:endParaRPr>
                    </a:p>
                    <a:p>
                      <a:pPr algn="ctr"/>
                      <a:r>
                        <a:rPr lang="de-DE" sz="1600" b="0" dirty="0">
                          <a:solidFill>
                            <a:schemeClr val="tx2"/>
                          </a:solidFill>
                        </a:rPr>
                        <a:t>Mai</a:t>
                      </a:r>
                    </a:p>
                  </a:txBody>
                  <a:tcPr>
                    <a:lnB w="12700" cap="flat" cmpd="sng" algn="ctr">
                      <a:solidFill>
                        <a:schemeClr val="accent3"/>
                      </a:solidFill>
                      <a:prstDash val="solid"/>
                      <a:round/>
                      <a:headEnd type="none" w="med" len="med"/>
                      <a:tailEnd type="none" w="med" len="med"/>
                    </a:lnB>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600" b="0" dirty="0">
                          <a:solidFill>
                            <a:schemeClr val="tx2"/>
                          </a:solidFill>
                        </a:rPr>
                        <a:t>Juni</a:t>
                      </a:r>
                    </a:p>
                  </a:txBody>
                  <a:tcPr>
                    <a:lnB w="12700" cap="flat" cmpd="sng" algn="ctr">
                      <a:solidFill>
                        <a:schemeClr val="accent3"/>
                      </a:solidFill>
                      <a:prstDash val="solid"/>
                      <a:round/>
                      <a:headEnd type="none" w="med" len="med"/>
                      <a:tailEnd type="none" w="med" len="med"/>
                    </a:lnB>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600" b="0" dirty="0">
                          <a:solidFill>
                            <a:schemeClr val="tx2"/>
                          </a:solidFill>
                        </a:rPr>
                        <a:t>Juli</a:t>
                      </a:r>
                    </a:p>
                  </a:txBody>
                  <a:tcPr>
                    <a:lnB w="12700" cap="flat" cmpd="sng" algn="ctr">
                      <a:solidFill>
                        <a:schemeClr val="accent3"/>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800" b="0" u="none" strike="noStrike" kern="1200" cap="none" spc="0" normalizeH="0" baseline="0" noProof="0" dirty="0">
                          <a:ln>
                            <a:noFill/>
                          </a:ln>
                          <a:solidFill>
                            <a:schemeClr val="accent3">
                              <a:lumMod val="40000"/>
                              <a:lumOff val="60000"/>
                            </a:schemeClr>
                          </a:solidFill>
                          <a:effectLst/>
                          <a:uLnTx/>
                          <a:uFillTx/>
                        </a:rPr>
                        <a:t>Q3</a:t>
                      </a:r>
                      <a:endParaRPr lang="de-DE" sz="4800" dirty="0">
                        <a:solidFill>
                          <a:schemeClr val="accent3">
                            <a:lumMod val="40000"/>
                            <a:lumOff val="60000"/>
                          </a:schemeClr>
                        </a:solidFill>
                      </a:endParaRPr>
                    </a:p>
                    <a:p>
                      <a:pPr algn="ctr"/>
                      <a:r>
                        <a:rPr lang="de-DE" sz="1600" b="0" dirty="0">
                          <a:solidFill>
                            <a:schemeClr val="tx2"/>
                          </a:solidFill>
                        </a:rPr>
                        <a:t>August</a:t>
                      </a:r>
                    </a:p>
                  </a:txBody>
                  <a:tcPr>
                    <a:lnB w="12700" cap="flat" cmpd="sng" algn="ctr">
                      <a:solidFill>
                        <a:schemeClr val="accent3"/>
                      </a:solidFill>
                      <a:prstDash val="solid"/>
                      <a:round/>
                      <a:headEnd type="none" w="med" len="med"/>
                      <a:tailEnd type="none" w="med" len="med"/>
                    </a:lnB>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600" b="0" dirty="0">
                          <a:solidFill>
                            <a:schemeClr val="tx2"/>
                          </a:solidFill>
                        </a:rPr>
                        <a:t>September</a:t>
                      </a:r>
                    </a:p>
                  </a:txBody>
                  <a:tcPr>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867310818"/>
                  </a:ext>
                </a:extLst>
              </a:tr>
            </a:tbl>
          </a:graphicData>
        </a:graphic>
      </p:graphicFrame>
      <p:sp>
        <p:nvSpPr>
          <p:cNvPr id="8" name="Textfeld 7">
            <a:extLst>
              <a:ext uri="{FF2B5EF4-FFF2-40B4-BE49-F238E27FC236}">
                <a16:creationId xmlns:a16="http://schemas.microsoft.com/office/drawing/2014/main" id="{D2F58A49-468F-FD3F-BFC1-3FF5D52BE8E0}"/>
              </a:ext>
            </a:extLst>
          </p:cNvPr>
          <p:cNvSpPr txBox="1"/>
          <p:nvPr/>
        </p:nvSpPr>
        <p:spPr>
          <a:xfrm>
            <a:off x="453077" y="1284107"/>
            <a:ext cx="3170449" cy="288000"/>
          </a:xfrm>
          <a:prstGeom prst="rect">
            <a:avLst/>
          </a:prstGeom>
          <a:noFill/>
        </p:spPr>
        <p:txBody>
          <a:bodyPr wrap="none" lIns="0" tIns="0" rIns="0" bIns="0" rtlCol="0">
            <a:noAutofit/>
          </a:bodyPr>
          <a:lstStyle/>
          <a:p>
            <a:pPr algn="l">
              <a:buClr>
                <a:schemeClr val="tx2"/>
              </a:buClr>
              <a:buSzPct val="100000"/>
            </a:pPr>
            <a:r>
              <a:rPr lang="de-DE" sz="1600" b="1" dirty="0">
                <a:solidFill>
                  <a:schemeClr val="tx2"/>
                </a:solidFill>
                <a:latin typeface="Arial" panose="020B0604020202020204" pitchFamily="34" charset="0"/>
                <a:cs typeface="Arial" panose="020B0604020202020204" pitchFamily="34" charset="0"/>
              </a:rPr>
              <a:t>Beispiel: </a:t>
            </a:r>
            <a:r>
              <a:rPr lang="de-DE" sz="1600" dirty="0">
                <a:solidFill>
                  <a:schemeClr val="tx2"/>
                </a:solidFill>
                <a:latin typeface="Arial" panose="020B0604020202020204" pitchFamily="34" charset="0"/>
                <a:cs typeface="Arial" panose="020B0604020202020204" pitchFamily="34" charset="0"/>
              </a:rPr>
              <a:t>Einschreibung am 15.03.</a:t>
            </a:r>
          </a:p>
        </p:txBody>
      </p:sp>
      <p:sp>
        <p:nvSpPr>
          <p:cNvPr id="9" name="Textfeld 8">
            <a:extLst>
              <a:ext uri="{FF2B5EF4-FFF2-40B4-BE49-F238E27FC236}">
                <a16:creationId xmlns:a16="http://schemas.microsoft.com/office/drawing/2014/main" id="{AD28101F-1DA9-CCC1-2BCD-04E1D34EF6A2}"/>
              </a:ext>
            </a:extLst>
          </p:cNvPr>
          <p:cNvSpPr txBox="1"/>
          <p:nvPr/>
        </p:nvSpPr>
        <p:spPr>
          <a:xfrm>
            <a:off x="896021" y="1741898"/>
            <a:ext cx="3546428" cy="492443"/>
          </a:xfrm>
          <a:prstGeom prst="rect">
            <a:avLst/>
          </a:prstGeom>
          <a:noFill/>
        </p:spPr>
        <p:txBody>
          <a:bodyPr wrap="square" lIns="0" tIns="0" rIns="0" bIns="0" rtlCol="0">
            <a:spAutoFit/>
          </a:bodyPr>
          <a:lstStyle/>
          <a:p>
            <a:pPr marL="285750" indent="-285750" algn="l">
              <a:buClr>
                <a:schemeClr val="tx2"/>
              </a:buClr>
              <a:buSzPct val="100000"/>
              <a:buFont typeface="Wingdings" panose="05000000000000000000" pitchFamily="2" charset="2"/>
              <a:buChar char="à"/>
            </a:pPr>
            <a:r>
              <a:rPr lang="de-DE" sz="1600" b="1" dirty="0">
                <a:solidFill>
                  <a:schemeClr val="tx2"/>
                </a:solidFill>
                <a:latin typeface="Arial" panose="020B0604020202020204" pitchFamily="34" charset="0"/>
                <a:cs typeface="Arial" panose="020B0604020202020204" pitchFamily="34" charset="0"/>
                <a:sym typeface="Wingdings" panose="05000000000000000000" pitchFamily="2" charset="2"/>
              </a:rPr>
              <a:t>Alle Leistungen in Q1</a:t>
            </a:r>
            <a:r>
              <a:rPr lang="de-DE" sz="1600" dirty="0">
                <a:solidFill>
                  <a:schemeClr val="tx2"/>
                </a:solidFill>
                <a:latin typeface="Arial" panose="020B0604020202020204" pitchFamily="34" charset="0"/>
                <a:cs typeface="Arial" panose="020B0604020202020204" pitchFamily="34" charset="0"/>
                <a:sym typeface="Wingdings" panose="05000000000000000000" pitchFamily="2" charset="2"/>
              </a:rPr>
              <a:t> können</a:t>
            </a:r>
          </a:p>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sym typeface="Wingdings" panose="05000000000000000000" pitchFamily="2" charset="2"/>
              </a:rPr>
              <a:t>über den FAV abgerechnet werden</a:t>
            </a:r>
            <a:endParaRPr lang="de-DE" sz="1600" dirty="0">
              <a:solidFill>
                <a:schemeClr val="tx2"/>
              </a:solidFill>
              <a:latin typeface="Arial" panose="020B0604020202020204" pitchFamily="34" charset="0"/>
              <a:cs typeface="Arial" panose="020B0604020202020204" pitchFamily="34" charset="0"/>
            </a:endParaRPr>
          </a:p>
        </p:txBody>
      </p:sp>
      <p:cxnSp>
        <p:nvCxnSpPr>
          <p:cNvPr id="11" name="Gerader Verbinder 10">
            <a:extLst>
              <a:ext uri="{FF2B5EF4-FFF2-40B4-BE49-F238E27FC236}">
                <a16:creationId xmlns:a16="http://schemas.microsoft.com/office/drawing/2014/main" id="{EAF8B453-CF6D-33BF-4B92-A005B8195A15}"/>
              </a:ext>
            </a:extLst>
          </p:cNvPr>
          <p:cNvCxnSpPr>
            <a:cxnSpLocks/>
          </p:cNvCxnSpPr>
          <p:nvPr/>
        </p:nvCxnSpPr>
        <p:spPr>
          <a:xfrm>
            <a:off x="4442449" y="1741898"/>
            <a:ext cx="0" cy="683952"/>
          </a:xfrm>
          <a:prstGeom prst="line">
            <a:avLst/>
          </a:prstGeom>
          <a:ln w="15875" cap="rnd">
            <a:solidFill>
              <a:schemeClr val="accent3"/>
            </a:solidFill>
            <a:prstDash val="dash"/>
            <a:round/>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275BEDB8-9ECB-4647-32F6-E59A4BA7BF49}"/>
              </a:ext>
            </a:extLst>
          </p:cNvPr>
          <p:cNvCxnSpPr>
            <a:cxnSpLocks/>
          </p:cNvCxnSpPr>
          <p:nvPr/>
        </p:nvCxnSpPr>
        <p:spPr>
          <a:xfrm>
            <a:off x="7966122" y="1741898"/>
            <a:ext cx="0" cy="683952"/>
          </a:xfrm>
          <a:prstGeom prst="line">
            <a:avLst/>
          </a:prstGeom>
          <a:ln w="15875" cap="rnd">
            <a:solidFill>
              <a:schemeClr val="accent3"/>
            </a:solidFill>
            <a:prstDash val="dash"/>
            <a:round/>
          </a:ln>
        </p:spPr>
        <p:style>
          <a:lnRef idx="1">
            <a:schemeClr val="accent1"/>
          </a:lnRef>
          <a:fillRef idx="0">
            <a:schemeClr val="accent1"/>
          </a:fillRef>
          <a:effectRef idx="0">
            <a:schemeClr val="accent1"/>
          </a:effectRef>
          <a:fontRef idx="minor">
            <a:schemeClr val="tx1"/>
          </a:fontRef>
        </p:style>
      </p:cxnSp>
      <p:sp>
        <p:nvSpPr>
          <p:cNvPr id="15" name="Textfeld 14">
            <a:extLst>
              <a:ext uri="{FF2B5EF4-FFF2-40B4-BE49-F238E27FC236}">
                <a16:creationId xmlns:a16="http://schemas.microsoft.com/office/drawing/2014/main" id="{E169159B-55E1-0875-A6B4-6449F51FF454}"/>
              </a:ext>
            </a:extLst>
          </p:cNvPr>
          <p:cNvSpPr txBox="1"/>
          <p:nvPr/>
        </p:nvSpPr>
        <p:spPr>
          <a:xfrm>
            <a:off x="4539767" y="1741898"/>
            <a:ext cx="3546428" cy="492443"/>
          </a:xfrm>
          <a:prstGeom prst="rect">
            <a:avLst/>
          </a:prstGeom>
          <a:noFill/>
        </p:spPr>
        <p:txBody>
          <a:bodyPr wrap="square" lIns="0" tIns="0" rIns="0" bIns="0" rtlCol="0">
            <a:spAutoFit/>
          </a:bodyPr>
          <a:lstStyle/>
          <a:p>
            <a:pPr marL="285750" indent="-285750" algn="l">
              <a:buClr>
                <a:schemeClr val="tx2"/>
              </a:buClr>
              <a:buSzPct val="100000"/>
              <a:buFont typeface="Wingdings" panose="05000000000000000000" pitchFamily="2" charset="2"/>
              <a:buChar char="à"/>
            </a:pPr>
            <a:r>
              <a:rPr lang="de-DE" sz="1600" b="1" dirty="0">
                <a:solidFill>
                  <a:schemeClr val="tx2"/>
                </a:solidFill>
                <a:latin typeface="Arial" panose="020B0604020202020204" pitchFamily="34" charset="0"/>
                <a:cs typeface="Arial" panose="020B0604020202020204" pitchFamily="34" charset="0"/>
                <a:sym typeface="Wingdings" panose="05000000000000000000" pitchFamily="2" charset="2"/>
              </a:rPr>
              <a:t>Alle Leistungen in Q2</a:t>
            </a:r>
            <a:r>
              <a:rPr lang="de-DE" sz="1600" dirty="0">
                <a:solidFill>
                  <a:schemeClr val="tx2"/>
                </a:solidFill>
                <a:latin typeface="Arial" panose="020B0604020202020204" pitchFamily="34" charset="0"/>
                <a:cs typeface="Arial" panose="020B0604020202020204" pitchFamily="34" charset="0"/>
                <a:sym typeface="Wingdings" panose="05000000000000000000" pitchFamily="2" charset="2"/>
              </a:rPr>
              <a:t> können</a:t>
            </a:r>
          </a:p>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sym typeface="Wingdings" panose="05000000000000000000" pitchFamily="2" charset="2"/>
              </a:rPr>
              <a:t>über den FAV abgerechnet werden</a:t>
            </a:r>
            <a:endParaRPr lang="de-DE" sz="1600" dirty="0">
              <a:solidFill>
                <a:schemeClr val="tx2"/>
              </a:solidFill>
              <a:latin typeface="Arial" panose="020B0604020202020204" pitchFamily="34" charset="0"/>
              <a:cs typeface="Arial" panose="020B0604020202020204" pitchFamily="34" charset="0"/>
            </a:endParaRPr>
          </a:p>
        </p:txBody>
      </p:sp>
      <p:sp>
        <p:nvSpPr>
          <p:cNvPr id="16" name="Textfeld 15">
            <a:extLst>
              <a:ext uri="{FF2B5EF4-FFF2-40B4-BE49-F238E27FC236}">
                <a16:creationId xmlns:a16="http://schemas.microsoft.com/office/drawing/2014/main" id="{31A50C4C-4A7D-B8C6-C345-D4C0E6C1D7D6}"/>
              </a:ext>
            </a:extLst>
          </p:cNvPr>
          <p:cNvSpPr txBox="1"/>
          <p:nvPr/>
        </p:nvSpPr>
        <p:spPr>
          <a:xfrm>
            <a:off x="8084177" y="1865008"/>
            <a:ext cx="3546428" cy="246221"/>
          </a:xfrm>
          <a:prstGeom prst="rect">
            <a:avLst/>
          </a:prstGeom>
          <a:noFill/>
        </p:spPr>
        <p:txBody>
          <a:bodyPr wrap="square" lIns="0" tIns="0" rIns="0" bIns="0" rtlCol="0">
            <a:spAutoFit/>
          </a:bodyPr>
          <a:lstStyle/>
          <a:p>
            <a:pPr marL="285750" indent="-285750" algn="l">
              <a:buClr>
                <a:schemeClr val="tx2"/>
              </a:buClr>
              <a:buSzPct val="100000"/>
              <a:buFont typeface="Wingdings" panose="05000000000000000000" pitchFamily="2" charset="2"/>
              <a:buChar char="à"/>
            </a:pPr>
            <a:r>
              <a:rPr lang="de-DE" sz="1600" b="1" dirty="0">
                <a:solidFill>
                  <a:schemeClr val="tx2"/>
                </a:solidFill>
                <a:latin typeface="Arial" panose="020B0604020202020204" pitchFamily="34" charset="0"/>
                <a:cs typeface="Arial" panose="020B0604020202020204" pitchFamily="34" charset="0"/>
                <a:sym typeface="Wingdings" panose="05000000000000000000" pitchFamily="2" charset="2"/>
              </a:rPr>
              <a:t>Aktive Teilnahme ab Q3</a:t>
            </a:r>
            <a:endParaRPr lang="de-DE" sz="1600" dirty="0">
              <a:solidFill>
                <a:schemeClr val="tx2"/>
              </a:solidFill>
              <a:latin typeface="Arial" panose="020B0604020202020204" pitchFamily="34" charset="0"/>
              <a:cs typeface="Arial" panose="020B0604020202020204" pitchFamily="34" charset="0"/>
            </a:endParaRPr>
          </a:p>
        </p:txBody>
      </p:sp>
      <p:sp>
        <p:nvSpPr>
          <p:cNvPr id="17" name="Geschweifte Klammer links 16">
            <a:extLst>
              <a:ext uri="{FF2B5EF4-FFF2-40B4-BE49-F238E27FC236}">
                <a16:creationId xmlns:a16="http://schemas.microsoft.com/office/drawing/2014/main" id="{979A1523-1772-3484-4685-BA7F84151EC8}"/>
              </a:ext>
            </a:extLst>
          </p:cNvPr>
          <p:cNvSpPr/>
          <p:nvPr/>
        </p:nvSpPr>
        <p:spPr>
          <a:xfrm rot="16200000">
            <a:off x="4293437" y="195871"/>
            <a:ext cx="205995" cy="7000829"/>
          </a:xfrm>
          <a:prstGeom prst="leftBrace">
            <a:avLst/>
          </a:prstGeom>
          <a:noFill/>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solidFill>
                <a:srgbClr val="F18B82"/>
              </a:solidFill>
            </a:endParaRPr>
          </a:p>
        </p:txBody>
      </p:sp>
      <p:sp>
        <p:nvSpPr>
          <p:cNvPr id="18" name="Geschweifte Klammer links 17">
            <a:extLst>
              <a:ext uri="{FF2B5EF4-FFF2-40B4-BE49-F238E27FC236}">
                <a16:creationId xmlns:a16="http://schemas.microsoft.com/office/drawing/2014/main" id="{09C2195C-76B3-CD4E-1701-458D9288371F}"/>
              </a:ext>
            </a:extLst>
          </p:cNvPr>
          <p:cNvSpPr/>
          <p:nvPr/>
        </p:nvSpPr>
        <p:spPr>
          <a:xfrm rot="16200000">
            <a:off x="9629411" y="1929997"/>
            <a:ext cx="205996" cy="3532574"/>
          </a:xfrm>
          <a:prstGeom prst="leftBrace">
            <a:avLst/>
          </a:prstGeom>
          <a:noFill/>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solidFill>
                <a:srgbClr val="F18B82"/>
              </a:solidFill>
            </a:endParaRPr>
          </a:p>
        </p:txBody>
      </p:sp>
      <p:sp>
        <p:nvSpPr>
          <p:cNvPr id="19" name="Textfeld 18">
            <a:extLst>
              <a:ext uri="{FF2B5EF4-FFF2-40B4-BE49-F238E27FC236}">
                <a16:creationId xmlns:a16="http://schemas.microsoft.com/office/drawing/2014/main" id="{46E8AB60-EDD6-90DA-DE81-19ECF31254C4}"/>
              </a:ext>
            </a:extLst>
          </p:cNvPr>
          <p:cNvSpPr txBox="1"/>
          <p:nvPr/>
        </p:nvSpPr>
        <p:spPr>
          <a:xfrm>
            <a:off x="1743456" y="3875583"/>
            <a:ext cx="5305957" cy="246221"/>
          </a:xfrm>
          <a:prstGeom prst="rect">
            <a:avLst/>
          </a:prstGeom>
          <a:noFill/>
        </p:spPr>
        <p:txBody>
          <a:bodyPr wrap="square" lIns="0" tIns="0" rIns="0" bIns="0" rtlCol="0">
            <a:sp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SANE in max. 2 aufeinanderfolgenden Quartalen möglich</a:t>
            </a:r>
          </a:p>
        </p:txBody>
      </p:sp>
      <p:sp>
        <p:nvSpPr>
          <p:cNvPr id="20" name="Textfeld 19">
            <a:extLst>
              <a:ext uri="{FF2B5EF4-FFF2-40B4-BE49-F238E27FC236}">
                <a16:creationId xmlns:a16="http://schemas.microsoft.com/office/drawing/2014/main" id="{EC4EB0BA-D08D-FF80-AAEF-809F0F6CB4BC}"/>
              </a:ext>
            </a:extLst>
          </p:cNvPr>
          <p:cNvSpPr txBox="1"/>
          <p:nvPr/>
        </p:nvSpPr>
        <p:spPr>
          <a:xfrm>
            <a:off x="7966122" y="3875583"/>
            <a:ext cx="3542393" cy="984885"/>
          </a:xfrm>
          <a:prstGeom prst="rect">
            <a:avLst/>
          </a:prstGeom>
          <a:noFill/>
        </p:spPr>
        <p:txBody>
          <a:bodyPr wrap="square" lIns="0" tIns="0" rIns="0" bIns="0" rtlCol="0">
            <a:sp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wird Einschreibung nach zwei Quartalen nicht wirksam </a:t>
            </a:r>
            <a:r>
              <a:rPr lang="de-DE" sz="1600" dirty="0">
                <a:solidFill>
                  <a:schemeClr val="tx2"/>
                </a:solidFill>
                <a:latin typeface="Arial" panose="020B0604020202020204" pitchFamily="34" charset="0"/>
                <a:cs typeface="Arial" panose="020B0604020202020204" pitchFamily="34" charset="0"/>
                <a:sym typeface="Wingdings" panose="05000000000000000000" pitchFamily="2" charset="2"/>
              </a:rPr>
              <a:t></a:t>
            </a:r>
            <a:r>
              <a:rPr lang="de-DE" sz="1600" dirty="0">
                <a:solidFill>
                  <a:schemeClr val="tx2"/>
                </a:solidFill>
                <a:latin typeface="Arial" panose="020B0604020202020204" pitchFamily="34" charset="0"/>
                <a:cs typeface="Arial" panose="020B0604020202020204" pitchFamily="34" charset="0"/>
              </a:rPr>
              <a:t>  Reduktion der Vergütung für Q1 und Q2 um 15% und Ablehnung der Abrechnung ab Q3</a:t>
            </a:r>
          </a:p>
        </p:txBody>
      </p:sp>
      <p:sp>
        <p:nvSpPr>
          <p:cNvPr id="21" name="Ellipse 20">
            <a:extLst>
              <a:ext uri="{FF2B5EF4-FFF2-40B4-BE49-F238E27FC236}">
                <a16:creationId xmlns:a16="http://schemas.microsoft.com/office/drawing/2014/main" id="{82597969-8636-FA87-F376-CF01C0A91150}"/>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22" name="Grafik 21" descr="Zahnräder Silhouette">
            <a:extLst>
              <a:ext uri="{FF2B5EF4-FFF2-40B4-BE49-F238E27FC236}">
                <a16:creationId xmlns:a16="http://schemas.microsoft.com/office/drawing/2014/main" id="{E59D1BB5-8148-1E29-B0B6-1B6323B4611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
        <p:nvSpPr>
          <p:cNvPr id="4" name="Fußzeilenplatzhalter 5">
            <a:extLst>
              <a:ext uri="{FF2B5EF4-FFF2-40B4-BE49-F238E27FC236}">
                <a16:creationId xmlns:a16="http://schemas.microsoft.com/office/drawing/2014/main" id="{2434F243-D25A-63E1-187A-A46CCA4A8947}"/>
              </a:ext>
            </a:extLst>
          </p:cNvPr>
          <p:cNvSpPr>
            <a:spLocks noGrp="1"/>
          </p:cNvSpPr>
          <p:nvPr>
            <p:ph type="ftr" sz="quarter" idx="15"/>
          </p:nvPr>
        </p:nvSpPr>
        <p:spPr>
          <a:xfrm>
            <a:off x="5263716" y="6507057"/>
            <a:ext cx="1664567" cy="180000"/>
          </a:xfrm>
        </p:spPr>
        <p:txBody>
          <a:bodyPr/>
          <a:lstStyle/>
          <a:p>
            <a:r>
              <a:rPr lang="de-DE" dirty="0"/>
              <a:t>Abrechnungsschulung Pneumologie</a:t>
            </a:r>
          </a:p>
        </p:txBody>
      </p:sp>
      <p:sp>
        <p:nvSpPr>
          <p:cNvPr id="10" name="Fußzeilenplatzhalter 5">
            <a:extLst>
              <a:ext uri="{FF2B5EF4-FFF2-40B4-BE49-F238E27FC236}">
                <a16:creationId xmlns:a16="http://schemas.microsoft.com/office/drawing/2014/main" id="{92EA0BCA-9FD7-9071-CC44-E64FAEEC4B90}"/>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558416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19228A-55B2-B12E-AF07-F1672BBE8976}"/>
              </a:ext>
            </a:extLst>
          </p:cNvPr>
          <p:cNvSpPr>
            <a:spLocks noGrp="1"/>
          </p:cNvSpPr>
          <p:nvPr>
            <p:ph type="title"/>
          </p:nvPr>
        </p:nvSpPr>
        <p:spPr/>
        <p:txBody>
          <a:bodyPr/>
          <a:lstStyle/>
          <a:p>
            <a:r>
              <a:rPr lang="de-DE" dirty="0"/>
              <a:t>Praxisablauf</a:t>
            </a:r>
          </a:p>
        </p:txBody>
      </p:sp>
      <p:sp>
        <p:nvSpPr>
          <p:cNvPr id="3" name="Textplatzhalter 2">
            <a:extLst>
              <a:ext uri="{FF2B5EF4-FFF2-40B4-BE49-F238E27FC236}">
                <a16:creationId xmlns:a16="http://schemas.microsoft.com/office/drawing/2014/main" id="{0EA5D08B-E580-AA0F-C3EE-50A076CA1BB1}"/>
              </a:ext>
            </a:extLst>
          </p:cNvPr>
          <p:cNvSpPr>
            <a:spLocks noGrp="1"/>
          </p:cNvSpPr>
          <p:nvPr>
            <p:ph type="body" sz="quarter" idx="20"/>
          </p:nvPr>
        </p:nvSpPr>
        <p:spPr/>
        <p:txBody>
          <a:bodyPr/>
          <a:lstStyle/>
          <a:p>
            <a:endParaRPr lang="de-DE"/>
          </a:p>
        </p:txBody>
      </p:sp>
      <p:sp>
        <p:nvSpPr>
          <p:cNvPr id="5" name="Foliennummernplatzhalter 4">
            <a:extLst>
              <a:ext uri="{FF2B5EF4-FFF2-40B4-BE49-F238E27FC236}">
                <a16:creationId xmlns:a16="http://schemas.microsoft.com/office/drawing/2014/main" id="{A889C091-6C55-57E5-DD88-16A37CE201EC}"/>
              </a:ext>
            </a:extLst>
          </p:cNvPr>
          <p:cNvSpPr>
            <a:spLocks noGrp="1"/>
          </p:cNvSpPr>
          <p:nvPr>
            <p:ph type="sldNum" sz="quarter" idx="16"/>
          </p:nvPr>
        </p:nvSpPr>
        <p:spPr/>
        <p:txBody>
          <a:bodyPr/>
          <a:lstStyle/>
          <a:p>
            <a:fld id="{563F8326-2D3F-44D0-8A27-327B93DAAA3E}" type="slidenum">
              <a:rPr lang="de-DE" smtClean="0"/>
              <a:pPr/>
              <a:t>15</a:t>
            </a:fld>
            <a:endParaRPr lang="de-DE"/>
          </a:p>
        </p:txBody>
      </p:sp>
      <p:sp>
        <p:nvSpPr>
          <p:cNvPr id="7" name="Rechteck 6">
            <a:extLst>
              <a:ext uri="{FF2B5EF4-FFF2-40B4-BE49-F238E27FC236}">
                <a16:creationId xmlns:a16="http://schemas.microsoft.com/office/drawing/2014/main" id="{998B0D99-376D-CCEA-C701-DC329F82159B}"/>
              </a:ext>
            </a:extLst>
          </p:cNvPr>
          <p:cNvSpPr/>
          <p:nvPr/>
        </p:nvSpPr>
        <p:spPr>
          <a:xfrm>
            <a:off x="4597164" y="1284107"/>
            <a:ext cx="2992582" cy="39691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Online-Teilnahmestatusprüfung</a:t>
            </a:r>
          </a:p>
        </p:txBody>
      </p:sp>
      <p:grpSp>
        <p:nvGrpSpPr>
          <p:cNvPr id="25" name="Gruppieren 24">
            <a:extLst>
              <a:ext uri="{FF2B5EF4-FFF2-40B4-BE49-F238E27FC236}">
                <a16:creationId xmlns:a16="http://schemas.microsoft.com/office/drawing/2014/main" id="{606FD4D5-4BE0-809A-5FAB-805EBA0BCDA8}"/>
              </a:ext>
            </a:extLst>
          </p:cNvPr>
          <p:cNvGrpSpPr/>
          <p:nvPr/>
        </p:nvGrpSpPr>
        <p:grpSpPr>
          <a:xfrm>
            <a:off x="1570185" y="1906551"/>
            <a:ext cx="1855962" cy="737311"/>
            <a:chOff x="1570185" y="1906551"/>
            <a:chExt cx="1855962" cy="737311"/>
          </a:xfrm>
        </p:grpSpPr>
        <p:sp>
          <p:nvSpPr>
            <p:cNvPr id="8" name="Rechteck 7">
              <a:extLst>
                <a:ext uri="{FF2B5EF4-FFF2-40B4-BE49-F238E27FC236}">
                  <a16:creationId xmlns:a16="http://schemas.microsoft.com/office/drawing/2014/main" id="{A2FB2268-4C8C-17DF-C2D8-F311CD1A1476}"/>
                </a:ext>
              </a:extLst>
            </p:cNvPr>
            <p:cNvSpPr/>
            <p:nvPr/>
          </p:nvSpPr>
          <p:spPr>
            <a:xfrm>
              <a:off x="1570185" y="1906551"/>
              <a:ext cx="905162" cy="28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HZV</a:t>
              </a:r>
            </a:p>
          </p:txBody>
        </p:sp>
        <p:sp>
          <p:nvSpPr>
            <p:cNvPr id="9" name="Rechteck 8">
              <a:extLst>
                <a:ext uri="{FF2B5EF4-FFF2-40B4-BE49-F238E27FC236}">
                  <a16:creationId xmlns:a16="http://schemas.microsoft.com/office/drawing/2014/main" id="{BF7C4D17-7C58-4E55-6E4A-F5AF3D46E3C1}"/>
                </a:ext>
              </a:extLst>
            </p:cNvPr>
            <p:cNvSpPr/>
            <p:nvPr/>
          </p:nvSpPr>
          <p:spPr>
            <a:xfrm>
              <a:off x="2520985" y="1906551"/>
              <a:ext cx="905162" cy="28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FAP</a:t>
              </a:r>
            </a:p>
          </p:txBody>
        </p:sp>
        <p:pic>
          <p:nvPicPr>
            <p:cNvPr id="10" name="Grafik 9" descr="Marke Kreuz mit einfarbiger Füllung">
              <a:extLst>
                <a:ext uri="{FF2B5EF4-FFF2-40B4-BE49-F238E27FC236}">
                  <a16:creationId xmlns:a16="http://schemas.microsoft.com/office/drawing/2014/main" id="{DEFAA0D2-A603-B756-52CA-B24D75E268A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88766" y="2175862"/>
              <a:ext cx="468000" cy="468000"/>
            </a:xfrm>
            <a:prstGeom prst="rect">
              <a:avLst/>
            </a:prstGeom>
          </p:spPr>
        </p:pic>
        <p:pic>
          <p:nvPicPr>
            <p:cNvPr id="14" name="Grafik 13" descr="Marke Kreuz mit einfarbiger Füllung">
              <a:extLst>
                <a:ext uri="{FF2B5EF4-FFF2-40B4-BE49-F238E27FC236}">
                  <a16:creationId xmlns:a16="http://schemas.microsoft.com/office/drawing/2014/main" id="{01DD2E07-ECCC-522D-983F-0AC08726836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39566" y="2175862"/>
              <a:ext cx="468000" cy="468000"/>
            </a:xfrm>
            <a:prstGeom prst="rect">
              <a:avLst/>
            </a:prstGeom>
          </p:spPr>
        </p:pic>
      </p:grpSp>
      <p:grpSp>
        <p:nvGrpSpPr>
          <p:cNvPr id="23" name="Gruppieren 22">
            <a:extLst>
              <a:ext uri="{FF2B5EF4-FFF2-40B4-BE49-F238E27FC236}">
                <a16:creationId xmlns:a16="http://schemas.microsoft.com/office/drawing/2014/main" id="{5513D027-502C-160D-6894-EF9571742D28}"/>
              </a:ext>
            </a:extLst>
          </p:cNvPr>
          <p:cNvGrpSpPr/>
          <p:nvPr/>
        </p:nvGrpSpPr>
        <p:grpSpPr>
          <a:xfrm>
            <a:off x="5165474" y="1906551"/>
            <a:ext cx="1855962" cy="737311"/>
            <a:chOff x="4692619" y="3850297"/>
            <a:chExt cx="1855962" cy="737311"/>
          </a:xfrm>
        </p:grpSpPr>
        <p:pic>
          <p:nvPicPr>
            <p:cNvPr id="11" name="Grafik 10" descr="Abzeichen Tick1 mit einfarbiger Füllung">
              <a:extLst>
                <a:ext uri="{FF2B5EF4-FFF2-40B4-BE49-F238E27FC236}">
                  <a16:creationId xmlns:a16="http://schemas.microsoft.com/office/drawing/2014/main" id="{7B856CB4-713D-60FD-6BFC-AD0CBDB1EB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11200" y="4119608"/>
              <a:ext cx="468000" cy="468000"/>
            </a:xfrm>
            <a:prstGeom prst="rect">
              <a:avLst/>
            </a:prstGeom>
          </p:spPr>
        </p:pic>
        <p:sp>
          <p:nvSpPr>
            <p:cNvPr id="15" name="Rechteck 14">
              <a:extLst>
                <a:ext uri="{FF2B5EF4-FFF2-40B4-BE49-F238E27FC236}">
                  <a16:creationId xmlns:a16="http://schemas.microsoft.com/office/drawing/2014/main" id="{E25EC58A-01EA-4E56-35AD-6A48D25BFA97}"/>
                </a:ext>
              </a:extLst>
            </p:cNvPr>
            <p:cNvSpPr/>
            <p:nvPr/>
          </p:nvSpPr>
          <p:spPr>
            <a:xfrm>
              <a:off x="4692619" y="3850297"/>
              <a:ext cx="905162" cy="28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HZV</a:t>
              </a:r>
            </a:p>
          </p:txBody>
        </p:sp>
        <p:sp>
          <p:nvSpPr>
            <p:cNvPr id="16" name="Rechteck 15">
              <a:extLst>
                <a:ext uri="{FF2B5EF4-FFF2-40B4-BE49-F238E27FC236}">
                  <a16:creationId xmlns:a16="http://schemas.microsoft.com/office/drawing/2014/main" id="{C461EA0A-6F5A-E2CD-9257-D0F4CDF23903}"/>
                </a:ext>
              </a:extLst>
            </p:cNvPr>
            <p:cNvSpPr/>
            <p:nvPr/>
          </p:nvSpPr>
          <p:spPr>
            <a:xfrm>
              <a:off x="5643419" y="3850297"/>
              <a:ext cx="905162" cy="28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FAP</a:t>
              </a:r>
            </a:p>
          </p:txBody>
        </p:sp>
        <p:pic>
          <p:nvPicPr>
            <p:cNvPr id="18" name="Grafik 17" descr="Marke Kreuz mit einfarbiger Füllung">
              <a:extLst>
                <a:ext uri="{FF2B5EF4-FFF2-40B4-BE49-F238E27FC236}">
                  <a16:creationId xmlns:a16="http://schemas.microsoft.com/office/drawing/2014/main" id="{DBA8C6CB-9198-A6D0-401D-BF56E7500E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62000" y="4119608"/>
              <a:ext cx="468000" cy="468000"/>
            </a:xfrm>
            <a:prstGeom prst="rect">
              <a:avLst/>
            </a:prstGeom>
          </p:spPr>
        </p:pic>
      </p:grpSp>
      <p:grpSp>
        <p:nvGrpSpPr>
          <p:cNvPr id="24" name="Gruppieren 23">
            <a:extLst>
              <a:ext uri="{FF2B5EF4-FFF2-40B4-BE49-F238E27FC236}">
                <a16:creationId xmlns:a16="http://schemas.microsoft.com/office/drawing/2014/main" id="{5B4BF36E-0961-8E45-6625-1ED137B9C092}"/>
              </a:ext>
            </a:extLst>
          </p:cNvPr>
          <p:cNvGrpSpPr/>
          <p:nvPr/>
        </p:nvGrpSpPr>
        <p:grpSpPr>
          <a:xfrm>
            <a:off x="8765853" y="1906551"/>
            <a:ext cx="1855962" cy="737311"/>
            <a:chOff x="9371817" y="2100130"/>
            <a:chExt cx="1855962" cy="737311"/>
          </a:xfrm>
        </p:grpSpPr>
        <p:pic>
          <p:nvPicPr>
            <p:cNvPr id="13" name="Grafik 12" descr="Abzeichen Tick1 mit einfarbiger Füllung">
              <a:extLst>
                <a:ext uri="{FF2B5EF4-FFF2-40B4-BE49-F238E27FC236}">
                  <a16:creationId xmlns:a16="http://schemas.microsoft.com/office/drawing/2014/main" id="{6318E55E-8460-48FF-F260-0BC780197CF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41198" y="2369441"/>
              <a:ext cx="468000" cy="468000"/>
            </a:xfrm>
            <a:prstGeom prst="rect">
              <a:avLst/>
            </a:prstGeom>
          </p:spPr>
        </p:pic>
        <p:pic>
          <p:nvPicPr>
            <p:cNvPr id="19" name="Grafik 18" descr="Abzeichen Tick1 mit einfarbiger Füllung">
              <a:extLst>
                <a:ext uri="{FF2B5EF4-FFF2-40B4-BE49-F238E27FC236}">
                  <a16:creationId xmlns:a16="http://schemas.microsoft.com/office/drawing/2014/main" id="{9E27CFE7-B6E3-09C9-F7AF-FDFA38275C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90398" y="2369441"/>
              <a:ext cx="468000" cy="468000"/>
            </a:xfrm>
            <a:prstGeom prst="rect">
              <a:avLst/>
            </a:prstGeom>
          </p:spPr>
        </p:pic>
        <p:sp>
          <p:nvSpPr>
            <p:cNvPr id="20" name="Rechteck 19">
              <a:extLst>
                <a:ext uri="{FF2B5EF4-FFF2-40B4-BE49-F238E27FC236}">
                  <a16:creationId xmlns:a16="http://schemas.microsoft.com/office/drawing/2014/main" id="{5132C05B-306F-8E88-7E94-9FB695400C16}"/>
                </a:ext>
              </a:extLst>
            </p:cNvPr>
            <p:cNvSpPr/>
            <p:nvPr/>
          </p:nvSpPr>
          <p:spPr>
            <a:xfrm>
              <a:off x="9371817" y="2100130"/>
              <a:ext cx="905162" cy="28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HZV</a:t>
              </a:r>
            </a:p>
          </p:txBody>
        </p:sp>
        <p:sp>
          <p:nvSpPr>
            <p:cNvPr id="21" name="Rechteck 20">
              <a:extLst>
                <a:ext uri="{FF2B5EF4-FFF2-40B4-BE49-F238E27FC236}">
                  <a16:creationId xmlns:a16="http://schemas.microsoft.com/office/drawing/2014/main" id="{51C2C496-3F36-E360-526C-3F17C4DB398E}"/>
                </a:ext>
              </a:extLst>
            </p:cNvPr>
            <p:cNvSpPr/>
            <p:nvPr/>
          </p:nvSpPr>
          <p:spPr>
            <a:xfrm>
              <a:off x="10322617" y="2100130"/>
              <a:ext cx="905162" cy="28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FAP</a:t>
              </a:r>
            </a:p>
          </p:txBody>
        </p:sp>
      </p:grpSp>
      <p:sp>
        <p:nvSpPr>
          <p:cNvPr id="26" name="Rechteck 25">
            <a:extLst>
              <a:ext uri="{FF2B5EF4-FFF2-40B4-BE49-F238E27FC236}">
                <a16:creationId xmlns:a16="http://schemas.microsoft.com/office/drawing/2014/main" id="{2C1F5C44-7618-8BEF-3AEB-995F1A0F0436}"/>
              </a:ext>
            </a:extLst>
          </p:cNvPr>
          <p:cNvSpPr/>
          <p:nvPr/>
        </p:nvSpPr>
        <p:spPr>
          <a:xfrm>
            <a:off x="979056" y="5079325"/>
            <a:ext cx="2992582" cy="39691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Abrechnung über KV</a:t>
            </a:r>
          </a:p>
        </p:txBody>
      </p:sp>
      <p:sp>
        <p:nvSpPr>
          <p:cNvPr id="27" name="Rechteck 26">
            <a:extLst>
              <a:ext uri="{FF2B5EF4-FFF2-40B4-BE49-F238E27FC236}">
                <a16:creationId xmlns:a16="http://schemas.microsoft.com/office/drawing/2014/main" id="{85851424-49F8-75E7-1E4F-9048F12EDEF8}"/>
              </a:ext>
            </a:extLst>
          </p:cNvPr>
          <p:cNvSpPr/>
          <p:nvPr/>
        </p:nvSpPr>
        <p:spPr>
          <a:xfrm>
            <a:off x="8220362" y="5079325"/>
            <a:ext cx="2992582" cy="39691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Abrechnung im Facharztvertrag</a:t>
            </a:r>
          </a:p>
        </p:txBody>
      </p:sp>
      <p:sp>
        <p:nvSpPr>
          <p:cNvPr id="28" name="Rechteck 27">
            <a:extLst>
              <a:ext uri="{FF2B5EF4-FFF2-40B4-BE49-F238E27FC236}">
                <a16:creationId xmlns:a16="http://schemas.microsoft.com/office/drawing/2014/main" id="{10AB697C-B353-8580-B89F-3454CF821F05}"/>
              </a:ext>
            </a:extLst>
          </p:cNvPr>
          <p:cNvSpPr/>
          <p:nvPr/>
        </p:nvSpPr>
        <p:spPr>
          <a:xfrm>
            <a:off x="5525145" y="3850323"/>
            <a:ext cx="2992582" cy="7154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Sofortabrechnung (SANE) im Facharztvertrag</a:t>
            </a:r>
            <a:br>
              <a:rPr lang="de-DE" sz="1600" dirty="0"/>
            </a:br>
            <a:r>
              <a:rPr lang="de-DE" sz="1400" dirty="0"/>
              <a:t>(max. 2 Quartale in Folge)</a:t>
            </a:r>
          </a:p>
        </p:txBody>
      </p:sp>
      <p:sp>
        <p:nvSpPr>
          <p:cNvPr id="29" name="Textfeld 28">
            <a:extLst>
              <a:ext uri="{FF2B5EF4-FFF2-40B4-BE49-F238E27FC236}">
                <a16:creationId xmlns:a16="http://schemas.microsoft.com/office/drawing/2014/main" id="{780BB39F-08DC-9C3D-8EEA-184E8897588F}"/>
              </a:ext>
            </a:extLst>
          </p:cNvPr>
          <p:cNvSpPr txBox="1"/>
          <p:nvPr/>
        </p:nvSpPr>
        <p:spPr>
          <a:xfrm>
            <a:off x="5113500" y="2770184"/>
            <a:ext cx="1959909" cy="492443"/>
          </a:xfrm>
          <a:prstGeom prst="rect">
            <a:avLst/>
          </a:prstGeom>
          <a:noFill/>
        </p:spPr>
        <p:txBody>
          <a:bodyPr wrap="square" lIns="0" tIns="0" rIns="0" bIns="0" rtlCol="0">
            <a:sp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Patient unterzeichnet Teilnahmeerklärung?</a:t>
            </a:r>
          </a:p>
        </p:txBody>
      </p:sp>
      <p:cxnSp>
        <p:nvCxnSpPr>
          <p:cNvPr id="31" name="Gerade Verbindung mit Pfeil 30">
            <a:extLst>
              <a:ext uri="{FF2B5EF4-FFF2-40B4-BE49-F238E27FC236}">
                <a16:creationId xmlns:a16="http://schemas.microsoft.com/office/drawing/2014/main" id="{9A265E5F-B1D2-0189-DDCD-7411E32EEDDC}"/>
              </a:ext>
            </a:extLst>
          </p:cNvPr>
          <p:cNvCxnSpPr/>
          <p:nvPr/>
        </p:nvCxnSpPr>
        <p:spPr>
          <a:xfrm>
            <a:off x="2484585" y="2770184"/>
            <a:ext cx="0" cy="2091600"/>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32" name="Gerade Verbindung mit Pfeil 31">
            <a:extLst>
              <a:ext uri="{FF2B5EF4-FFF2-40B4-BE49-F238E27FC236}">
                <a16:creationId xmlns:a16="http://schemas.microsoft.com/office/drawing/2014/main" id="{1A9991D6-A133-356E-1395-6E86AEF9370F}"/>
              </a:ext>
            </a:extLst>
          </p:cNvPr>
          <p:cNvCxnSpPr>
            <a:cxnSpLocks/>
          </p:cNvCxnSpPr>
          <p:nvPr/>
        </p:nvCxnSpPr>
        <p:spPr>
          <a:xfrm>
            <a:off x="9671015" y="3429000"/>
            <a:ext cx="13858" cy="1431680"/>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33" name="Gerade Verbindung mit Pfeil 32">
            <a:extLst>
              <a:ext uri="{FF2B5EF4-FFF2-40B4-BE49-F238E27FC236}">
                <a16:creationId xmlns:a16="http://schemas.microsoft.com/office/drawing/2014/main" id="{D0F6F9F9-0B58-EAA1-EAED-719DEAD90060}"/>
              </a:ext>
            </a:extLst>
          </p:cNvPr>
          <p:cNvCxnSpPr>
            <a:cxnSpLocks/>
          </p:cNvCxnSpPr>
          <p:nvPr/>
        </p:nvCxnSpPr>
        <p:spPr>
          <a:xfrm flipH="1">
            <a:off x="3207566" y="3429000"/>
            <a:ext cx="2410489" cy="1429706"/>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36" name="Gerade Verbindung mit Pfeil 35">
            <a:extLst>
              <a:ext uri="{FF2B5EF4-FFF2-40B4-BE49-F238E27FC236}">
                <a16:creationId xmlns:a16="http://schemas.microsoft.com/office/drawing/2014/main" id="{39E40136-953E-E811-1E63-FF6CCD9A2695}"/>
              </a:ext>
            </a:extLst>
          </p:cNvPr>
          <p:cNvCxnSpPr>
            <a:cxnSpLocks/>
          </p:cNvCxnSpPr>
          <p:nvPr/>
        </p:nvCxnSpPr>
        <p:spPr>
          <a:xfrm>
            <a:off x="6551404" y="3429000"/>
            <a:ext cx="622493" cy="347161"/>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38" name="Gerade Verbindung mit Pfeil 37">
            <a:extLst>
              <a:ext uri="{FF2B5EF4-FFF2-40B4-BE49-F238E27FC236}">
                <a16:creationId xmlns:a16="http://schemas.microsoft.com/office/drawing/2014/main" id="{2BF721D3-56EC-4886-CCB4-DC3FC11553AA}"/>
              </a:ext>
            </a:extLst>
          </p:cNvPr>
          <p:cNvCxnSpPr>
            <a:cxnSpLocks/>
          </p:cNvCxnSpPr>
          <p:nvPr/>
        </p:nvCxnSpPr>
        <p:spPr>
          <a:xfrm>
            <a:off x="8454606" y="4596165"/>
            <a:ext cx="412303" cy="264515"/>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sp>
        <p:nvSpPr>
          <p:cNvPr id="42" name="Textfeld 41">
            <a:extLst>
              <a:ext uri="{FF2B5EF4-FFF2-40B4-BE49-F238E27FC236}">
                <a16:creationId xmlns:a16="http://schemas.microsoft.com/office/drawing/2014/main" id="{5AAD1103-B3DF-EB76-AF53-85259446CD9B}"/>
              </a:ext>
            </a:extLst>
          </p:cNvPr>
          <p:cNvSpPr txBox="1"/>
          <p:nvPr/>
        </p:nvSpPr>
        <p:spPr>
          <a:xfrm>
            <a:off x="4539201" y="3429000"/>
            <a:ext cx="540854" cy="244003"/>
          </a:xfrm>
          <a:prstGeom prst="rect">
            <a:avLst/>
          </a:prstGeom>
          <a:noFill/>
        </p:spPr>
        <p:txBody>
          <a:bodyPr wrap="none" lIns="0" tIns="0" rIns="0" bIns="0" rtlCol="0">
            <a:no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nein</a:t>
            </a:r>
          </a:p>
        </p:txBody>
      </p:sp>
      <p:sp>
        <p:nvSpPr>
          <p:cNvPr id="43" name="Textfeld 42">
            <a:extLst>
              <a:ext uri="{FF2B5EF4-FFF2-40B4-BE49-F238E27FC236}">
                <a16:creationId xmlns:a16="http://schemas.microsoft.com/office/drawing/2014/main" id="{86E8F32B-1E11-0BAA-F9CB-AB686610DA8E}"/>
              </a:ext>
            </a:extLst>
          </p:cNvPr>
          <p:cNvSpPr txBox="1"/>
          <p:nvPr/>
        </p:nvSpPr>
        <p:spPr>
          <a:xfrm>
            <a:off x="7173897" y="3435406"/>
            <a:ext cx="540854" cy="244003"/>
          </a:xfrm>
          <a:prstGeom prst="rect">
            <a:avLst/>
          </a:prstGeom>
          <a:noFill/>
        </p:spPr>
        <p:txBody>
          <a:bodyPr wrap="none" lIns="0" tIns="0" rIns="0" bIns="0" rtlCol="0">
            <a:no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ja</a:t>
            </a:r>
          </a:p>
        </p:txBody>
      </p:sp>
      <p:sp>
        <p:nvSpPr>
          <p:cNvPr id="45" name="Textfeld 44">
            <a:extLst>
              <a:ext uri="{FF2B5EF4-FFF2-40B4-BE49-F238E27FC236}">
                <a16:creationId xmlns:a16="http://schemas.microsoft.com/office/drawing/2014/main" id="{74AE41AC-BF97-370C-1647-70CE339A8330}"/>
              </a:ext>
            </a:extLst>
          </p:cNvPr>
          <p:cNvSpPr txBox="1"/>
          <p:nvPr/>
        </p:nvSpPr>
        <p:spPr>
          <a:xfrm>
            <a:off x="8660757" y="2766952"/>
            <a:ext cx="2410489" cy="492443"/>
          </a:xfrm>
          <a:prstGeom prst="rect">
            <a:avLst/>
          </a:prstGeom>
          <a:noFill/>
        </p:spPr>
        <p:txBody>
          <a:bodyPr wrap="square" lIns="0" tIns="0" rIns="0" bIns="0" rtlCol="0">
            <a:sp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Keine erneute Einschreibung erforderlich</a:t>
            </a:r>
          </a:p>
        </p:txBody>
      </p:sp>
      <p:sp>
        <p:nvSpPr>
          <p:cNvPr id="4" name="Fußzeilenplatzhalter 5">
            <a:extLst>
              <a:ext uri="{FF2B5EF4-FFF2-40B4-BE49-F238E27FC236}">
                <a16:creationId xmlns:a16="http://schemas.microsoft.com/office/drawing/2014/main" id="{03AFFA8E-A60F-4AF5-4306-0EEC0894FD5A}"/>
              </a:ext>
            </a:extLst>
          </p:cNvPr>
          <p:cNvSpPr>
            <a:spLocks noGrp="1"/>
          </p:cNvSpPr>
          <p:nvPr>
            <p:ph type="ftr" sz="quarter" idx="15"/>
          </p:nvPr>
        </p:nvSpPr>
        <p:spPr>
          <a:xfrm>
            <a:off x="5226354" y="6507057"/>
            <a:ext cx="1688563" cy="180000"/>
          </a:xfrm>
        </p:spPr>
        <p:txBody>
          <a:bodyPr/>
          <a:lstStyle/>
          <a:p>
            <a:r>
              <a:rPr lang="de-DE" dirty="0"/>
              <a:t>Abrechnungsschulung Pneumologie</a:t>
            </a:r>
          </a:p>
        </p:txBody>
      </p:sp>
      <p:sp>
        <p:nvSpPr>
          <p:cNvPr id="12" name="Fußzeilenplatzhalter 5">
            <a:extLst>
              <a:ext uri="{FF2B5EF4-FFF2-40B4-BE49-F238E27FC236}">
                <a16:creationId xmlns:a16="http://schemas.microsoft.com/office/drawing/2014/main" id="{AEE80576-BBD0-78F6-D1A2-496A816457A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469032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FBBA4B-160C-BE34-A4ED-9561CF1C0493}"/>
              </a:ext>
            </a:extLst>
          </p:cNvPr>
          <p:cNvSpPr>
            <a:spLocks noGrp="1"/>
          </p:cNvSpPr>
          <p:nvPr>
            <p:ph type="title"/>
          </p:nvPr>
        </p:nvSpPr>
        <p:spPr/>
        <p:txBody>
          <a:bodyPr/>
          <a:lstStyle/>
          <a:p>
            <a:r>
              <a:rPr lang="de-DE" dirty="0"/>
              <a:t>Ablehnung von SANE-Fällen</a:t>
            </a:r>
          </a:p>
        </p:txBody>
      </p:sp>
      <p:sp>
        <p:nvSpPr>
          <p:cNvPr id="3" name="Textplatzhalter 2">
            <a:extLst>
              <a:ext uri="{FF2B5EF4-FFF2-40B4-BE49-F238E27FC236}">
                <a16:creationId xmlns:a16="http://schemas.microsoft.com/office/drawing/2014/main" id="{4702D833-27FD-4422-F337-A2C370E05AAF}"/>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8F18D144-6468-0D7A-C097-00767771F725}"/>
              </a:ext>
            </a:extLst>
          </p:cNvPr>
          <p:cNvSpPr>
            <a:spLocks noGrp="1"/>
          </p:cNvSpPr>
          <p:nvPr>
            <p:ph sz="quarter" idx="17"/>
          </p:nvPr>
        </p:nvSpPr>
        <p:spPr/>
        <p:txBody>
          <a:bodyPr/>
          <a:lstStyle/>
          <a:p>
            <a:pPr marL="285750" indent="-285750">
              <a:buFont typeface="Wingdings" panose="05000000000000000000" pitchFamily="2" charset="2"/>
              <a:buChar char="§"/>
            </a:pPr>
            <a:r>
              <a:rPr lang="de-DE" dirty="0"/>
              <a:t>abgelehnte SANE-Fälle sind in der Datenempfangsbestätigung oder im SANE-Ablehnungsschreiben aufgeführt. Mögliche Gründe: </a:t>
            </a:r>
          </a:p>
          <a:p>
            <a:pPr marL="501750" lvl="1" indent="-285750"/>
            <a:r>
              <a:rPr lang="de-DE" dirty="0"/>
              <a:t>zu oft über SANE abgerechnet (max. 2 Quartale in Folge möglich):</a:t>
            </a:r>
          </a:p>
          <a:p>
            <a:pPr marL="501750" lvl="1" indent="-285750"/>
            <a:endParaRPr lang="de-DE" dirty="0"/>
          </a:p>
          <a:p>
            <a:pPr marL="501750" lvl="1" indent="-285750"/>
            <a:endParaRPr lang="de-DE" dirty="0"/>
          </a:p>
          <a:p>
            <a:pPr marL="0" lvl="1" indent="0">
              <a:buNone/>
            </a:pPr>
            <a:endParaRPr lang="de-DE" dirty="0"/>
          </a:p>
          <a:p>
            <a:pPr marL="501750" lvl="1" indent="-285750"/>
            <a:r>
              <a:rPr lang="de-DE" dirty="0"/>
              <a:t>keine HZV-Teilnahme:</a:t>
            </a:r>
          </a:p>
          <a:p>
            <a:pPr marL="501750" lvl="1" indent="-285750"/>
            <a:endParaRPr lang="de-DE" dirty="0"/>
          </a:p>
          <a:p>
            <a:pPr lvl="1" indent="0">
              <a:buNone/>
            </a:pPr>
            <a:endParaRPr lang="de-DE" dirty="0"/>
          </a:p>
          <a:p>
            <a:pPr marL="501750" lvl="1" indent="-285750"/>
            <a:r>
              <a:rPr lang="de-DE" dirty="0"/>
              <a:t>keine Mitgliedschaft bei der AOK BW/Bosch BKK</a:t>
            </a:r>
          </a:p>
          <a:p>
            <a:pPr marL="501750" lvl="1" indent="-285750"/>
            <a:r>
              <a:rPr lang="de-DE" dirty="0"/>
              <a:t>Versicherter nicht identifizierbar (z.B. falsche/unvollständige Versichertennummer)</a:t>
            </a:r>
          </a:p>
          <a:p>
            <a:pPr marL="285750" indent="-285750">
              <a:buFont typeface="Wingdings" panose="05000000000000000000" pitchFamily="2" charset="2"/>
              <a:buChar char="§"/>
            </a:pPr>
            <a:endParaRPr lang="de-DE" dirty="0"/>
          </a:p>
          <a:p>
            <a:pPr marL="285750" indent="-285750">
              <a:buFont typeface="Wingdings" panose="05000000000000000000" pitchFamily="2" charset="2"/>
              <a:buChar char="§"/>
            </a:pPr>
            <a:r>
              <a:rPr lang="de-DE" b="1" dirty="0"/>
              <a:t>Nachabrechnung über KV möglich: </a:t>
            </a:r>
            <a:r>
              <a:rPr lang="de-DE" dirty="0"/>
              <a:t>berufen Sie sich ggf. auf die Ausnahmen der Abrechnungsrichtlinie</a:t>
            </a:r>
            <a:br>
              <a:rPr lang="de-DE" dirty="0"/>
            </a:br>
            <a:r>
              <a:rPr lang="de-DE" dirty="0"/>
              <a:t>der KV § 3 (2) bzw. (3) und geben Sie einen Hinweis auf die Ablehnung von Leistungen der Sofortabrechnung</a:t>
            </a:r>
            <a:br>
              <a:rPr lang="de-DE" dirty="0"/>
            </a:br>
            <a:r>
              <a:rPr lang="de-DE" dirty="0"/>
              <a:t>im Selektivvertrag</a:t>
            </a:r>
          </a:p>
          <a:p>
            <a:pPr marL="285750" indent="-285750">
              <a:buFont typeface="Wingdings" panose="05000000000000000000" pitchFamily="2" charset="2"/>
              <a:buChar char="§"/>
            </a:pPr>
            <a:endParaRPr lang="de-DE" dirty="0"/>
          </a:p>
        </p:txBody>
      </p:sp>
      <p:sp>
        <p:nvSpPr>
          <p:cNvPr id="5" name="Foliennummernplatzhalter 4">
            <a:extLst>
              <a:ext uri="{FF2B5EF4-FFF2-40B4-BE49-F238E27FC236}">
                <a16:creationId xmlns:a16="http://schemas.microsoft.com/office/drawing/2014/main" id="{8DC14182-A177-6193-31A5-FF273175C96E}"/>
              </a:ext>
            </a:extLst>
          </p:cNvPr>
          <p:cNvSpPr>
            <a:spLocks noGrp="1"/>
          </p:cNvSpPr>
          <p:nvPr>
            <p:ph type="sldNum" sz="quarter" idx="16"/>
          </p:nvPr>
        </p:nvSpPr>
        <p:spPr/>
        <p:txBody>
          <a:bodyPr/>
          <a:lstStyle/>
          <a:p>
            <a:fld id="{563F8326-2D3F-44D0-8A27-327B93DAAA3E}" type="slidenum">
              <a:rPr lang="de-DE" smtClean="0"/>
              <a:pPr/>
              <a:t>16</a:t>
            </a:fld>
            <a:endParaRPr lang="de-DE"/>
          </a:p>
        </p:txBody>
      </p:sp>
      <p:pic>
        <p:nvPicPr>
          <p:cNvPr id="12" name="Grafik 11">
            <a:extLst>
              <a:ext uri="{FF2B5EF4-FFF2-40B4-BE49-F238E27FC236}">
                <a16:creationId xmlns:a16="http://schemas.microsoft.com/office/drawing/2014/main" id="{1ACFACF2-C10B-D25F-4868-8BCA83D550F5}"/>
              </a:ext>
            </a:extLst>
          </p:cNvPr>
          <p:cNvPicPr>
            <a:picLocks noChangeAspect="1"/>
          </p:cNvPicPr>
          <p:nvPr/>
        </p:nvPicPr>
        <p:blipFill>
          <a:blip r:embed="rId2"/>
          <a:stretch>
            <a:fillRect/>
          </a:stretch>
        </p:blipFill>
        <p:spPr>
          <a:xfrm>
            <a:off x="739186" y="2309805"/>
            <a:ext cx="7993687" cy="795032"/>
          </a:xfrm>
          <a:prstGeom prst="rect">
            <a:avLst/>
          </a:prstGeom>
        </p:spPr>
      </p:pic>
      <p:pic>
        <p:nvPicPr>
          <p:cNvPr id="16" name="Grafik 15">
            <a:extLst>
              <a:ext uri="{FF2B5EF4-FFF2-40B4-BE49-F238E27FC236}">
                <a16:creationId xmlns:a16="http://schemas.microsoft.com/office/drawing/2014/main" id="{D9B2A22B-B844-5097-E803-DFB700F77BCF}"/>
              </a:ext>
            </a:extLst>
          </p:cNvPr>
          <p:cNvPicPr>
            <a:picLocks noChangeAspect="1"/>
          </p:cNvPicPr>
          <p:nvPr/>
        </p:nvPicPr>
        <p:blipFill>
          <a:blip r:embed="rId3"/>
          <a:stretch>
            <a:fillRect/>
          </a:stretch>
        </p:blipFill>
        <p:spPr>
          <a:xfrm>
            <a:off x="739186" y="3340135"/>
            <a:ext cx="7060814" cy="778245"/>
          </a:xfrm>
          <a:prstGeom prst="rect">
            <a:avLst/>
          </a:prstGeom>
        </p:spPr>
      </p:pic>
      <p:sp>
        <p:nvSpPr>
          <p:cNvPr id="18" name="Ellipse 17">
            <a:extLst>
              <a:ext uri="{FF2B5EF4-FFF2-40B4-BE49-F238E27FC236}">
                <a16:creationId xmlns:a16="http://schemas.microsoft.com/office/drawing/2014/main" id="{0C0E69F2-A0C0-154E-B3CC-7C69137B8B09}"/>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9" name="Grafik 18" descr="Lichter an Silhouette">
            <a:extLst>
              <a:ext uri="{FF2B5EF4-FFF2-40B4-BE49-F238E27FC236}">
                <a16:creationId xmlns:a16="http://schemas.microsoft.com/office/drawing/2014/main" id="{70AD181D-2665-03F1-74DC-A008ACC762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28000" y="5220000"/>
            <a:ext cx="900000" cy="900000"/>
          </a:xfrm>
          <a:prstGeom prst="rect">
            <a:avLst/>
          </a:prstGeom>
        </p:spPr>
      </p:pic>
      <p:sp>
        <p:nvSpPr>
          <p:cNvPr id="7" name="Fußzeilenplatzhalter 5">
            <a:extLst>
              <a:ext uri="{FF2B5EF4-FFF2-40B4-BE49-F238E27FC236}">
                <a16:creationId xmlns:a16="http://schemas.microsoft.com/office/drawing/2014/main" id="{757EDFBB-A158-06FE-67D7-895A7D143039}"/>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8" name="Fußzeilenplatzhalter 5">
            <a:extLst>
              <a:ext uri="{FF2B5EF4-FFF2-40B4-BE49-F238E27FC236}">
                <a16:creationId xmlns:a16="http://schemas.microsoft.com/office/drawing/2014/main" id="{86546425-82E5-9CB2-A1C4-E757CDF6386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400122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0B71C-9FAA-D216-9AEA-9CDA83B6038C}"/>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7AFE32B6-0E09-63A4-F8B7-EBF3CA1E6B08}"/>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7DC7E72E-2719-539C-89A4-41DDDDB1403A}"/>
              </a:ext>
            </a:extLst>
          </p:cNvPr>
          <p:cNvSpPr>
            <a:spLocks noGrp="1"/>
          </p:cNvSpPr>
          <p:nvPr>
            <p:ph type="body" sz="quarter" idx="12"/>
          </p:nvPr>
        </p:nvSpPr>
        <p:spPr/>
        <p:txBody>
          <a:bodyPr/>
          <a:lstStyle/>
          <a:p>
            <a:r>
              <a:rPr lang="de-DE" dirty="0"/>
              <a:t>Teilnahme der Versicherten</a:t>
            </a:r>
          </a:p>
          <a:p>
            <a:endParaRPr lang="de-DE" dirty="0"/>
          </a:p>
        </p:txBody>
      </p:sp>
      <p:sp>
        <p:nvSpPr>
          <p:cNvPr id="4" name="Textplatzhalter 3">
            <a:extLst>
              <a:ext uri="{FF2B5EF4-FFF2-40B4-BE49-F238E27FC236}">
                <a16:creationId xmlns:a16="http://schemas.microsoft.com/office/drawing/2014/main" id="{EDB87B61-8521-893C-46D8-8A0F66D14AD4}"/>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0E852A76-4A16-0873-86CC-A2F16FF2DCF1}"/>
              </a:ext>
            </a:extLst>
          </p:cNvPr>
          <p:cNvSpPr>
            <a:spLocks noGrp="1"/>
          </p:cNvSpPr>
          <p:nvPr>
            <p:ph type="body" sz="quarter" idx="14"/>
          </p:nvPr>
        </p:nvSpPr>
        <p:spPr/>
        <p:txBody>
          <a:bodyPr/>
          <a:lstStyle/>
          <a:p>
            <a:r>
              <a:rPr lang="de-DE" dirty="0"/>
              <a:t>Sofortabrechnung nach Einschreibung (SANE)</a:t>
            </a:r>
          </a:p>
        </p:txBody>
      </p:sp>
      <p:sp>
        <p:nvSpPr>
          <p:cNvPr id="6" name="Textplatzhalter 5">
            <a:extLst>
              <a:ext uri="{FF2B5EF4-FFF2-40B4-BE49-F238E27FC236}">
                <a16:creationId xmlns:a16="http://schemas.microsoft.com/office/drawing/2014/main" id="{AD887949-726D-96A0-E04B-8B1780543586}"/>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FDF37BC3-0936-4A8C-CD56-C0CADE2C6306}"/>
              </a:ext>
            </a:extLst>
          </p:cNvPr>
          <p:cNvSpPr>
            <a:spLocks noGrp="1"/>
          </p:cNvSpPr>
          <p:nvPr>
            <p:ph type="body" sz="quarter" idx="16"/>
          </p:nvPr>
        </p:nvSpPr>
        <p:spPr/>
        <p:txBody>
          <a:bodyPr/>
          <a:lstStyle/>
          <a:p>
            <a:r>
              <a:rPr lang="de-DE" dirty="0">
                <a:solidFill>
                  <a:schemeClr val="accent2"/>
                </a:solidFill>
              </a:rPr>
              <a:t>Vergütungs- und Abrechnungssystematik</a:t>
            </a:r>
          </a:p>
          <a:p>
            <a:endParaRPr lang="de-DE" dirty="0"/>
          </a:p>
        </p:txBody>
      </p:sp>
      <p:sp>
        <p:nvSpPr>
          <p:cNvPr id="8" name="Textplatzhalter 7">
            <a:extLst>
              <a:ext uri="{FF2B5EF4-FFF2-40B4-BE49-F238E27FC236}">
                <a16:creationId xmlns:a16="http://schemas.microsoft.com/office/drawing/2014/main" id="{4CB69246-45F3-26B6-3FFF-1989CBD3AC63}"/>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5CE3E057-7A63-8643-C3A0-6AD21244B82D}"/>
              </a:ext>
            </a:extLst>
          </p:cNvPr>
          <p:cNvSpPr>
            <a:spLocks noGrp="1"/>
          </p:cNvSpPr>
          <p:nvPr>
            <p:ph type="body" sz="quarter" idx="18"/>
          </p:nvPr>
        </p:nvSpPr>
        <p:spPr/>
        <p:txBody>
          <a:bodyPr/>
          <a:lstStyle/>
          <a:p>
            <a:r>
              <a:rPr lang="de-DE" dirty="0"/>
              <a:t>Abrechnungsprozess</a:t>
            </a:r>
          </a:p>
          <a:p>
            <a:endParaRPr lang="de-DE" dirty="0"/>
          </a:p>
        </p:txBody>
      </p:sp>
      <p:sp>
        <p:nvSpPr>
          <p:cNvPr id="10" name="Textplatzhalter 9">
            <a:extLst>
              <a:ext uri="{FF2B5EF4-FFF2-40B4-BE49-F238E27FC236}">
                <a16:creationId xmlns:a16="http://schemas.microsoft.com/office/drawing/2014/main" id="{C37E217D-6994-3E2B-9278-E0B9156D44DD}"/>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1CC9DAC0-1C74-F233-5E42-0C1B825406B9}"/>
              </a:ext>
            </a:extLst>
          </p:cNvPr>
          <p:cNvSpPr>
            <a:spLocks noGrp="1"/>
          </p:cNvSpPr>
          <p:nvPr>
            <p:ph type="body" sz="quarter" idx="20"/>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5BB88703-B388-AE28-7BDC-62CEA65C6CD2}"/>
              </a:ext>
            </a:extLst>
          </p:cNvPr>
          <p:cNvSpPr>
            <a:spLocks noGrp="1"/>
          </p:cNvSpPr>
          <p:nvPr>
            <p:ph type="sldNum" sz="quarter" idx="11"/>
          </p:nvPr>
        </p:nvSpPr>
        <p:spPr/>
        <p:txBody>
          <a:bodyPr/>
          <a:lstStyle/>
          <a:p>
            <a:fld id="{563F8326-2D3F-44D0-8A27-327B93DAAA3E}" type="slidenum">
              <a:rPr lang="de-DE" smtClean="0"/>
              <a:pPr/>
              <a:t>17</a:t>
            </a:fld>
            <a:endParaRPr lang="de-DE"/>
          </a:p>
        </p:txBody>
      </p:sp>
      <p:sp>
        <p:nvSpPr>
          <p:cNvPr id="23" name="Fußzeilenplatzhalter 22">
            <a:extLst>
              <a:ext uri="{FF2B5EF4-FFF2-40B4-BE49-F238E27FC236}">
                <a16:creationId xmlns:a16="http://schemas.microsoft.com/office/drawing/2014/main" id="{CCD1FA1D-4CB6-4294-3BF4-409F87414B57}"/>
              </a:ext>
            </a:extLst>
          </p:cNvPr>
          <p:cNvSpPr>
            <a:spLocks noGrp="1"/>
          </p:cNvSpPr>
          <p:nvPr>
            <p:ph type="ftr" sz="quarter" idx="10"/>
          </p:nvPr>
        </p:nvSpPr>
        <p:spPr/>
        <p:txBody>
          <a:bodyPr/>
          <a:lstStyle/>
          <a:p>
            <a:r>
              <a:rPr lang="de-DE"/>
              <a:t>Abrechnungsschulung Pneumologie</a:t>
            </a:r>
          </a:p>
        </p:txBody>
      </p:sp>
    </p:spTree>
    <p:extLst>
      <p:ext uri="{BB962C8B-B14F-4D97-AF65-F5344CB8AC3E}">
        <p14:creationId xmlns:p14="http://schemas.microsoft.com/office/powerpoint/2010/main" val="1449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D4550C55-D848-59E0-D7A0-D2FAA1E3C59B}"/>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sp>
        <p:nvSpPr>
          <p:cNvPr id="2" name="Titel 1">
            <a:extLst>
              <a:ext uri="{FF2B5EF4-FFF2-40B4-BE49-F238E27FC236}">
                <a16:creationId xmlns:a16="http://schemas.microsoft.com/office/drawing/2014/main" id="{4D5AD1AB-273B-EFBA-91E6-45F9C82E66B6}"/>
              </a:ext>
            </a:extLst>
          </p:cNvPr>
          <p:cNvSpPr>
            <a:spLocks noGrp="1"/>
          </p:cNvSpPr>
          <p:nvPr>
            <p:ph type="title"/>
          </p:nvPr>
        </p:nvSpPr>
        <p:spPr/>
        <p:txBody>
          <a:bodyPr/>
          <a:lstStyle/>
          <a:p>
            <a:r>
              <a:rPr lang="de-DE" dirty="0"/>
              <a:t>Wichtige Dokumente für die Abrechnung</a:t>
            </a:r>
          </a:p>
        </p:txBody>
      </p:sp>
      <p:sp>
        <p:nvSpPr>
          <p:cNvPr id="3" name="Textplatzhalter 2">
            <a:extLst>
              <a:ext uri="{FF2B5EF4-FFF2-40B4-BE49-F238E27FC236}">
                <a16:creationId xmlns:a16="http://schemas.microsoft.com/office/drawing/2014/main" id="{6DB1B1DC-2DC5-F77A-601A-1199406AB38F}"/>
              </a:ext>
            </a:extLst>
          </p:cNvPr>
          <p:cNvSpPr>
            <a:spLocks noGrp="1"/>
          </p:cNvSpPr>
          <p:nvPr>
            <p:ph type="body" sz="quarter" idx="20"/>
          </p:nvPr>
        </p:nvSpPr>
        <p:spPr/>
        <p:txBody>
          <a:bodyPr/>
          <a:lstStyle/>
          <a:p>
            <a:endParaRPr lang="de-DE"/>
          </a:p>
        </p:txBody>
      </p:sp>
      <p:sp>
        <p:nvSpPr>
          <p:cNvPr id="4" name="Foliennummernplatzhalter 3">
            <a:extLst>
              <a:ext uri="{FF2B5EF4-FFF2-40B4-BE49-F238E27FC236}">
                <a16:creationId xmlns:a16="http://schemas.microsoft.com/office/drawing/2014/main" id="{DA622C16-24FF-AD8B-3D9C-F16886D51407}"/>
              </a:ext>
            </a:extLst>
          </p:cNvPr>
          <p:cNvSpPr>
            <a:spLocks noGrp="1"/>
          </p:cNvSpPr>
          <p:nvPr>
            <p:ph type="sldNum" sz="quarter" idx="16"/>
          </p:nvPr>
        </p:nvSpPr>
        <p:spPr/>
        <p:txBody>
          <a:bodyPr/>
          <a:lstStyle/>
          <a:p>
            <a:fld id="{563F8326-2D3F-44D0-8A27-327B93DAAA3E}" type="slidenum">
              <a:rPr lang="de-DE" smtClean="0"/>
              <a:pPr/>
              <a:t>18</a:t>
            </a:fld>
            <a:endParaRPr lang="de-DE"/>
          </a:p>
        </p:txBody>
      </p:sp>
      <p:sp>
        <p:nvSpPr>
          <p:cNvPr id="7" name="Rechteck 6">
            <a:extLst>
              <a:ext uri="{FF2B5EF4-FFF2-40B4-BE49-F238E27FC236}">
                <a16:creationId xmlns:a16="http://schemas.microsoft.com/office/drawing/2014/main" id="{F41702E5-EE11-36BE-35E6-0C9A14CD53B2}"/>
              </a:ext>
            </a:extLst>
          </p:cNvPr>
          <p:cNvSpPr/>
          <p:nvPr/>
        </p:nvSpPr>
        <p:spPr>
          <a:xfrm>
            <a:off x="373064" y="1487054"/>
            <a:ext cx="7758546" cy="900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2">
              <a:spcAft>
                <a:spcPts val="600"/>
              </a:spcAft>
            </a:pPr>
            <a:r>
              <a:rPr lang="de-DE" sz="1600" b="1" dirty="0">
                <a:solidFill>
                  <a:schemeClr val="bg1"/>
                </a:solidFill>
              </a:rPr>
              <a:t>Gesamtziffernkranz</a:t>
            </a:r>
            <a:r>
              <a:rPr lang="de-DE" sz="1600" dirty="0"/>
              <a:t> (Anlage 12 Anhang 1):</a:t>
            </a:r>
            <a:br>
              <a:rPr lang="de-DE" sz="1600" dirty="0"/>
            </a:br>
            <a:r>
              <a:rPr lang="de-DE" sz="1600" dirty="0"/>
              <a:t>Legt den Leistungsumfang des Vertrages fest</a:t>
            </a:r>
          </a:p>
        </p:txBody>
      </p:sp>
      <p:sp>
        <p:nvSpPr>
          <p:cNvPr id="8" name="Rechteck 7">
            <a:extLst>
              <a:ext uri="{FF2B5EF4-FFF2-40B4-BE49-F238E27FC236}">
                <a16:creationId xmlns:a16="http://schemas.microsoft.com/office/drawing/2014/main" id="{1024AE74-7261-E1C9-5A6B-57E10BAEF373}"/>
              </a:ext>
            </a:extLst>
          </p:cNvPr>
          <p:cNvSpPr/>
          <p:nvPr/>
        </p:nvSpPr>
        <p:spPr>
          <a:xfrm>
            <a:off x="373063" y="2558960"/>
            <a:ext cx="7758546" cy="900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2">
              <a:spcAft>
                <a:spcPts val="600"/>
              </a:spcAft>
            </a:pPr>
            <a:r>
              <a:rPr lang="de-DE" sz="1600" b="1" dirty="0">
                <a:solidFill>
                  <a:schemeClr val="bg1"/>
                </a:solidFill>
              </a:rPr>
              <a:t>ICD-Liste</a:t>
            </a:r>
            <a:r>
              <a:rPr lang="de-DE" sz="1600" dirty="0"/>
              <a:t> (Anlage 12 Anhang 2):</a:t>
            </a:r>
            <a:br>
              <a:rPr lang="de-DE" sz="1600" dirty="0"/>
            </a:br>
            <a:r>
              <a:rPr lang="de-DE" sz="1600" dirty="0"/>
              <a:t>Auflistung und Zuordnung der Diagnosen, welche für die Abrechnung bestimmter Leistungen vorliegen müssen</a:t>
            </a:r>
          </a:p>
        </p:txBody>
      </p:sp>
      <p:pic>
        <p:nvPicPr>
          <p:cNvPr id="6" name="Grafik 5" descr="Dokument Silhouette">
            <a:extLst>
              <a:ext uri="{FF2B5EF4-FFF2-40B4-BE49-F238E27FC236}">
                <a16:creationId xmlns:a16="http://schemas.microsoft.com/office/drawing/2014/main" id="{4EF6461D-D927-F2A4-3E70-5FDE552882A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3064" y="1493682"/>
            <a:ext cx="900000" cy="900000"/>
          </a:xfrm>
          <a:prstGeom prst="rect">
            <a:avLst/>
          </a:prstGeom>
        </p:spPr>
      </p:pic>
      <p:sp>
        <p:nvSpPr>
          <p:cNvPr id="9" name="Rechteck 8">
            <a:extLst>
              <a:ext uri="{FF2B5EF4-FFF2-40B4-BE49-F238E27FC236}">
                <a16:creationId xmlns:a16="http://schemas.microsoft.com/office/drawing/2014/main" id="{46C48246-C5FF-E7A2-78CA-7095CC9A707F}"/>
              </a:ext>
            </a:extLst>
          </p:cNvPr>
          <p:cNvSpPr/>
          <p:nvPr/>
        </p:nvSpPr>
        <p:spPr>
          <a:xfrm>
            <a:off x="373063" y="3624238"/>
            <a:ext cx="7758546" cy="900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2">
              <a:spcAft>
                <a:spcPts val="600"/>
              </a:spcAft>
            </a:pPr>
            <a:r>
              <a:rPr lang="de-DE" sz="1600" b="1" dirty="0">
                <a:solidFill>
                  <a:schemeClr val="bg1"/>
                </a:solidFill>
              </a:rPr>
              <a:t>Honoraranlage</a:t>
            </a:r>
            <a:r>
              <a:rPr lang="de-DE" sz="1600" dirty="0"/>
              <a:t> (Anlage 12 Abschnitt I):</a:t>
            </a:r>
            <a:br>
              <a:rPr lang="de-DE" sz="1600" dirty="0"/>
            </a:br>
            <a:r>
              <a:rPr lang="de-DE" sz="1600" dirty="0"/>
              <a:t>Enthält die Abrechnungsziffern, -regeln und Vergütungen</a:t>
            </a:r>
          </a:p>
        </p:txBody>
      </p:sp>
      <p:pic>
        <p:nvPicPr>
          <p:cNvPr id="10" name="Grafik 9" descr="Dokument Silhouette">
            <a:extLst>
              <a:ext uri="{FF2B5EF4-FFF2-40B4-BE49-F238E27FC236}">
                <a16:creationId xmlns:a16="http://schemas.microsoft.com/office/drawing/2014/main" id="{A44B97D4-12AB-C350-1F84-2E06E5B7D63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3063" y="2552332"/>
            <a:ext cx="900000" cy="900000"/>
          </a:xfrm>
          <a:prstGeom prst="rect">
            <a:avLst/>
          </a:prstGeom>
        </p:spPr>
      </p:pic>
      <p:pic>
        <p:nvPicPr>
          <p:cNvPr id="11" name="Grafik 10" descr="Dokument Silhouette">
            <a:extLst>
              <a:ext uri="{FF2B5EF4-FFF2-40B4-BE49-F238E27FC236}">
                <a16:creationId xmlns:a16="http://schemas.microsoft.com/office/drawing/2014/main" id="{8724581D-9479-241B-CA05-2D41F87DFA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3063" y="3624238"/>
            <a:ext cx="900000" cy="900000"/>
          </a:xfrm>
          <a:prstGeom prst="rect">
            <a:avLst/>
          </a:prstGeom>
        </p:spPr>
      </p:pic>
      <p:sp>
        <p:nvSpPr>
          <p:cNvPr id="13" name="Rechteck 12">
            <a:extLst>
              <a:ext uri="{FF2B5EF4-FFF2-40B4-BE49-F238E27FC236}">
                <a16:creationId xmlns:a16="http://schemas.microsoft.com/office/drawing/2014/main" id="{B2F70E94-CD00-73F6-7535-3C6D695A5F98}"/>
              </a:ext>
            </a:extLst>
          </p:cNvPr>
          <p:cNvSpPr/>
          <p:nvPr/>
        </p:nvSpPr>
        <p:spPr>
          <a:xfrm>
            <a:off x="2144172" y="5010902"/>
            <a:ext cx="7903656" cy="861754"/>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buClr>
                <a:srgbClr val="26B6E6"/>
              </a:buClr>
              <a:buSzPct val="130000"/>
              <a:defRPr/>
            </a:pPr>
            <a:r>
              <a:rPr lang="de-DE" altLang="de-DE" sz="1600" dirty="0">
                <a:solidFill>
                  <a:srgbClr val="00305E"/>
                </a:solidFill>
                <a:latin typeface="Arial" panose="020B0604020202020204" pitchFamily="34" charset="0"/>
                <a:cs typeface="Arial" panose="020B0604020202020204" pitchFamily="34" charset="0"/>
              </a:rPr>
              <a:t>Diese Dokumente finden Sie unter:</a:t>
            </a:r>
          </a:p>
          <a:p>
            <a:pPr lvl="0" algn="ctr">
              <a:buClr>
                <a:srgbClr val="26B6E6"/>
              </a:buClr>
              <a:buSzPct val="130000"/>
              <a:defRPr/>
            </a:pPr>
            <a:r>
              <a:rPr lang="de-DE" altLang="de-DE" sz="1400" b="1" dirty="0">
                <a:solidFill>
                  <a:srgbClr val="00305E"/>
                </a:solidFill>
                <a:latin typeface="Arial" panose="020B0604020202020204" pitchFamily="34" charset="0"/>
                <a:cs typeface="Arial" panose="020B0604020202020204" pitchFamily="34" charset="0"/>
                <a:hlinkClick r:id="rId3"/>
              </a:rPr>
              <a:t>www.medi-verbund.de</a:t>
            </a:r>
            <a:r>
              <a:rPr lang="de-DE" altLang="de-DE" sz="1400" b="1" dirty="0">
                <a:solidFill>
                  <a:srgbClr val="00305E"/>
                </a:solidFill>
                <a:latin typeface="Arial" panose="020B0604020202020204" pitchFamily="34" charset="0"/>
                <a:cs typeface="Arial" panose="020B0604020202020204" pitchFamily="34" charset="0"/>
              </a:rPr>
              <a:t> → </a:t>
            </a:r>
            <a:r>
              <a:rPr lang="de-DE" altLang="de-DE" sz="1400" dirty="0">
                <a:solidFill>
                  <a:srgbClr val="00305E"/>
                </a:solidFill>
                <a:latin typeface="Arial" panose="020B0604020202020204" pitchFamily="34" charset="0"/>
                <a:cs typeface="Arial" panose="020B0604020202020204" pitchFamily="34" charset="0"/>
              </a:rPr>
              <a:t>Leistungen →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Verträge/Abrechnung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AOK/Bosch BKK Pneumologie </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rPr>
              <a:t>→ Anlagen zum Vertrag</a:t>
            </a:r>
          </a:p>
        </p:txBody>
      </p:sp>
      <p:pic>
        <p:nvPicPr>
          <p:cNvPr id="14" name="Grafik 13" descr="Ordnersuche Silhouette">
            <a:extLst>
              <a:ext uri="{FF2B5EF4-FFF2-40B4-BE49-F238E27FC236}">
                <a16:creationId xmlns:a16="http://schemas.microsoft.com/office/drawing/2014/main" id="{57F0E49C-0FB0-4174-0CDF-38416114376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28000" y="5220000"/>
            <a:ext cx="900000" cy="900000"/>
          </a:xfrm>
          <a:prstGeom prst="rect">
            <a:avLst/>
          </a:prstGeom>
        </p:spPr>
      </p:pic>
      <p:sp>
        <p:nvSpPr>
          <p:cNvPr id="5" name="Fußzeilenplatzhalter 5">
            <a:extLst>
              <a:ext uri="{FF2B5EF4-FFF2-40B4-BE49-F238E27FC236}">
                <a16:creationId xmlns:a16="http://schemas.microsoft.com/office/drawing/2014/main" id="{4771B2AB-16CC-0910-E576-DE276D802C86}"/>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7" name="Fußzeilenplatzhalter 5">
            <a:extLst>
              <a:ext uri="{FF2B5EF4-FFF2-40B4-BE49-F238E27FC236}">
                <a16:creationId xmlns:a16="http://schemas.microsoft.com/office/drawing/2014/main" id="{665C40F8-8A2A-BEEC-C81F-721AD2F72A35}"/>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641807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96DAFE-1C34-438F-0AA2-4C922361E72A}"/>
              </a:ext>
            </a:extLst>
          </p:cNvPr>
          <p:cNvSpPr>
            <a:spLocks noGrp="1"/>
          </p:cNvSpPr>
          <p:nvPr>
            <p:ph type="title"/>
          </p:nvPr>
        </p:nvSpPr>
        <p:spPr/>
        <p:txBody>
          <a:bodyPr/>
          <a:lstStyle/>
          <a:p>
            <a:r>
              <a:rPr lang="de-DE" dirty="0"/>
              <a:t>Gesamtziffernkranz (GZK)  </a:t>
            </a:r>
            <a:r>
              <a:rPr lang="de-DE" sz="1600" b="0" dirty="0"/>
              <a:t>(Auszug)</a:t>
            </a:r>
          </a:p>
        </p:txBody>
      </p:sp>
      <p:sp>
        <p:nvSpPr>
          <p:cNvPr id="3" name="Textplatzhalter 2">
            <a:extLst>
              <a:ext uri="{FF2B5EF4-FFF2-40B4-BE49-F238E27FC236}">
                <a16:creationId xmlns:a16="http://schemas.microsoft.com/office/drawing/2014/main" id="{408D4B51-4EAE-1C85-95DC-292850ED556E}"/>
              </a:ext>
            </a:extLst>
          </p:cNvPr>
          <p:cNvSpPr>
            <a:spLocks noGrp="1"/>
          </p:cNvSpPr>
          <p:nvPr>
            <p:ph type="body" sz="quarter" idx="20"/>
          </p:nvPr>
        </p:nvSpPr>
        <p:spPr/>
        <p:txBody>
          <a:bodyPr/>
          <a:lstStyle/>
          <a:p>
            <a:endParaRPr lang="de-DE"/>
          </a:p>
        </p:txBody>
      </p:sp>
      <p:sp>
        <p:nvSpPr>
          <p:cNvPr id="4" name="Foliennummernplatzhalter 3">
            <a:extLst>
              <a:ext uri="{FF2B5EF4-FFF2-40B4-BE49-F238E27FC236}">
                <a16:creationId xmlns:a16="http://schemas.microsoft.com/office/drawing/2014/main" id="{B016E1A1-C62D-C87B-66DC-D2600B59CD16}"/>
              </a:ext>
            </a:extLst>
          </p:cNvPr>
          <p:cNvSpPr>
            <a:spLocks noGrp="1"/>
          </p:cNvSpPr>
          <p:nvPr>
            <p:ph type="sldNum" sz="quarter" idx="16"/>
          </p:nvPr>
        </p:nvSpPr>
        <p:spPr/>
        <p:txBody>
          <a:bodyPr/>
          <a:lstStyle/>
          <a:p>
            <a:fld id="{563F8326-2D3F-44D0-8A27-327B93DAAA3E}" type="slidenum">
              <a:rPr lang="de-DE" smtClean="0"/>
              <a:pPr/>
              <a:t>19</a:t>
            </a:fld>
            <a:endParaRPr lang="de-DE"/>
          </a:p>
        </p:txBody>
      </p:sp>
      <p:grpSp>
        <p:nvGrpSpPr>
          <p:cNvPr id="10" name="Gruppieren 9">
            <a:extLst>
              <a:ext uri="{FF2B5EF4-FFF2-40B4-BE49-F238E27FC236}">
                <a16:creationId xmlns:a16="http://schemas.microsoft.com/office/drawing/2014/main" id="{21A402D0-E5F9-91BC-62BD-60C6C0BEE9EC}"/>
              </a:ext>
            </a:extLst>
          </p:cNvPr>
          <p:cNvGrpSpPr>
            <a:grpSpLocks noChangeAspect="1"/>
          </p:cNvGrpSpPr>
          <p:nvPr/>
        </p:nvGrpSpPr>
        <p:grpSpPr>
          <a:xfrm>
            <a:off x="543731" y="2677299"/>
            <a:ext cx="11104537" cy="3680548"/>
            <a:chOff x="0" y="1347454"/>
            <a:chExt cx="12192000" cy="4040983"/>
          </a:xfrm>
        </p:grpSpPr>
        <p:pic>
          <p:nvPicPr>
            <p:cNvPr id="7" name="Grafik 6">
              <a:extLst>
                <a:ext uri="{FF2B5EF4-FFF2-40B4-BE49-F238E27FC236}">
                  <a16:creationId xmlns:a16="http://schemas.microsoft.com/office/drawing/2014/main" id="{A0A28EE4-A48A-E621-2798-8B2F3D83E0D2}"/>
                </a:ext>
              </a:extLst>
            </p:cNvPr>
            <p:cNvPicPr>
              <a:picLocks noChangeAspect="1"/>
            </p:cNvPicPr>
            <p:nvPr/>
          </p:nvPicPr>
          <p:blipFill>
            <a:blip r:embed="rId2"/>
            <a:stretch>
              <a:fillRect/>
            </a:stretch>
          </p:blipFill>
          <p:spPr>
            <a:xfrm>
              <a:off x="0" y="1347454"/>
              <a:ext cx="12192000" cy="717176"/>
            </a:xfrm>
            <a:prstGeom prst="rect">
              <a:avLst/>
            </a:prstGeom>
          </p:spPr>
        </p:pic>
        <p:pic>
          <p:nvPicPr>
            <p:cNvPr id="9" name="Grafik 8">
              <a:extLst>
                <a:ext uri="{FF2B5EF4-FFF2-40B4-BE49-F238E27FC236}">
                  <a16:creationId xmlns:a16="http://schemas.microsoft.com/office/drawing/2014/main" id="{80EDB6EC-CB21-86DE-CFA8-DEED0F1620AC}"/>
                </a:ext>
              </a:extLst>
            </p:cNvPr>
            <p:cNvPicPr>
              <a:picLocks noChangeAspect="1"/>
            </p:cNvPicPr>
            <p:nvPr/>
          </p:nvPicPr>
          <p:blipFill>
            <a:blip r:embed="rId3"/>
            <a:srcRect b="22193"/>
            <a:stretch>
              <a:fillRect/>
            </a:stretch>
          </p:blipFill>
          <p:spPr>
            <a:xfrm>
              <a:off x="0" y="2064630"/>
              <a:ext cx="12192000" cy="3323807"/>
            </a:xfrm>
            <a:prstGeom prst="rect">
              <a:avLst/>
            </a:prstGeom>
          </p:spPr>
        </p:pic>
      </p:grpSp>
      <p:sp>
        <p:nvSpPr>
          <p:cNvPr id="11" name="Inhaltsplatzhalter 3">
            <a:extLst>
              <a:ext uri="{FF2B5EF4-FFF2-40B4-BE49-F238E27FC236}">
                <a16:creationId xmlns:a16="http://schemas.microsoft.com/office/drawing/2014/main" id="{0275A2A4-F32E-AA66-ADE2-A4147DF44A94}"/>
              </a:ext>
            </a:extLst>
          </p:cNvPr>
          <p:cNvSpPr txBox="1">
            <a:spLocks/>
          </p:cNvSpPr>
          <p:nvPr/>
        </p:nvSpPr>
        <p:spPr>
          <a:xfrm>
            <a:off x="379185" y="1451428"/>
            <a:ext cx="11443450" cy="1291772"/>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de-DE" dirty="0"/>
              <a:t>Abgrenzung KV- und Vertragsabrechnung</a:t>
            </a:r>
          </a:p>
          <a:p>
            <a:pPr marL="285750" indent="-285750">
              <a:buFont typeface="Wingdings" panose="05000000000000000000" pitchFamily="2" charset="2"/>
              <a:buChar char="§"/>
            </a:pPr>
            <a:r>
              <a:rPr lang="de-DE" b="1" dirty="0"/>
              <a:t>aufgelistete EBM-Ziffern </a:t>
            </a:r>
            <a:r>
              <a:rPr lang="de-DE" dirty="0"/>
              <a:t>aus allen 140a-Verträgen sowie HZV: für teilnehmende Versicherte </a:t>
            </a:r>
            <a:r>
              <a:rPr lang="de-DE" b="1" dirty="0"/>
              <a:t>nicht über KV abrechenbar</a:t>
            </a:r>
          </a:p>
          <a:p>
            <a:pPr marL="285750" indent="-285750">
              <a:buFont typeface="Wingdings" panose="05000000000000000000" pitchFamily="2" charset="2"/>
              <a:buChar char="§"/>
            </a:pPr>
            <a:r>
              <a:rPr lang="de-DE" dirty="0"/>
              <a:t>nicht aufgelistete EBM-Ziffern: für teilnehmende Versicherte weiterhin über KV abrechenbar</a:t>
            </a:r>
          </a:p>
          <a:p>
            <a:endParaRPr lang="de-DE" dirty="0"/>
          </a:p>
        </p:txBody>
      </p:sp>
      <p:sp>
        <p:nvSpPr>
          <p:cNvPr id="12" name="Abgerundetes Rechteck 10">
            <a:extLst>
              <a:ext uri="{FF2B5EF4-FFF2-40B4-BE49-F238E27FC236}">
                <a16:creationId xmlns:a16="http://schemas.microsoft.com/office/drawing/2014/main" id="{DFBBF4B1-E4B3-3E66-F9C2-3DCA683949B0}"/>
              </a:ext>
            </a:extLst>
          </p:cNvPr>
          <p:cNvSpPr/>
          <p:nvPr/>
        </p:nvSpPr>
        <p:spPr>
          <a:xfrm>
            <a:off x="10933073" y="2576908"/>
            <a:ext cx="651164" cy="3780939"/>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Abgerundetes Rechteck 10">
            <a:extLst>
              <a:ext uri="{FF2B5EF4-FFF2-40B4-BE49-F238E27FC236}">
                <a16:creationId xmlns:a16="http://schemas.microsoft.com/office/drawing/2014/main" id="{3376355B-D52E-596B-EB43-B084AA7B20D5}"/>
              </a:ext>
            </a:extLst>
          </p:cNvPr>
          <p:cNvSpPr/>
          <p:nvPr/>
        </p:nvSpPr>
        <p:spPr>
          <a:xfrm>
            <a:off x="496547" y="2576908"/>
            <a:ext cx="500980" cy="3780939"/>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Fußzeilenplatzhalter 5">
            <a:extLst>
              <a:ext uri="{FF2B5EF4-FFF2-40B4-BE49-F238E27FC236}">
                <a16:creationId xmlns:a16="http://schemas.microsoft.com/office/drawing/2014/main" id="{3B7F8126-FC25-FCC6-E9E4-3056E5B7741A}"/>
              </a:ext>
            </a:extLst>
          </p:cNvPr>
          <p:cNvSpPr>
            <a:spLocks noGrp="1"/>
          </p:cNvSpPr>
          <p:nvPr>
            <p:ph type="ftr" sz="quarter" idx="15"/>
          </p:nvPr>
        </p:nvSpPr>
        <p:spPr>
          <a:xfrm>
            <a:off x="5253371" y="6507057"/>
            <a:ext cx="1685257" cy="180000"/>
          </a:xfrm>
        </p:spPr>
        <p:txBody>
          <a:bodyPr/>
          <a:lstStyle/>
          <a:p>
            <a:r>
              <a:rPr lang="de-DE" dirty="0"/>
              <a:t>Abrechnungsschulung Pneumologie</a:t>
            </a:r>
          </a:p>
        </p:txBody>
      </p:sp>
      <p:sp>
        <p:nvSpPr>
          <p:cNvPr id="8" name="Fußzeilenplatzhalter 5">
            <a:extLst>
              <a:ext uri="{FF2B5EF4-FFF2-40B4-BE49-F238E27FC236}">
                <a16:creationId xmlns:a16="http://schemas.microsoft.com/office/drawing/2014/main" id="{3400F681-211A-2666-6B7F-566F238E90D7}"/>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041799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C8D7D5-8999-A9DF-FA05-389C7E43EE07}"/>
              </a:ext>
            </a:extLst>
          </p:cNvPr>
          <p:cNvSpPr>
            <a:spLocks noGrp="1"/>
          </p:cNvSpPr>
          <p:nvPr>
            <p:ph type="title"/>
          </p:nvPr>
        </p:nvSpPr>
        <p:spPr/>
        <p:txBody>
          <a:bodyPr/>
          <a:lstStyle/>
          <a:p>
            <a:r>
              <a:rPr lang="de-DE" dirty="0"/>
              <a:t>Gesamtziffernkranz (GZK)</a:t>
            </a:r>
          </a:p>
        </p:txBody>
      </p:sp>
      <p:sp>
        <p:nvSpPr>
          <p:cNvPr id="3" name="Textplatzhalter 2">
            <a:extLst>
              <a:ext uri="{FF2B5EF4-FFF2-40B4-BE49-F238E27FC236}">
                <a16:creationId xmlns:a16="http://schemas.microsoft.com/office/drawing/2014/main" id="{79B0C56B-ED7E-A251-5E86-8563D2EBC4DE}"/>
              </a:ext>
            </a:extLst>
          </p:cNvPr>
          <p:cNvSpPr>
            <a:spLocks noGrp="1"/>
          </p:cNvSpPr>
          <p:nvPr>
            <p:ph type="body" sz="quarter" idx="20"/>
          </p:nvPr>
        </p:nvSpPr>
        <p:spPr/>
        <p:txBody>
          <a:bodyPr/>
          <a:lstStyle/>
          <a:p>
            <a:r>
              <a:rPr lang="de-DE" dirty="0"/>
              <a:t>Legende</a:t>
            </a:r>
          </a:p>
        </p:txBody>
      </p:sp>
      <p:sp>
        <p:nvSpPr>
          <p:cNvPr id="4" name="Inhaltsplatzhalter 3">
            <a:extLst>
              <a:ext uri="{FF2B5EF4-FFF2-40B4-BE49-F238E27FC236}">
                <a16:creationId xmlns:a16="http://schemas.microsoft.com/office/drawing/2014/main" id="{86E1DA3D-0337-E9FA-ECE8-C6C603DFD2C0}"/>
              </a:ext>
            </a:extLst>
          </p:cNvPr>
          <p:cNvSpPr>
            <a:spLocks noGrp="1"/>
          </p:cNvSpPr>
          <p:nvPr>
            <p:ph sz="quarter" idx="17"/>
          </p:nvPr>
        </p:nvSpPr>
        <p:spPr>
          <a:xfrm>
            <a:off x="2355273" y="1451428"/>
            <a:ext cx="9467361" cy="4847772"/>
          </a:xfrm>
        </p:spPr>
        <p:txBody>
          <a:bodyPr/>
          <a:lstStyle/>
          <a:p>
            <a:r>
              <a:rPr lang="de-DE" b="1" dirty="0"/>
              <a:t>Leistungen</a:t>
            </a:r>
            <a:r>
              <a:rPr lang="de-DE" dirty="0"/>
              <a:t> müssen für eingeschriebene Versicherte vom jeweiligen FACHARZT </a:t>
            </a:r>
            <a:r>
              <a:rPr lang="de-DE" b="1" dirty="0"/>
              <a:t>als Teil der Abrechnungsziffern </a:t>
            </a:r>
            <a:r>
              <a:rPr lang="de-DE" dirty="0"/>
              <a:t>erbracht werden.</a:t>
            </a:r>
          </a:p>
          <a:p>
            <a:endParaRPr lang="de-DE" dirty="0"/>
          </a:p>
          <a:p>
            <a:r>
              <a:rPr lang="de-DE" dirty="0"/>
              <a:t>Leistungen müssen für eingeschriebene Versicherte </a:t>
            </a:r>
            <a:r>
              <a:rPr lang="de-DE" b="1" dirty="0"/>
              <a:t>als Teil der Abrechnungsziffern </a:t>
            </a:r>
            <a:r>
              <a:rPr lang="de-DE" dirty="0"/>
              <a:t>erbracht werden, sofern </a:t>
            </a:r>
            <a:r>
              <a:rPr lang="de-DE" b="1" dirty="0"/>
              <a:t>Qualifikation</a:t>
            </a:r>
            <a:r>
              <a:rPr lang="de-DE" dirty="0"/>
              <a:t> und </a:t>
            </a:r>
            <a:r>
              <a:rPr lang="de-DE" b="1" dirty="0"/>
              <a:t>Ausstattung </a:t>
            </a:r>
            <a:r>
              <a:rPr lang="de-DE" dirty="0"/>
              <a:t>vorhanden. </a:t>
            </a:r>
          </a:p>
          <a:p>
            <a:endParaRPr lang="de-DE" dirty="0"/>
          </a:p>
          <a:p>
            <a:r>
              <a:rPr lang="de-DE" dirty="0"/>
              <a:t>Diese Leistungen sind durch </a:t>
            </a:r>
            <a:r>
              <a:rPr lang="de-DE" b="1" dirty="0"/>
              <a:t>einen anderen Facharztvertrag </a:t>
            </a:r>
            <a:r>
              <a:rPr lang="de-DE" dirty="0"/>
              <a:t>in den GZK eingegliedert aber bei Erbringung der Leistung mit den </a:t>
            </a:r>
            <a:r>
              <a:rPr lang="de-DE" b="1" dirty="0"/>
              <a:t>Abrechnungsziffern</a:t>
            </a:r>
            <a:r>
              <a:rPr lang="de-DE" dirty="0"/>
              <a:t> Ihres vorliegenden Vertrages </a:t>
            </a:r>
            <a:r>
              <a:rPr lang="de-DE" b="1" dirty="0"/>
              <a:t>abgegolten</a:t>
            </a:r>
            <a:r>
              <a:rPr lang="de-DE" dirty="0"/>
              <a:t>. </a:t>
            </a:r>
          </a:p>
          <a:p>
            <a:endParaRPr lang="de-DE" dirty="0"/>
          </a:p>
          <a:p>
            <a:r>
              <a:rPr lang="de-DE" dirty="0"/>
              <a:t>Zur </a:t>
            </a:r>
            <a:r>
              <a:rPr lang="de-DE" b="1" dirty="0"/>
              <a:t>Abstimmung</a:t>
            </a:r>
            <a:r>
              <a:rPr lang="de-DE" dirty="0"/>
              <a:t> bzgl. Erbringung (auch durch den Hausarzt) dieser Leistung ist die Absprache mit dem </a:t>
            </a:r>
            <a:r>
              <a:rPr lang="de-DE" b="1" dirty="0"/>
              <a:t>HAUSARZT</a:t>
            </a:r>
            <a:r>
              <a:rPr lang="de-DE" dirty="0"/>
              <a:t> erforderlich. Bei Abrechnung durch den </a:t>
            </a:r>
            <a:r>
              <a:rPr lang="de-DE" b="1" dirty="0"/>
              <a:t>FACHARZT</a:t>
            </a:r>
            <a:r>
              <a:rPr lang="de-DE" dirty="0"/>
              <a:t> ist die Leistung mit den Abrechnungsziffern Ihres vorliegenden Vertrages abgegolten.</a:t>
            </a:r>
          </a:p>
          <a:p>
            <a:endParaRPr lang="de-DE" dirty="0"/>
          </a:p>
        </p:txBody>
      </p:sp>
      <p:sp>
        <p:nvSpPr>
          <p:cNvPr id="5" name="Foliennummernplatzhalter 4">
            <a:extLst>
              <a:ext uri="{FF2B5EF4-FFF2-40B4-BE49-F238E27FC236}">
                <a16:creationId xmlns:a16="http://schemas.microsoft.com/office/drawing/2014/main" id="{FA53D6F0-F67A-65D0-5CA5-347420E987E7}"/>
              </a:ext>
            </a:extLst>
          </p:cNvPr>
          <p:cNvSpPr>
            <a:spLocks noGrp="1"/>
          </p:cNvSpPr>
          <p:nvPr>
            <p:ph type="sldNum" sz="quarter" idx="16"/>
          </p:nvPr>
        </p:nvSpPr>
        <p:spPr/>
        <p:txBody>
          <a:bodyPr/>
          <a:lstStyle/>
          <a:p>
            <a:fld id="{563F8326-2D3F-44D0-8A27-327B93DAAA3E}" type="slidenum">
              <a:rPr lang="de-DE" smtClean="0"/>
              <a:pPr/>
              <a:t>20</a:t>
            </a:fld>
            <a:endParaRPr lang="de-DE"/>
          </a:p>
        </p:txBody>
      </p:sp>
      <p:pic>
        <p:nvPicPr>
          <p:cNvPr id="8" name="Grafik 7">
            <a:extLst>
              <a:ext uri="{FF2B5EF4-FFF2-40B4-BE49-F238E27FC236}">
                <a16:creationId xmlns:a16="http://schemas.microsoft.com/office/drawing/2014/main" id="{7599C4F4-AD05-62B7-A261-E3A405B1DB00}"/>
              </a:ext>
            </a:extLst>
          </p:cNvPr>
          <p:cNvPicPr>
            <a:picLocks noChangeAspect="1"/>
          </p:cNvPicPr>
          <p:nvPr/>
        </p:nvPicPr>
        <p:blipFill>
          <a:blip r:embed="rId2"/>
          <a:stretch>
            <a:fillRect/>
          </a:stretch>
        </p:blipFill>
        <p:spPr>
          <a:xfrm>
            <a:off x="379185" y="1528771"/>
            <a:ext cx="1911432" cy="411138"/>
          </a:xfrm>
          <a:prstGeom prst="rect">
            <a:avLst/>
          </a:prstGeom>
          <a:ln>
            <a:solidFill>
              <a:schemeClr val="tx1"/>
            </a:solidFill>
          </a:ln>
        </p:spPr>
      </p:pic>
      <p:pic>
        <p:nvPicPr>
          <p:cNvPr id="10" name="Grafik 9">
            <a:extLst>
              <a:ext uri="{FF2B5EF4-FFF2-40B4-BE49-F238E27FC236}">
                <a16:creationId xmlns:a16="http://schemas.microsoft.com/office/drawing/2014/main" id="{ECD9585B-6C09-D9CC-2E59-EE2278FA5D21}"/>
              </a:ext>
            </a:extLst>
          </p:cNvPr>
          <p:cNvPicPr>
            <a:picLocks noChangeAspect="1"/>
          </p:cNvPicPr>
          <p:nvPr/>
        </p:nvPicPr>
        <p:blipFill>
          <a:blip r:embed="rId3"/>
          <a:srcRect r="1770"/>
          <a:stretch>
            <a:fillRect/>
          </a:stretch>
        </p:blipFill>
        <p:spPr>
          <a:xfrm>
            <a:off x="369366" y="3991519"/>
            <a:ext cx="1911431" cy="397856"/>
          </a:xfrm>
          <a:prstGeom prst="rect">
            <a:avLst/>
          </a:prstGeom>
          <a:ln>
            <a:solidFill>
              <a:schemeClr val="tx1"/>
            </a:solidFill>
          </a:ln>
        </p:spPr>
      </p:pic>
      <p:pic>
        <p:nvPicPr>
          <p:cNvPr id="12" name="Grafik 11">
            <a:extLst>
              <a:ext uri="{FF2B5EF4-FFF2-40B4-BE49-F238E27FC236}">
                <a16:creationId xmlns:a16="http://schemas.microsoft.com/office/drawing/2014/main" id="{C66296A1-9ACE-BF47-164E-5E6CA0762429}"/>
              </a:ext>
            </a:extLst>
          </p:cNvPr>
          <p:cNvPicPr>
            <a:picLocks noChangeAspect="1"/>
          </p:cNvPicPr>
          <p:nvPr/>
        </p:nvPicPr>
        <p:blipFill>
          <a:blip r:embed="rId4"/>
          <a:stretch>
            <a:fillRect/>
          </a:stretch>
        </p:blipFill>
        <p:spPr>
          <a:xfrm>
            <a:off x="379185" y="3183216"/>
            <a:ext cx="1911431" cy="386582"/>
          </a:xfrm>
          <a:prstGeom prst="rect">
            <a:avLst/>
          </a:prstGeom>
          <a:ln>
            <a:solidFill>
              <a:schemeClr val="tx1"/>
            </a:solidFill>
          </a:ln>
        </p:spPr>
      </p:pic>
      <p:pic>
        <p:nvPicPr>
          <p:cNvPr id="14" name="Grafik 13">
            <a:extLst>
              <a:ext uri="{FF2B5EF4-FFF2-40B4-BE49-F238E27FC236}">
                <a16:creationId xmlns:a16="http://schemas.microsoft.com/office/drawing/2014/main" id="{43949386-8417-DA23-6591-7C7B7F6E71D0}"/>
              </a:ext>
            </a:extLst>
          </p:cNvPr>
          <p:cNvPicPr>
            <a:picLocks noChangeAspect="1"/>
          </p:cNvPicPr>
          <p:nvPr/>
        </p:nvPicPr>
        <p:blipFill>
          <a:blip r:embed="rId5"/>
          <a:srcRect r="1119"/>
          <a:stretch>
            <a:fillRect/>
          </a:stretch>
        </p:blipFill>
        <p:spPr>
          <a:xfrm>
            <a:off x="369366" y="2350357"/>
            <a:ext cx="1911431" cy="411138"/>
          </a:xfrm>
          <a:prstGeom prst="rect">
            <a:avLst/>
          </a:prstGeom>
          <a:ln>
            <a:solidFill>
              <a:schemeClr val="tx1"/>
            </a:solidFill>
          </a:ln>
        </p:spPr>
      </p:pic>
      <p:sp>
        <p:nvSpPr>
          <p:cNvPr id="7" name="Fußzeilenplatzhalter 5">
            <a:extLst>
              <a:ext uri="{FF2B5EF4-FFF2-40B4-BE49-F238E27FC236}">
                <a16:creationId xmlns:a16="http://schemas.microsoft.com/office/drawing/2014/main" id="{50FF4077-E7DC-F40B-E901-AE8C5D1C0783}"/>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9" name="Fußzeilenplatzhalter 5">
            <a:extLst>
              <a:ext uri="{FF2B5EF4-FFF2-40B4-BE49-F238E27FC236}">
                <a16:creationId xmlns:a16="http://schemas.microsoft.com/office/drawing/2014/main" id="{71D21C15-A63A-8C9F-90C7-5F6301F13B78}"/>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670695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44A35E-EC36-67B9-F91F-6C27A0129B7B}"/>
              </a:ext>
            </a:extLst>
          </p:cNvPr>
          <p:cNvSpPr>
            <a:spLocks noGrp="1"/>
          </p:cNvSpPr>
          <p:nvPr>
            <p:ph type="title"/>
          </p:nvPr>
        </p:nvSpPr>
        <p:spPr/>
        <p:txBody>
          <a:bodyPr/>
          <a:lstStyle/>
          <a:p>
            <a:r>
              <a:rPr lang="de-DE" dirty="0"/>
              <a:t>Laborleistungen und GZK</a:t>
            </a:r>
          </a:p>
        </p:txBody>
      </p:sp>
      <p:sp>
        <p:nvSpPr>
          <p:cNvPr id="3" name="Textplatzhalter 2">
            <a:extLst>
              <a:ext uri="{FF2B5EF4-FFF2-40B4-BE49-F238E27FC236}">
                <a16:creationId xmlns:a16="http://schemas.microsoft.com/office/drawing/2014/main" id="{4E489CBA-E082-82FF-385F-52DCF1BBAC42}"/>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96192B20-6EC2-E69B-DC86-8F7FCE37A0A5}"/>
              </a:ext>
            </a:extLst>
          </p:cNvPr>
          <p:cNvSpPr>
            <a:spLocks noGrp="1"/>
          </p:cNvSpPr>
          <p:nvPr>
            <p:ph sz="quarter" idx="17"/>
          </p:nvPr>
        </p:nvSpPr>
        <p:spPr>
          <a:xfrm>
            <a:off x="379185" y="1451428"/>
            <a:ext cx="11443450" cy="3588572"/>
          </a:xfrm>
        </p:spPr>
        <p:txBody>
          <a:bodyPr/>
          <a:lstStyle/>
          <a:p>
            <a:pPr marL="285750" indent="-285750">
              <a:buFont typeface="Wingdings" panose="05000000000000000000" pitchFamily="2" charset="2"/>
              <a:buChar char="§"/>
            </a:pPr>
            <a:r>
              <a:rPr lang="de-DE" dirty="0"/>
              <a:t>Umgang mit Laborleistungen, die im </a:t>
            </a:r>
            <a:r>
              <a:rPr lang="de-DE" b="1" dirty="0"/>
              <a:t>Gesamtziffernkranz (GZK) </a:t>
            </a:r>
            <a:r>
              <a:rPr lang="de-DE" dirty="0"/>
              <a:t>abgebildet sind:</a:t>
            </a:r>
          </a:p>
          <a:p>
            <a:pPr marL="501750" lvl="1" indent="-285750"/>
            <a:r>
              <a:rPr lang="de-DE" dirty="0"/>
              <a:t>In den Pauschalen enthalten</a:t>
            </a:r>
          </a:p>
          <a:p>
            <a:pPr marL="501750" lvl="1" indent="-285750"/>
            <a:r>
              <a:rPr lang="de-DE" dirty="0"/>
              <a:t>Anforderung erfolgt über ein mit dem Labor geregeltes Verfahren (anstatt mittels Laborüberweisung Muster 10/10A)</a:t>
            </a:r>
          </a:p>
          <a:p>
            <a:pPr marL="501750" lvl="1" indent="-285750"/>
            <a:r>
              <a:rPr lang="de-DE" dirty="0"/>
              <a:t>Verrechnung erfolgt direkt zwischen Arzt und Labor</a:t>
            </a:r>
          </a:p>
          <a:p>
            <a:pPr marL="501750" lvl="1" indent="-285750"/>
            <a:endParaRPr lang="de-DE" dirty="0"/>
          </a:p>
          <a:p>
            <a:pPr marL="285750" indent="-285750">
              <a:buFont typeface="Wingdings" panose="05000000000000000000" pitchFamily="2" charset="2"/>
              <a:buChar char="§"/>
            </a:pPr>
            <a:r>
              <a:rPr lang="de-DE" dirty="0"/>
              <a:t>Umgang mit Laborleistungen, die im Vertrag als </a:t>
            </a:r>
            <a:r>
              <a:rPr lang="de-DE" b="1" dirty="0"/>
              <a:t>Einzelleistung</a:t>
            </a:r>
            <a:r>
              <a:rPr lang="de-DE" dirty="0"/>
              <a:t> abgebildet sind:</a:t>
            </a:r>
          </a:p>
          <a:p>
            <a:pPr marL="501750" lvl="1" indent="-285750"/>
            <a:r>
              <a:rPr lang="de-DE" dirty="0"/>
              <a:t>Als Einzelleistung im Vertrag abrechenbar (32097 BNP, 32150 Troponin, 32212 Fibrinmonomere) </a:t>
            </a:r>
          </a:p>
          <a:p>
            <a:pPr marL="501750" lvl="1" indent="-285750"/>
            <a:r>
              <a:rPr lang="de-DE" dirty="0"/>
              <a:t>Anforderung erfolgt über ein mit dem Labor geregeltes Verfahren (anstatt mittels Laborüberweisung Muster 10/10A)</a:t>
            </a:r>
          </a:p>
          <a:p>
            <a:pPr marL="501750" lvl="1" indent="-285750"/>
            <a:r>
              <a:rPr lang="de-DE" dirty="0"/>
              <a:t>Verrechnung erfolgt direkt zwischen Arzt und Labor</a:t>
            </a:r>
          </a:p>
          <a:p>
            <a:pPr marL="501750" lvl="1" indent="-285750"/>
            <a:endParaRPr lang="de-DE" dirty="0"/>
          </a:p>
          <a:p>
            <a:pPr marL="285750" indent="-285750">
              <a:buFont typeface="Wingdings" panose="05000000000000000000" pitchFamily="2" charset="2"/>
              <a:buChar char="§"/>
            </a:pPr>
            <a:r>
              <a:rPr lang="de-DE" dirty="0"/>
              <a:t>Umgang mit Speziallaborleistungen, die </a:t>
            </a:r>
            <a:r>
              <a:rPr lang="de-DE" b="1" dirty="0"/>
              <a:t>nicht im GZK</a:t>
            </a:r>
            <a:r>
              <a:rPr lang="de-DE" dirty="0"/>
              <a:t> abgebildet sind:</a:t>
            </a:r>
          </a:p>
          <a:p>
            <a:pPr marL="501750" lvl="1" indent="-285750"/>
            <a:r>
              <a:rPr lang="de-DE" dirty="0"/>
              <a:t>Werden weiterhin über Muster 10 beim Labor angefordert und dem Labor von der KV vergütet</a:t>
            </a:r>
          </a:p>
          <a:p>
            <a:pPr marL="501750" lvl="1" indent="-285750"/>
            <a:endParaRPr lang="de-DE" dirty="0"/>
          </a:p>
        </p:txBody>
      </p:sp>
      <p:sp>
        <p:nvSpPr>
          <p:cNvPr id="5" name="Foliennummernplatzhalter 4">
            <a:extLst>
              <a:ext uri="{FF2B5EF4-FFF2-40B4-BE49-F238E27FC236}">
                <a16:creationId xmlns:a16="http://schemas.microsoft.com/office/drawing/2014/main" id="{4D630E95-2C3E-45EC-9F1A-DE58AFF3A9D1}"/>
              </a:ext>
            </a:extLst>
          </p:cNvPr>
          <p:cNvSpPr>
            <a:spLocks noGrp="1"/>
          </p:cNvSpPr>
          <p:nvPr>
            <p:ph type="sldNum" sz="quarter" idx="16"/>
          </p:nvPr>
        </p:nvSpPr>
        <p:spPr/>
        <p:txBody>
          <a:bodyPr/>
          <a:lstStyle/>
          <a:p>
            <a:fld id="{563F8326-2D3F-44D0-8A27-327B93DAAA3E}" type="slidenum">
              <a:rPr lang="de-DE" smtClean="0"/>
              <a:pPr/>
              <a:t>21</a:t>
            </a:fld>
            <a:endParaRPr lang="de-DE"/>
          </a:p>
        </p:txBody>
      </p:sp>
      <p:sp>
        <p:nvSpPr>
          <p:cNvPr id="7" name="Rechteck 6">
            <a:extLst>
              <a:ext uri="{FF2B5EF4-FFF2-40B4-BE49-F238E27FC236}">
                <a16:creationId xmlns:a16="http://schemas.microsoft.com/office/drawing/2014/main" id="{3D603884-8973-6402-C729-F07BAB290B90}"/>
              </a:ext>
            </a:extLst>
          </p:cNvPr>
          <p:cNvSpPr/>
          <p:nvPr/>
        </p:nvSpPr>
        <p:spPr>
          <a:xfrm>
            <a:off x="2343785" y="5211451"/>
            <a:ext cx="7499339" cy="794452"/>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dirty="0">
                <a:solidFill>
                  <a:schemeClr val="tx2"/>
                </a:solidFill>
              </a:rPr>
              <a:t>Tipps:	</a:t>
            </a:r>
            <a:r>
              <a:rPr lang="de-DE" sz="1600" dirty="0">
                <a:solidFill>
                  <a:schemeClr val="tx2"/>
                </a:solidFill>
              </a:rPr>
              <a:t>Fragen Sie beim Labor nach, wie Anforderungen für in Selektivverträge 	eingeschriebene Patienten gekennzeichnet werden sollten.</a:t>
            </a:r>
          </a:p>
          <a:p>
            <a:pPr>
              <a:spcAft>
                <a:spcPts val="600"/>
              </a:spcAft>
            </a:pPr>
            <a:r>
              <a:rPr lang="de-DE" sz="1600" dirty="0">
                <a:solidFill>
                  <a:schemeClr val="tx2"/>
                </a:solidFill>
              </a:rPr>
              <a:t>	Bei Unsicherheit, prüfen Sie den GZK auf die jeweilige Laborziffer.</a:t>
            </a:r>
          </a:p>
        </p:txBody>
      </p:sp>
      <p:sp>
        <p:nvSpPr>
          <p:cNvPr id="9" name="Ellipse 8">
            <a:extLst>
              <a:ext uri="{FF2B5EF4-FFF2-40B4-BE49-F238E27FC236}">
                <a16:creationId xmlns:a16="http://schemas.microsoft.com/office/drawing/2014/main" id="{04ACE691-C01C-02CD-2B11-7EF42322B85F}"/>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8" name="Grafik 7" descr="Mikroskop Silhouette">
            <a:extLst>
              <a:ext uri="{FF2B5EF4-FFF2-40B4-BE49-F238E27FC236}">
                <a16:creationId xmlns:a16="http://schemas.microsoft.com/office/drawing/2014/main" id="{A233E494-2962-B201-3EF1-42F1D96E7E3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10" name="Fußzeilenplatzhalter 5">
            <a:extLst>
              <a:ext uri="{FF2B5EF4-FFF2-40B4-BE49-F238E27FC236}">
                <a16:creationId xmlns:a16="http://schemas.microsoft.com/office/drawing/2014/main" id="{349F9D4F-C64D-FA94-E5DD-D4602EE8F3E4}"/>
              </a:ext>
            </a:extLst>
          </p:cNvPr>
          <p:cNvSpPr>
            <a:spLocks noGrp="1"/>
          </p:cNvSpPr>
          <p:nvPr>
            <p:ph type="ftr" sz="quarter" idx="15"/>
          </p:nvPr>
        </p:nvSpPr>
        <p:spPr>
          <a:xfrm>
            <a:off x="5241445" y="6507057"/>
            <a:ext cx="1704017" cy="180000"/>
          </a:xfrm>
        </p:spPr>
        <p:txBody>
          <a:bodyPr/>
          <a:lstStyle/>
          <a:p>
            <a:r>
              <a:rPr lang="de-DE" dirty="0"/>
              <a:t>Abrechnungsschulung Pneumologie</a:t>
            </a:r>
          </a:p>
        </p:txBody>
      </p:sp>
      <p:sp>
        <p:nvSpPr>
          <p:cNvPr id="11" name="Fußzeilenplatzhalter 5">
            <a:extLst>
              <a:ext uri="{FF2B5EF4-FFF2-40B4-BE49-F238E27FC236}">
                <a16:creationId xmlns:a16="http://schemas.microsoft.com/office/drawing/2014/main" id="{1C1E02DC-02B7-4F76-A33A-BC42A8440594}"/>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456482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C84924-699C-D78C-ED44-C722408FE279}"/>
              </a:ext>
            </a:extLst>
          </p:cNvPr>
          <p:cNvSpPr>
            <a:spLocks noGrp="1"/>
          </p:cNvSpPr>
          <p:nvPr>
            <p:ph type="title"/>
          </p:nvPr>
        </p:nvSpPr>
        <p:spPr/>
        <p:txBody>
          <a:bodyPr/>
          <a:lstStyle/>
          <a:p>
            <a:r>
              <a:rPr lang="de-DE" dirty="0"/>
              <a:t>Hinweise zum Wirtschaftlichkeitsbonus</a:t>
            </a:r>
          </a:p>
        </p:txBody>
      </p:sp>
      <p:sp>
        <p:nvSpPr>
          <p:cNvPr id="3" name="Textplatzhalter 2">
            <a:extLst>
              <a:ext uri="{FF2B5EF4-FFF2-40B4-BE49-F238E27FC236}">
                <a16:creationId xmlns:a16="http://schemas.microsoft.com/office/drawing/2014/main" id="{EBB54185-B6AA-4E14-FE45-F12A9C95E1F8}"/>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2B098BB2-BC8D-8751-D86F-0E10FCF415AF}"/>
              </a:ext>
            </a:extLst>
          </p:cNvPr>
          <p:cNvSpPr>
            <a:spLocks noGrp="1"/>
          </p:cNvSpPr>
          <p:nvPr>
            <p:ph sz="quarter" idx="17"/>
          </p:nvPr>
        </p:nvSpPr>
        <p:spPr/>
        <p:txBody>
          <a:bodyPr/>
          <a:lstStyle/>
          <a:p>
            <a:r>
              <a:rPr lang="de-DE" dirty="0"/>
              <a:t>Ärzte können bei wirtschaftlicher Veranlassung und Erbringung von Laborleistungen einen Wirtschaftlichkeitsbonus (GOP 32001 EBM) erhalten.</a:t>
            </a:r>
          </a:p>
          <a:p>
            <a:r>
              <a:rPr lang="de-DE" dirty="0"/>
              <a:t>Bei der Berechnung werden auch </a:t>
            </a:r>
            <a:r>
              <a:rPr lang="de-DE" b="1" dirty="0"/>
              <a:t>selektivvertragliche Fälle</a:t>
            </a:r>
            <a:r>
              <a:rPr lang="de-DE" dirty="0"/>
              <a:t> berücksichtigt. Voraussetzung hierfür ist, dass diese Fälle als Pseudofall in Ihrer KV-Abrechnung erscheinen.</a:t>
            </a:r>
          </a:p>
          <a:p>
            <a:pPr marL="216000" lvl="2" indent="0">
              <a:buNone/>
            </a:pPr>
            <a:r>
              <a:rPr lang="de-DE" dirty="0">
                <a:sym typeface="Wingdings" panose="05000000000000000000" pitchFamily="2" charset="2"/>
              </a:rPr>
              <a:t> </a:t>
            </a:r>
            <a:r>
              <a:rPr lang="de-DE" dirty="0"/>
              <a:t>Für jeden Selektiv-Patienten sollten Sie daher einen sogenannten Pseudofall im KV-System anlegen und mit der </a:t>
            </a:r>
            <a:r>
              <a:rPr lang="de-DE" b="1" dirty="0"/>
              <a:t>Kennziffer 88192</a:t>
            </a:r>
            <a:r>
              <a:rPr lang="de-DE" dirty="0"/>
              <a:t> versehen</a:t>
            </a:r>
          </a:p>
          <a:p>
            <a:endParaRPr lang="de-DE" dirty="0"/>
          </a:p>
        </p:txBody>
      </p:sp>
      <p:sp>
        <p:nvSpPr>
          <p:cNvPr id="5" name="Foliennummernplatzhalter 4">
            <a:extLst>
              <a:ext uri="{FF2B5EF4-FFF2-40B4-BE49-F238E27FC236}">
                <a16:creationId xmlns:a16="http://schemas.microsoft.com/office/drawing/2014/main" id="{E0F36F23-0F3D-2F3F-D63D-7E6FEB2F8054}"/>
              </a:ext>
            </a:extLst>
          </p:cNvPr>
          <p:cNvSpPr>
            <a:spLocks noGrp="1"/>
          </p:cNvSpPr>
          <p:nvPr>
            <p:ph type="sldNum" sz="quarter" idx="16"/>
          </p:nvPr>
        </p:nvSpPr>
        <p:spPr/>
        <p:txBody>
          <a:bodyPr/>
          <a:lstStyle/>
          <a:p>
            <a:fld id="{563F8326-2D3F-44D0-8A27-327B93DAAA3E}" type="slidenum">
              <a:rPr lang="de-DE" smtClean="0"/>
              <a:pPr/>
              <a:t>22</a:t>
            </a:fld>
            <a:endParaRPr lang="de-DE"/>
          </a:p>
        </p:txBody>
      </p:sp>
      <p:sp>
        <p:nvSpPr>
          <p:cNvPr id="7" name="Ellipse 6">
            <a:extLst>
              <a:ext uri="{FF2B5EF4-FFF2-40B4-BE49-F238E27FC236}">
                <a16:creationId xmlns:a16="http://schemas.microsoft.com/office/drawing/2014/main" id="{5795BFD0-6646-900C-BC3D-388369E50F88}"/>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8" name="Grafik 7" descr="Mikroskop Silhouette">
            <a:extLst>
              <a:ext uri="{FF2B5EF4-FFF2-40B4-BE49-F238E27FC236}">
                <a16:creationId xmlns:a16="http://schemas.microsoft.com/office/drawing/2014/main" id="{02A7D2BC-FA76-6EB7-7126-15E0D713D6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6" name="Fußzeilenplatzhalter 5">
            <a:extLst>
              <a:ext uri="{FF2B5EF4-FFF2-40B4-BE49-F238E27FC236}">
                <a16:creationId xmlns:a16="http://schemas.microsoft.com/office/drawing/2014/main" id="{81F884F3-C342-6A23-A2EE-F1EC7541F3EC}"/>
              </a:ext>
            </a:extLst>
          </p:cNvPr>
          <p:cNvSpPr>
            <a:spLocks noGrp="1"/>
          </p:cNvSpPr>
          <p:nvPr>
            <p:ph type="ftr" sz="quarter" idx="15"/>
          </p:nvPr>
        </p:nvSpPr>
        <p:spPr>
          <a:xfrm>
            <a:off x="5273133" y="6507057"/>
            <a:ext cx="1640643" cy="180000"/>
          </a:xfrm>
        </p:spPr>
        <p:txBody>
          <a:bodyPr/>
          <a:lstStyle/>
          <a:p>
            <a:r>
              <a:rPr lang="de-DE" dirty="0"/>
              <a:t>Abrechnungsschulung Pneumologie</a:t>
            </a:r>
          </a:p>
        </p:txBody>
      </p:sp>
      <p:sp>
        <p:nvSpPr>
          <p:cNvPr id="11" name="Fußzeilenplatzhalter 5">
            <a:extLst>
              <a:ext uri="{FF2B5EF4-FFF2-40B4-BE49-F238E27FC236}">
                <a16:creationId xmlns:a16="http://schemas.microsoft.com/office/drawing/2014/main" id="{91E4B27F-1D42-7A67-6611-8DDBF8B98E19}"/>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957648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FD855C-4FCB-4CD5-5DC6-03459C244BB5}"/>
              </a:ext>
            </a:extLst>
          </p:cNvPr>
          <p:cNvSpPr>
            <a:spLocks noGrp="1"/>
          </p:cNvSpPr>
          <p:nvPr>
            <p:ph type="title"/>
          </p:nvPr>
        </p:nvSpPr>
        <p:spPr/>
        <p:txBody>
          <a:bodyPr/>
          <a:lstStyle/>
          <a:p>
            <a:r>
              <a:rPr lang="de-DE" dirty="0"/>
              <a:t>GZK: DMP und Sachkosten</a:t>
            </a:r>
          </a:p>
        </p:txBody>
      </p:sp>
      <p:sp>
        <p:nvSpPr>
          <p:cNvPr id="3" name="Textplatzhalter 2">
            <a:extLst>
              <a:ext uri="{FF2B5EF4-FFF2-40B4-BE49-F238E27FC236}">
                <a16:creationId xmlns:a16="http://schemas.microsoft.com/office/drawing/2014/main" id="{BF9B612A-EA04-239F-FA97-75EC9A4F74A3}"/>
              </a:ext>
            </a:extLst>
          </p:cNvPr>
          <p:cNvSpPr>
            <a:spLocks noGrp="1"/>
          </p:cNvSpPr>
          <p:nvPr>
            <p:ph type="body" sz="quarter" idx="20"/>
          </p:nvPr>
        </p:nvSpPr>
        <p:spPr/>
        <p:txBody>
          <a:bodyPr/>
          <a:lstStyle/>
          <a:p>
            <a:endParaRPr lang="de-DE" dirty="0"/>
          </a:p>
        </p:txBody>
      </p:sp>
      <p:sp>
        <p:nvSpPr>
          <p:cNvPr id="4" name="Inhaltsplatzhalter 3">
            <a:extLst>
              <a:ext uri="{FF2B5EF4-FFF2-40B4-BE49-F238E27FC236}">
                <a16:creationId xmlns:a16="http://schemas.microsoft.com/office/drawing/2014/main" id="{4147CC3D-550B-7C4C-E3A0-DF2EDC6B13CD}"/>
              </a:ext>
            </a:extLst>
          </p:cNvPr>
          <p:cNvSpPr>
            <a:spLocks noGrp="1"/>
          </p:cNvSpPr>
          <p:nvPr>
            <p:ph sz="quarter" idx="17"/>
          </p:nvPr>
        </p:nvSpPr>
        <p:spPr>
          <a:xfrm>
            <a:off x="364274" y="2064973"/>
            <a:ext cx="11443450" cy="1629572"/>
          </a:xfrm>
        </p:spPr>
        <p:txBody>
          <a:bodyPr/>
          <a:lstStyle/>
          <a:p>
            <a:r>
              <a:rPr lang="de-DE" dirty="0"/>
              <a:t>Sind im GZK enthalten, trotzdem gilt:</a:t>
            </a:r>
          </a:p>
          <a:p>
            <a:pPr marL="285750" indent="-285750">
              <a:buFont typeface="Wingdings" panose="05000000000000000000" pitchFamily="2" charset="2"/>
              <a:buChar char="§"/>
            </a:pPr>
            <a:r>
              <a:rPr lang="de-DE" u="sng" dirty="0"/>
              <a:t>AOK BW:</a:t>
            </a:r>
            <a:r>
              <a:rPr lang="de-DE" dirty="0"/>
              <a:t> DMP-Asthma/COPD-Leistungen sind wahlweise im Vertrag oder über die KV BW abrechenbar. Ausnahme: DMP-Schulungen sind nur über KV abrechenbar</a:t>
            </a:r>
          </a:p>
          <a:p>
            <a:pPr marL="285750" indent="-285750">
              <a:buFont typeface="Wingdings" panose="05000000000000000000" pitchFamily="2" charset="2"/>
              <a:buChar char="§"/>
            </a:pPr>
            <a:r>
              <a:rPr lang="de-DE" u="sng" dirty="0"/>
              <a:t>Bosch BKK:</a:t>
            </a:r>
            <a:r>
              <a:rPr lang="de-DE" dirty="0"/>
              <a:t> alle DMP-Asthma/COPD-Leistungen werden über die KV BW abgerechnet</a:t>
            </a:r>
          </a:p>
        </p:txBody>
      </p:sp>
      <p:sp>
        <p:nvSpPr>
          <p:cNvPr id="5" name="Foliennummernplatzhalter 4">
            <a:extLst>
              <a:ext uri="{FF2B5EF4-FFF2-40B4-BE49-F238E27FC236}">
                <a16:creationId xmlns:a16="http://schemas.microsoft.com/office/drawing/2014/main" id="{2D8BDFA7-58A2-C916-079C-4310DF52E639}"/>
              </a:ext>
            </a:extLst>
          </p:cNvPr>
          <p:cNvSpPr>
            <a:spLocks noGrp="1"/>
          </p:cNvSpPr>
          <p:nvPr>
            <p:ph type="sldNum" sz="quarter" idx="16"/>
          </p:nvPr>
        </p:nvSpPr>
        <p:spPr/>
        <p:txBody>
          <a:bodyPr/>
          <a:lstStyle/>
          <a:p>
            <a:fld id="{563F8326-2D3F-44D0-8A27-327B93DAAA3E}" type="slidenum">
              <a:rPr lang="de-DE" smtClean="0"/>
              <a:pPr/>
              <a:t>23</a:t>
            </a:fld>
            <a:endParaRPr lang="de-DE"/>
          </a:p>
        </p:txBody>
      </p:sp>
      <p:sp>
        <p:nvSpPr>
          <p:cNvPr id="7" name="Textplatzhalter 3">
            <a:extLst>
              <a:ext uri="{FF2B5EF4-FFF2-40B4-BE49-F238E27FC236}">
                <a16:creationId xmlns:a16="http://schemas.microsoft.com/office/drawing/2014/main" id="{9516BF23-49F0-7EB6-09B0-39DA594CB356}"/>
              </a:ext>
            </a:extLst>
          </p:cNvPr>
          <p:cNvSpPr txBox="1">
            <a:spLocks/>
          </p:cNvSpPr>
          <p:nvPr/>
        </p:nvSpPr>
        <p:spPr>
          <a:xfrm>
            <a:off x="371475" y="1447256"/>
            <a:ext cx="11448000" cy="468630"/>
          </a:xfrm>
          <a:prstGeom prst="rect">
            <a:avLst/>
          </a:prstGeom>
          <a:solidFill>
            <a:schemeClr val="accent3"/>
          </a:solidFill>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b="1" dirty="0">
                <a:solidFill>
                  <a:schemeClr val="bg1"/>
                </a:solidFill>
              </a:rPr>
              <a:t>DMP-Ziffern</a:t>
            </a:r>
          </a:p>
        </p:txBody>
      </p:sp>
      <p:sp>
        <p:nvSpPr>
          <p:cNvPr id="8" name="Textplatzhalter 3">
            <a:extLst>
              <a:ext uri="{FF2B5EF4-FFF2-40B4-BE49-F238E27FC236}">
                <a16:creationId xmlns:a16="http://schemas.microsoft.com/office/drawing/2014/main" id="{8394793E-44F7-5E23-95B4-779C1A951387}"/>
              </a:ext>
            </a:extLst>
          </p:cNvPr>
          <p:cNvSpPr txBox="1">
            <a:spLocks/>
          </p:cNvSpPr>
          <p:nvPr/>
        </p:nvSpPr>
        <p:spPr>
          <a:xfrm>
            <a:off x="379186" y="3876605"/>
            <a:ext cx="11448000" cy="468630"/>
          </a:xfrm>
          <a:prstGeom prst="rect">
            <a:avLst/>
          </a:prstGeom>
          <a:solidFill>
            <a:schemeClr val="accent3"/>
          </a:solidFill>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b="1" dirty="0">
                <a:solidFill>
                  <a:schemeClr val="bg1"/>
                </a:solidFill>
              </a:rPr>
              <a:t>Sachkosten</a:t>
            </a:r>
          </a:p>
        </p:txBody>
      </p:sp>
      <p:sp>
        <p:nvSpPr>
          <p:cNvPr id="9" name="Textfeld 8">
            <a:extLst>
              <a:ext uri="{FF2B5EF4-FFF2-40B4-BE49-F238E27FC236}">
                <a16:creationId xmlns:a16="http://schemas.microsoft.com/office/drawing/2014/main" id="{410CF669-D316-F864-8469-0560EB84705E}"/>
              </a:ext>
            </a:extLst>
          </p:cNvPr>
          <p:cNvSpPr txBox="1"/>
          <p:nvPr/>
        </p:nvSpPr>
        <p:spPr>
          <a:xfrm>
            <a:off x="364274" y="4527295"/>
            <a:ext cx="11455201" cy="738664"/>
          </a:xfrm>
          <a:prstGeom prst="rect">
            <a:avLst/>
          </a:prstGeom>
          <a:noFill/>
        </p:spPr>
        <p:txBody>
          <a:bodyPr wrap="square" lIns="0" tIns="0" rIns="0" bIns="0" rtlCol="0">
            <a:spAutoFit/>
          </a:bodyPr>
          <a:lstStyle/>
          <a:p>
            <a:pPr marL="285750" indent="-285750" algn="l">
              <a:buClr>
                <a:schemeClr val="tx2"/>
              </a:buClr>
              <a:buSzPct val="100000"/>
              <a:buFont typeface="Wingdings" panose="05000000000000000000" pitchFamily="2" charset="2"/>
              <a:buChar char="§"/>
            </a:pPr>
            <a:r>
              <a:rPr lang="de-DE" sz="1600" dirty="0">
                <a:solidFill>
                  <a:schemeClr val="tx2"/>
                </a:solidFill>
                <a:latin typeface="Arial" panose="020B0604020202020204" pitchFamily="34" charset="0"/>
                <a:cs typeface="Arial" panose="020B0604020202020204" pitchFamily="34" charset="0"/>
              </a:rPr>
              <a:t>Sachkosten auf Schein (Produktgruppe 205) sowie weitere Produktgruppen können für eingeschriebene Versicherte nicht mit der KV abgerechnet werden.</a:t>
            </a:r>
          </a:p>
          <a:p>
            <a:pPr marL="285750" indent="-285750" algn="l">
              <a:buClr>
                <a:schemeClr val="tx2"/>
              </a:buClr>
              <a:buSzPct val="100000"/>
              <a:buFont typeface="Wingdings" panose="05000000000000000000" pitchFamily="2" charset="2"/>
              <a:buChar char="§"/>
            </a:pPr>
            <a:r>
              <a:rPr lang="de-DE" sz="1600" dirty="0">
                <a:solidFill>
                  <a:schemeClr val="tx2"/>
                </a:solidFill>
                <a:latin typeface="Arial" panose="020B0604020202020204" pitchFamily="34" charset="0"/>
                <a:cs typeface="Arial" panose="020B0604020202020204" pitchFamily="34" charset="0"/>
              </a:rPr>
              <a:t>Die Abrechnung über Sprechstundenbedarf bleibt unberührt.</a:t>
            </a:r>
          </a:p>
        </p:txBody>
      </p:sp>
      <p:sp>
        <p:nvSpPr>
          <p:cNvPr id="10" name="Ellipse 9">
            <a:extLst>
              <a:ext uri="{FF2B5EF4-FFF2-40B4-BE49-F238E27FC236}">
                <a16:creationId xmlns:a16="http://schemas.microsoft.com/office/drawing/2014/main" id="{C0AEC0C2-3EFC-DC3A-3BC9-3F1639DEC44D}"/>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Zahnräder Silhouette">
            <a:extLst>
              <a:ext uri="{FF2B5EF4-FFF2-40B4-BE49-F238E27FC236}">
                <a16:creationId xmlns:a16="http://schemas.microsoft.com/office/drawing/2014/main" id="{D56CD3F8-B394-74ED-D23E-9BE604DF0C7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
        <p:nvSpPr>
          <p:cNvPr id="6" name="Fußzeilenplatzhalter 5">
            <a:extLst>
              <a:ext uri="{FF2B5EF4-FFF2-40B4-BE49-F238E27FC236}">
                <a16:creationId xmlns:a16="http://schemas.microsoft.com/office/drawing/2014/main" id="{E3634108-E216-D6C9-A10C-7B5371288EA4}"/>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4" name="Fußzeilenplatzhalter 5">
            <a:extLst>
              <a:ext uri="{FF2B5EF4-FFF2-40B4-BE49-F238E27FC236}">
                <a16:creationId xmlns:a16="http://schemas.microsoft.com/office/drawing/2014/main" id="{A3DFB67E-5052-252F-6E52-7B47CF5F4F06}"/>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281645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CC4A18A-8D05-C2C9-6CA5-AE0CF3AE5B03}"/>
              </a:ext>
            </a:extLst>
          </p:cNvPr>
          <p:cNvPicPr>
            <a:picLocks noChangeAspect="1"/>
          </p:cNvPicPr>
          <p:nvPr/>
        </p:nvPicPr>
        <p:blipFill>
          <a:blip r:embed="rId2"/>
          <a:stretch>
            <a:fillRect/>
          </a:stretch>
        </p:blipFill>
        <p:spPr>
          <a:xfrm>
            <a:off x="928555" y="1500237"/>
            <a:ext cx="10330597" cy="4305972"/>
          </a:xfrm>
          <a:prstGeom prst="rect">
            <a:avLst/>
          </a:prstGeom>
        </p:spPr>
      </p:pic>
      <p:sp>
        <p:nvSpPr>
          <p:cNvPr id="2" name="Titel 1">
            <a:extLst>
              <a:ext uri="{FF2B5EF4-FFF2-40B4-BE49-F238E27FC236}">
                <a16:creationId xmlns:a16="http://schemas.microsoft.com/office/drawing/2014/main" id="{703B11D0-0D6A-773F-4326-5A4883DE5CDE}"/>
              </a:ext>
            </a:extLst>
          </p:cNvPr>
          <p:cNvSpPr>
            <a:spLocks noGrp="1"/>
          </p:cNvSpPr>
          <p:nvPr>
            <p:ph type="title"/>
          </p:nvPr>
        </p:nvSpPr>
        <p:spPr/>
        <p:txBody>
          <a:bodyPr/>
          <a:lstStyle/>
          <a:p>
            <a:r>
              <a:rPr lang="de-DE" dirty="0"/>
              <a:t>ICD-Liste </a:t>
            </a:r>
            <a:r>
              <a:rPr lang="de-DE" sz="1600" b="0" dirty="0"/>
              <a:t>(Auszug)</a:t>
            </a:r>
          </a:p>
        </p:txBody>
      </p:sp>
      <p:sp>
        <p:nvSpPr>
          <p:cNvPr id="3" name="Textplatzhalter 2">
            <a:extLst>
              <a:ext uri="{FF2B5EF4-FFF2-40B4-BE49-F238E27FC236}">
                <a16:creationId xmlns:a16="http://schemas.microsoft.com/office/drawing/2014/main" id="{B5BDEACF-1B18-8D8F-6D16-4BB6E8C3E480}"/>
              </a:ext>
            </a:extLst>
          </p:cNvPr>
          <p:cNvSpPr>
            <a:spLocks noGrp="1"/>
          </p:cNvSpPr>
          <p:nvPr>
            <p:ph type="body" sz="quarter" idx="20"/>
          </p:nvPr>
        </p:nvSpPr>
        <p:spPr/>
        <p:txBody>
          <a:bodyPr/>
          <a:lstStyle/>
          <a:p>
            <a:endParaRPr lang="de-DE"/>
          </a:p>
        </p:txBody>
      </p:sp>
      <p:sp>
        <p:nvSpPr>
          <p:cNvPr id="5" name="Foliennummernplatzhalter 4">
            <a:extLst>
              <a:ext uri="{FF2B5EF4-FFF2-40B4-BE49-F238E27FC236}">
                <a16:creationId xmlns:a16="http://schemas.microsoft.com/office/drawing/2014/main" id="{B11F910B-2E94-BABE-7F0F-63B12310661D}"/>
              </a:ext>
            </a:extLst>
          </p:cNvPr>
          <p:cNvSpPr>
            <a:spLocks noGrp="1"/>
          </p:cNvSpPr>
          <p:nvPr>
            <p:ph type="sldNum" sz="quarter" idx="16"/>
          </p:nvPr>
        </p:nvSpPr>
        <p:spPr/>
        <p:txBody>
          <a:bodyPr/>
          <a:lstStyle/>
          <a:p>
            <a:fld id="{563F8326-2D3F-44D0-8A27-327B93DAAA3E}" type="slidenum">
              <a:rPr lang="de-DE" smtClean="0"/>
              <a:pPr/>
              <a:t>24</a:t>
            </a:fld>
            <a:endParaRPr lang="de-DE"/>
          </a:p>
        </p:txBody>
      </p:sp>
      <p:sp>
        <p:nvSpPr>
          <p:cNvPr id="9" name="Abgerundetes Rechteck 10">
            <a:extLst>
              <a:ext uri="{FF2B5EF4-FFF2-40B4-BE49-F238E27FC236}">
                <a16:creationId xmlns:a16="http://schemas.microsoft.com/office/drawing/2014/main" id="{E27DC7D4-A64A-20F3-C71A-BC4800B42C0E}"/>
              </a:ext>
            </a:extLst>
          </p:cNvPr>
          <p:cNvSpPr/>
          <p:nvPr/>
        </p:nvSpPr>
        <p:spPr>
          <a:xfrm>
            <a:off x="7663965" y="1371889"/>
            <a:ext cx="500980" cy="3301711"/>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Abgerundetes Rechteck 10">
            <a:extLst>
              <a:ext uri="{FF2B5EF4-FFF2-40B4-BE49-F238E27FC236}">
                <a16:creationId xmlns:a16="http://schemas.microsoft.com/office/drawing/2014/main" id="{DDA5FC70-FB14-27A6-9005-05922344CF6F}"/>
              </a:ext>
            </a:extLst>
          </p:cNvPr>
          <p:cNvSpPr/>
          <p:nvPr/>
        </p:nvSpPr>
        <p:spPr>
          <a:xfrm>
            <a:off x="928555" y="4368801"/>
            <a:ext cx="7301045" cy="3048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Fußzeilenplatzhalter 5">
            <a:extLst>
              <a:ext uri="{FF2B5EF4-FFF2-40B4-BE49-F238E27FC236}">
                <a16:creationId xmlns:a16="http://schemas.microsoft.com/office/drawing/2014/main" id="{A348DE1B-8A1C-F464-7172-783A501C1777}"/>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1" name="Fußzeilenplatzhalter 5">
            <a:extLst>
              <a:ext uri="{FF2B5EF4-FFF2-40B4-BE49-F238E27FC236}">
                <a16:creationId xmlns:a16="http://schemas.microsoft.com/office/drawing/2014/main" id="{6CFCA5F9-8542-CA9A-B343-B7ED88EE539A}"/>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169080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964C26-33D4-AD3D-6EC0-9F84B038DBDF}"/>
              </a:ext>
            </a:extLst>
          </p:cNvPr>
          <p:cNvSpPr>
            <a:spLocks noGrp="1"/>
          </p:cNvSpPr>
          <p:nvPr>
            <p:ph type="title"/>
          </p:nvPr>
        </p:nvSpPr>
        <p:spPr/>
        <p:txBody>
          <a:bodyPr/>
          <a:lstStyle/>
          <a:p>
            <a:r>
              <a:rPr lang="de-DE" dirty="0"/>
              <a:t>Honoraranlage </a:t>
            </a:r>
            <a:r>
              <a:rPr lang="de-DE" sz="1600" b="0" dirty="0"/>
              <a:t>(Auszug)</a:t>
            </a:r>
            <a:endParaRPr lang="de-DE" dirty="0"/>
          </a:p>
        </p:txBody>
      </p:sp>
      <p:sp>
        <p:nvSpPr>
          <p:cNvPr id="3" name="Textplatzhalter 2">
            <a:extLst>
              <a:ext uri="{FF2B5EF4-FFF2-40B4-BE49-F238E27FC236}">
                <a16:creationId xmlns:a16="http://schemas.microsoft.com/office/drawing/2014/main" id="{2B05D17F-F186-278E-15A8-0B573C539717}"/>
              </a:ext>
            </a:extLst>
          </p:cNvPr>
          <p:cNvSpPr>
            <a:spLocks noGrp="1"/>
          </p:cNvSpPr>
          <p:nvPr>
            <p:ph type="body" sz="quarter" idx="20"/>
          </p:nvPr>
        </p:nvSpPr>
        <p:spPr/>
        <p:txBody>
          <a:bodyPr/>
          <a:lstStyle/>
          <a:p>
            <a:endParaRPr lang="de-DE"/>
          </a:p>
        </p:txBody>
      </p:sp>
      <p:sp>
        <p:nvSpPr>
          <p:cNvPr id="5" name="Foliennummernplatzhalter 4">
            <a:extLst>
              <a:ext uri="{FF2B5EF4-FFF2-40B4-BE49-F238E27FC236}">
                <a16:creationId xmlns:a16="http://schemas.microsoft.com/office/drawing/2014/main" id="{0E80D242-25B8-5A2B-8EF1-A52F0DBD261C}"/>
              </a:ext>
            </a:extLst>
          </p:cNvPr>
          <p:cNvSpPr>
            <a:spLocks noGrp="1"/>
          </p:cNvSpPr>
          <p:nvPr>
            <p:ph type="sldNum" sz="quarter" idx="16"/>
          </p:nvPr>
        </p:nvSpPr>
        <p:spPr/>
        <p:txBody>
          <a:bodyPr/>
          <a:lstStyle/>
          <a:p>
            <a:fld id="{563F8326-2D3F-44D0-8A27-327B93DAAA3E}" type="slidenum">
              <a:rPr lang="de-DE" smtClean="0"/>
              <a:pPr/>
              <a:t>25</a:t>
            </a:fld>
            <a:endParaRPr lang="de-DE"/>
          </a:p>
        </p:txBody>
      </p:sp>
      <p:pic>
        <p:nvPicPr>
          <p:cNvPr id="8" name="Grafik 7">
            <a:extLst>
              <a:ext uri="{FF2B5EF4-FFF2-40B4-BE49-F238E27FC236}">
                <a16:creationId xmlns:a16="http://schemas.microsoft.com/office/drawing/2014/main" id="{23B19D45-9C27-6B98-21F2-638F2C48982C}"/>
              </a:ext>
            </a:extLst>
          </p:cNvPr>
          <p:cNvPicPr>
            <a:picLocks noChangeAspect="1"/>
          </p:cNvPicPr>
          <p:nvPr/>
        </p:nvPicPr>
        <p:blipFill>
          <a:blip r:embed="rId2"/>
          <a:stretch>
            <a:fillRect/>
          </a:stretch>
        </p:blipFill>
        <p:spPr>
          <a:xfrm>
            <a:off x="379186" y="1284107"/>
            <a:ext cx="7684159" cy="5079126"/>
          </a:xfrm>
          <a:prstGeom prst="rect">
            <a:avLst/>
          </a:prstGeom>
        </p:spPr>
      </p:pic>
      <p:sp>
        <p:nvSpPr>
          <p:cNvPr id="9" name="Textfeld 8">
            <a:extLst>
              <a:ext uri="{FF2B5EF4-FFF2-40B4-BE49-F238E27FC236}">
                <a16:creationId xmlns:a16="http://schemas.microsoft.com/office/drawing/2014/main" id="{3729C1FC-EBF8-FFF9-307C-4773119828A8}"/>
              </a:ext>
            </a:extLst>
          </p:cNvPr>
          <p:cNvSpPr txBox="1"/>
          <p:nvPr/>
        </p:nvSpPr>
        <p:spPr>
          <a:xfrm>
            <a:off x="8063345" y="3823670"/>
            <a:ext cx="3744379" cy="984885"/>
          </a:xfrm>
          <a:prstGeom prst="rect">
            <a:avLst/>
          </a:prstGeom>
          <a:noFill/>
        </p:spPr>
        <p:txBody>
          <a:bodyPr wrap="square" lIns="0" tIns="0" rIns="0" bIns="0" rtlCol="0">
            <a:sp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sym typeface="Wingdings" panose="05000000000000000000" pitchFamily="2" charset="2"/>
              </a:rPr>
              <a:t> </a:t>
            </a:r>
            <a:r>
              <a:rPr lang="de-DE" sz="1600" dirty="0">
                <a:solidFill>
                  <a:schemeClr val="tx2"/>
                </a:solidFill>
                <a:latin typeface="Arial" panose="020B0604020202020204" pitchFamily="34" charset="0"/>
                <a:cs typeface="Arial" panose="020B0604020202020204" pitchFamily="34" charset="0"/>
              </a:rPr>
              <a:t>Bestimmte Ziffern können nur abgerechnet werden, wenn der Nachweis über das Gerät oder die Qualifikation vorliegt</a:t>
            </a:r>
          </a:p>
        </p:txBody>
      </p:sp>
      <p:sp>
        <p:nvSpPr>
          <p:cNvPr id="10" name="Ellipse 9">
            <a:extLst>
              <a:ext uri="{FF2B5EF4-FFF2-40B4-BE49-F238E27FC236}">
                <a16:creationId xmlns:a16="http://schemas.microsoft.com/office/drawing/2014/main" id="{6267A1C3-D95D-604F-7A0B-829EBDF292FD}"/>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Zahnräder Silhouette">
            <a:extLst>
              <a:ext uri="{FF2B5EF4-FFF2-40B4-BE49-F238E27FC236}">
                <a16:creationId xmlns:a16="http://schemas.microsoft.com/office/drawing/2014/main" id="{7EF41F4D-77F8-FB91-9E76-481494E240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28000" y="5220000"/>
            <a:ext cx="900000" cy="900000"/>
          </a:xfrm>
          <a:prstGeom prst="rect">
            <a:avLst/>
          </a:prstGeom>
        </p:spPr>
      </p:pic>
      <p:sp>
        <p:nvSpPr>
          <p:cNvPr id="6" name="Fußzeilenplatzhalter 5">
            <a:extLst>
              <a:ext uri="{FF2B5EF4-FFF2-40B4-BE49-F238E27FC236}">
                <a16:creationId xmlns:a16="http://schemas.microsoft.com/office/drawing/2014/main" id="{CB8741DE-E744-77B9-140C-FBF4EAA44D23}"/>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2" name="Fußzeilenplatzhalter 5">
            <a:extLst>
              <a:ext uri="{FF2B5EF4-FFF2-40B4-BE49-F238E27FC236}">
                <a16:creationId xmlns:a16="http://schemas.microsoft.com/office/drawing/2014/main" id="{6BC7B8F1-64EF-E328-08AA-E90F845AABC6}"/>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235010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E9EC96-8364-972B-4649-1DB30CD92D0B}"/>
              </a:ext>
            </a:extLst>
          </p:cNvPr>
          <p:cNvSpPr>
            <a:spLocks noGrp="1"/>
          </p:cNvSpPr>
          <p:nvPr>
            <p:ph type="title"/>
          </p:nvPr>
        </p:nvSpPr>
        <p:spPr/>
        <p:txBody>
          <a:bodyPr/>
          <a:lstStyle/>
          <a:p>
            <a:r>
              <a:rPr lang="de-DE" dirty="0"/>
              <a:t>Abrechnungssystematik</a:t>
            </a:r>
          </a:p>
        </p:txBody>
      </p:sp>
      <p:sp>
        <p:nvSpPr>
          <p:cNvPr id="3" name="Textplatzhalter 2">
            <a:extLst>
              <a:ext uri="{FF2B5EF4-FFF2-40B4-BE49-F238E27FC236}">
                <a16:creationId xmlns:a16="http://schemas.microsoft.com/office/drawing/2014/main" id="{786BC36E-A3DA-2406-444E-C910535AAA41}"/>
              </a:ext>
            </a:extLst>
          </p:cNvPr>
          <p:cNvSpPr>
            <a:spLocks noGrp="1"/>
          </p:cNvSpPr>
          <p:nvPr>
            <p:ph type="body" sz="quarter" idx="20"/>
          </p:nvPr>
        </p:nvSpPr>
        <p:spPr/>
        <p:txBody>
          <a:bodyPr/>
          <a:lstStyle/>
          <a:p>
            <a:endParaRPr lang="de-DE"/>
          </a:p>
        </p:txBody>
      </p:sp>
      <p:sp>
        <p:nvSpPr>
          <p:cNvPr id="4" name="Foliennummernplatzhalter 3">
            <a:extLst>
              <a:ext uri="{FF2B5EF4-FFF2-40B4-BE49-F238E27FC236}">
                <a16:creationId xmlns:a16="http://schemas.microsoft.com/office/drawing/2014/main" id="{C6D51AB8-7AED-FBF4-AFC1-3D39A93EDED0}"/>
              </a:ext>
            </a:extLst>
          </p:cNvPr>
          <p:cNvSpPr>
            <a:spLocks noGrp="1"/>
          </p:cNvSpPr>
          <p:nvPr>
            <p:ph type="sldNum" sz="quarter" idx="16"/>
          </p:nvPr>
        </p:nvSpPr>
        <p:spPr/>
        <p:txBody>
          <a:bodyPr/>
          <a:lstStyle/>
          <a:p>
            <a:fld id="{563F8326-2D3F-44D0-8A27-327B93DAAA3E}" type="slidenum">
              <a:rPr lang="de-DE" smtClean="0"/>
              <a:pPr/>
              <a:t>26</a:t>
            </a:fld>
            <a:endParaRPr lang="de-DE"/>
          </a:p>
        </p:txBody>
      </p:sp>
      <p:sp>
        <p:nvSpPr>
          <p:cNvPr id="5" name="Fußzeilenplatzhalter 5">
            <a:extLst>
              <a:ext uri="{FF2B5EF4-FFF2-40B4-BE49-F238E27FC236}">
                <a16:creationId xmlns:a16="http://schemas.microsoft.com/office/drawing/2014/main" id="{3416C430-D051-7211-5ED0-8D517A960A78}"/>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21" name="Fußzeilenplatzhalter 5">
            <a:extLst>
              <a:ext uri="{FF2B5EF4-FFF2-40B4-BE49-F238E27FC236}">
                <a16:creationId xmlns:a16="http://schemas.microsoft.com/office/drawing/2014/main" id="{FF2935B3-6DAE-661D-E63B-F07EA2FD1668}"/>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15" name="Rechteck 14">
            <a:extLst>
              <a:ext uri="{FF2B5EF4-FFF2-40B4-BE49-F238E27FC236}">
                <a16:creationId xmlns:a16="http://schemas.microsoft.com/office/drawing/2014/main" id="{ED13E206-75C3-4EBD-29A1-D470C0DD196C}"/>
              </a:ext>
            </a:extLst>
          </p:cNvPr>
          <p:cNvSpPr/>
          <p:nvPr/>
        </p:nvSpPr>
        <p:spPr>
          <a:xfrm>
            <a:off x="1423265" y="1826150"/>
            <a:ext cx="3592355" cy="41861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Grundpauschale</a:t>
            </a:r>
          </a:p>
        </p:txBody>
      </p:sp>
      <p:sp>
        <p:nvSpPr>
          <p:cNvPr id="20" name="Rechteck 19">
            <a:extLst>
              <a:ext uri="{FF2B5EF4-FFF2-40B4-BE49-F238E27FC236}">
                <a16:creationId xmlns:a16="http://schemas.microsoft.com/office/drawing/2014/main" id="{0B50A491-DB01-B056-0F1B-7B9D6057404F}"/>
              </a:ext>
            </a:extLst>
          </p:cNvPr>
          <p:cNvSpPr/>
          <p:nvPr/>
        </p:nvSpPr>
        <p:spPr>
          <a:xfrm>
            <a:off x="1423265" y="2645476"/>
            <a:ext cx="3592355" cy="41861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Zuschläge</a:t>
            </a:r>
          </a:p>
        </p:txBody>
      </p:sp>
      <p:sp>
        <p:nvSpPr>
          <p:cNvPr id="22" name="Rechteck 21">
            <a:extLst>
              <a:ext uri="{FF2B5EF4-FFF2-40B4-BE49-F238E27FC236}">
                <a16:creationId xmlns:a16="http://schemas.microsoft.com/office/drawing/2014/main" id="{12A949CC-D612-491E-8DDA-5A261A4443A0}"/>
              </a:ext>
            </a:extLst>
          </p:cNvPr>
          <p:cNvSpPr/>
          <p:nvPr/>
        </p:nvSpPr>
        <p:spPr>
          <a:xfrm>
            <a:off x="1423265" y="3464802"/>
            <a:ext cx="3592355" cy="41861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Zusatzpauschale</a:t>
            </a:r>
          </a:p>
        </p:txBody>
      </p:sp>
      <p:sp>
        <p:nvSpPr>
          <p:cNvPr id="23" name="Rechteck 22">
            <a:extLst>
              <a:ext uri="{FF2B5EF4-FFF2-40B4-BE49-F238E27FC236}">
                <a16:creationId xmlns:a16="http://schemas.microsoft.com/office/drawing/2014/main" id="{2809F2CF-34F3-01AA-1556-0F451F6291A9}"/>
              </a:ext>
            </a:extLst>
          </p:cNvPr>
          <p:cNvSpPr/>
          <p:nvPr/>
        </p:nvSpPr>
        <p:spPr>
          <a:xfrm>
            <a:off x="1423265" y="4284128"/>
            <a:ext cx="3592355" cy="41861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Beratungsgespräche</a:t>
            </a:r>
          </a:p>
        </p:txBody>
      </p:sp>
      <p:sp>
        <p:nvSpPr>
          <p:cNvPr id="24" name="Rechteck 23">
            <a:extLst>
              <a:ext uri="{FF2B5EF4-FFF2-40B4-BE49-F238E27FC236}">
                <a16:creationId xmlns:a16="http://schemas.microsoft.com/office/drawing/2014/main" id="{39F41E06-F19E-A78D-5B12-DADD8C5AA6B6}"/>
              </a:ext>
            </a:extLst>
          </p:cNvPr>
          <p:cNvSpPr/>
          <p:nvPr/>
        </p:nvSpPr>
        <p:spPr>
          <a:xfrm>
            <a:off x="1423265" y="5103454"/>
            <a:ext cx="3592355" cy="41861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Einzelleistungen</a:t>
            </a:r>
          </a:p>
        </p:txBody>
      </p:sp>
      <p:sp>
        <p:nvSpPr>
          <p:cNvPr id="25" name="Kreuz 24">
            <a:extLst>
              <a:ext uri="{FF2B5EF4-FFF2-40B4-BE49-F238E27FC236}">
                <a16:creationId xmlns:a16="http://schemas.microsoft.com/office/drawing/2014/main" id="{680375B8-E097-1BC9-C0AC-4E8A37712540}"/>
              </a:ext>
            </a:extLst>
          </p:cNvPr>
          <p:cNvSpPr>
            <a:spLocks noChangeAspect="1"/>
          </p:cNvSpPr>
          <p:nvPr/>
        </p:nvSpPr>
        <p:spPr>
          <a:xfrm>
            <a:off x="3074903" y="2318129"/>
            <a:ext cx="289077" cy="288000"/>
          </a:xfrm>
          <a:prstGeom prst="plus">
            <a:avLst>
              <a:gd name="adj" fmla="val 4071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
        <p:nvSpPr>
          <p:cNvPr id="26" name="Kreuz 25">
            <a:extLst>
              <a:ext uri="{FF2B5EF4-FFF2-40B4-BE49-F238E27FC236}">
                <a16:creationId xmlns:a16="http://schemas.microsoft.com/office/drawing/2014/main" id="{64B91D84-581E-3A9C-CEB0-35A17C321273}"/>
              </a:ext>
            </a:extLst>
          </p:cNvPr>
          <p:cNvSpPr>
            <a:spLocks noChangeAspect="1"/>
          </p:cNvSpPr>
          <p:nvPr/>
        </p:nvSpPr>
        <p:spPr>
          <a:xfrm>
            <a:off x="3074902" y="3107586"/>
            <a:ext cx="289077" cy="288000"/>
          </a:xfrm>
          <a:prstGeom prst="plus">
            <a:avLst>
              <a:gd name="adj" fmla="val 4071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
        <p:nvSpPr>
          <p:cNvPr id="27" name="Kreuz 26">
            <a:extLst>
              <a:ext uri="{FF2B5EF4-FFF2-40B4-BE49-F238E27FC236}">
                <a16:creationId xmlns:a16="http://schemas.microsoft.com/office/drawing/2014/main" id="{B593032B-CC00-3B8D-AB0F-19991E03E2A6}"/>
              </a:ext>
            </a:extLst>
          </p:cNvPr>
          <p:cNvSpPr>
            <a:spLocks noChangeAspect="1"/>
          </p:cNvSpPr>
          <p:nvPr/>
        </p:nvSpPr>
        <p:spPr>
          <a:xfrm>
            <a:off x="3074901" y="3939771"/>
            <a:ext cx="289077" cy="288000"/>
          </a:xfrm>
          <a:prstGeom prst="plus">
            <a:avLst>
              <a:gd name="adj" fmla="val 4071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
        <p:nvSpPr>
          <p:cNvPr id="28" name="Kreuz 27">
            <a:extLst>
              <a:ext uri="{FF2B5EF4-FFF2-40B4-BE49-F238E27FC236}">
                <a16:creationId xmlns:a16="http://schemas.microsoft.com/office/drawing/2014/main" id="{AC12F618-564F-BD3D-F81A-A21323E454CA}"/>
              </a:ext>
            </a:extLst>
          </p:cNvPr>
          <p:cNvSpPr>
            <a:spLocks noChangeAspect="1"/>
          </p:cNvSpPr>
          <p:nvPr/>
        </p:nvSpPr>
        <p:spPr>
          <a:xfrm>
            <a:off x="3074900" y="4759097"/>
            <a:ext cx="289077" cy="288000"/>
          </a:xfrm>
          <a:prstGeom prst="plus">
            <a:avLst>
              <a:gd name="adj" fmla="val 4071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cxnSp>
        <p:nvCxnSpPr>
          <p:cNvPr id="29" name="Gerade Verbindung 2">
            <a:extLst>
              <a:ext uri="{FF2B5EF4-FFF2-40B4-BE49-F238E27FC236}">
                <a16:creationId xmlns:a16="http://schemas.microsoft.com/office/drawing/2014/main" id="{12E8EBB4-4F91-0C7A-6052-67633E6FC8B4}"/>
              </a:ext>
            </a:extLst>
          </p:cNvPr>
          <p:cNvCxnSpPr/>
          <p:nvPr/>
        </p:nvCxnSpPr>
        <p:spPr>
          <a:xfrm>
            <a:off x="6095999" y="1330955"/>
            <a:ext cx="1" cy="4813199"/>
          </a:xfrm>
          <a:prstGeom prst="line">
            <a:avLst/>
          </a:prstGeom>
          <a:ln w="285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0" name="Textfeld 29">
            <a:extLst>
              <a:ext uri="{FF2B5EF4-FFF2-40B4-BE49-F238E27FC236}">
                <a16:creationId xmlns:a16="http://schemas.microsoft.com/office/drawing/2014/main" id="{97D6F6C7-EF1F-ABBD-0720-A1580073E304}"/>
              </a:ext>
            </a:extLst>
          </p:cNvPr>
          <p:cNvSpPr txBox="1"/>
          <p:nvPr/>
        </p:nvSpPr>
        <p:spPr>
          <a:xfrm>
            <a:off x="8704703" y="2323456"/>
            <a:ext cx="535708" cy="282673"/>
          </a:xfrm>
          <a:prstGeom prst="rect">
            <a:avLst/>
          </a:prstGeom>
          <a:noFill/>
        </p:spPr>
        <p:txBody>
          <a:bodyPr wrap="none" lIns="0" tIns="0" rIns="0" bIns="0" rtlCol="0">
            <a:noAutofit/>
          </a:bodyPr>
          <a:lstStyle/>
          <a:p>
            <a:pPr algn="l">
              <a:buClr>
                <a:schemeClr val="tx2"/>
              </a:buClr>
              <a:buSzPct val="100000"/>
            </a:pPr>
            <a:r>
              <a:rPr lang="de-DE" sz="1600" b="1" dirty="0">
                <a:solidFill>
                  <a:schemeClr val="tx2"/>
                </a:solidFill>
                <a:latin typeface="Arial" panose="020B0604020202020204" pitchFamily="34" charset="0"/>
                <a:cs typeface="Arial" panose="020B0604020202020204" pitchFamily="34" charset="0"/>
              </a:rPr>
              <a:t>oder</a:t>
            </a:r>
          </a:p>
        </p:txBody>
      </p:sp>
      <p:sp>
        <p:nvSpPr>
          <p:cNvPr id="31" name="Rechteck 30">
            <a:extLst>
              <a:ext uri="{FF2B5EF4-FFF2-40B4-BE49-F238E27FC236}">
                <a16:creationId xmlns:a16="http://schemas.microsoft.com/office/drawing/2014/main" id="{6A6983AF-D462-779C-C660-5E811702F2B5}"/>
              </a:ext>
            </a:extLst>
          </p:cNvPr>
          <p:cNvSpPr/>
          <p:nvPr/>
        </p:nvSpPr>
        <p:spPr>
          <a:xfrm>
            <a:off x="7176380" y="2917293"/>
            <a:ext cx="3592355" cy="41861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Auftragsleistungen</a:t>
            </a:r>
          </a:p>
        </p:txBody>
      </p:sp>
    </p:spTree>
    <p:extLst>
      <p:ext uri="{BB962C8B-B14F-4D97-AF65-F5344CB8AC3E}">
        <p14:creationId xmlns:p14="http://schemas.microsoft.com/office/powerpoint/2010/main" val="846139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531614-E129-D61C-1C03-7F6C76EB9CC0}"/>
              </a:ext>
            </a:extLst>
          </p:cNvPr>
          <p:cNvSpPr>
            <a:spLocks noGrp="1"/>
          </p:cNvSpPr>
          <p:nvPr>
            <p:ph type="title"/>
          </p:nvPr>
        </p:nvSpPr>
        <p:spPr/>
        <p:txBody>
          <a:bodyPr/>
          <a:lstStyle/>
          <a:p>
            <a:r>
              <a:rPr lang="de-DE" dirty="0"/>
              <a:t>Definition Arzt-Patienten-Kontakt (APK)</a:t>
            </a:r>
          </a:p>
        </p:txBody>
      </p:sp>
      <p:sp>
        <p:nvSpPr>
          <p:cNvPr id="3" name="Textplatzhalter 2">
            <a:extLst>
              <a:ext uri="{FF2B5EF4-FFF2-40B4-BE49-F238E27FC236}">
                <a16:creationId xmlns:a16="http://schemas.microsoft.com/office/drawing/2014/main" id="{F354CA78-2E40-1E2A-9950-F922EE205824}"/>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C4BCD9CD-E391-6B23-5FE2-F5B0F046705E}"/>
              </a:ext>
            </a:extLst>
          </p:cNvPr>
          <p:cNvSpPr>
            <a:spLocks noGrp="1"/>
          </p:cNvSpPr>
          <p:nvPr>
            <p:ph sz="quarter" idx="17"/>
          </p:nvPr>
        </p:nvSpPr>
        <p:spPr/>
        <p:txBody>
          <a:bodyPr/>
          <a:lstStyle/>
          <a:p>
            <a:r>
              <a:rPr lang="de-DE" b="1" dirty="0"/>
              <a:t>APK=</a:t>
            </a:r>
          </a:p>
          <a:p>
            <a:pPr marL="285750" indent="-285750">
              <a:buFont typeface="Wingdings" panose="05000000000000000000" pitchFamily="2" charset="2"/>
              <a:buChar char="§"/>
            </a:pPr>
            <a:r>
              <a:rPr lang="de-DE" dirty="0"/>
              <a:t>die Interaktion eines Facharztes und/oder eines medizinisch qualifizierten Praxismitarbeiters und dem Patienten und/oder dessen Bezugsperson</a:t>
            </a:r>
          </a:p>
          <a:p>
            <a:r>
              <a:rPr lang="de-DE" u="sng" dirty="0"/>
              <a:t>und</a:t>
            </a:r>
          </a:p>
          <a:p>
            <a:pPr marL="285750" indent="-285750">
              <a:buFont typeface="Wingdings" panose="05000000000000000000" pitchFamily="2" charset="2"/>
              <a:buChar char="§"/>
            </a:pPr>
            <a:r>
              <a:rPr lang="de-DE" dirty="0"/>
              <a:t>beinhaltet einen konkreten Bezug zur fachärztlichen bzw. psychotherapeutischen Versorgung des Patienten</a:t>
            </a:r>
          </a:p>
          <a:p>
            <a:pPr marL="285750" indent="-285750">
              <a:buFont typeface="Wingdings" panose="05000000000000000000" pitchFamily="2" charset="2"/>
              <a:buChar char="§"/>
            </a:pPr>
            <a:endParaRPr lang="de-DE" dirty="0"/>
          </a:p>
          <a:p>
            <a:pPr marL="285750" indent="-285750">
              <a:buFont typeface="Wingdings" panose="05000000000000000000" pitchFamily="2" charset="2"/>
              <a:buChar char="§"/>
            </a:pPr>
            <a:endParaRPr lang="de-DE" dirty="0"/>
          </a:p>
          <a:p>
            <a:r>
              <a:rPr lang="de-DE" b="1" dirty="0"/>
              <a:t>Persönlicher APK: </a:t>
            </a:r>
            <a:r>
              <a:rPr lang="de-DE" dirty="0">
                <a:solidFill>
                  <a:srgbClr val="00305E"/>
                </a:solidFill>
                <a:latin typeface="Arial" panose="020B0604020202020204" pitchFamily="34" charset="0"/>
                <a:ea typeface="Arial" panose="020B0604020202020204" pitchFamily="34" charset="0"/>
                <a:cs typeface="Arial" panose="020B0604020202020204" pitchFamily="34" charset="0"/>
              </a:rPr>
              <a:t>Eine Leistung wird zur gleichen Zeit am gleichen Ort (z.B. in der Praxis) erbracht.</a:t>
            </a:r>
            <a:endParaRPr lang="de-DE" dirty="0"/>
          </a:p>
          <a:p>
            <a:endParaRPr lang="de-DE" dirty="0"/>
          </a:p>
          <a:p>
            <a:r>
              <a:rPr lang="de-DE" b="1" dirty="0"/>
              <a:t>Telemedizinischer APK: </a:t>
            </a:r>
            <a:r>
              <a:rPr lang="de-DE" dirty="0">
                <a:solidFill>
                  <a:srgbClr val="00305E"/>
                </a:solidFill>
                <a:latin typeface="Arial" panose="020B0604020202020204" pitchFamily="34" charset="0"/>
                <a:ea typeface="Arial" panose="020B0604020202020204" pitchFamily="34" charset="0"/>
                <a:cs typeface="Arial" panose="020B0604020202020204" pitchFamily="34" charset="0"/>
              </a:rPr>
              <a:t>Die Leistung wird ausschließlich z.B. via zertifiziertem Videosystem, Telefon,</a:t>
            </a:r>
            <a:br>
              <a:rPr lang="de-DE" dirty="0">
                <a:solidFill>
                  <a:srgbClr val="00305E"/>
                </a:solidFill>
                <a:latin typeface="Arial" panose="020B0604020202020204" pitchFamily="34" charset="0"/>
                <a:ea typeface="Arial" panose="020B0604020202020204" pitchFamily="34" charset="0"/>
                <a:cs typeface="Arial" panose="020B0604020202020204" pitchFamily="34" charset="0"/>
              </a:rPr>
            </a:br>
            <a:r>
              <a:rPr lang="de-DE" dirty="0">
                <a:solidFill>
                  <a:srgbClr val="00305E"/>
                </a:solidFill>
                <a:latin typeface="Arial" panose="020B0604020202020204" pitchFamily="34" charset="0"/>
                <a:ea typeface="Arial" panose="020B0604020202020204" pitchFamily="34" charset="0"/>
                <a:cs typeface="Arial" panose="020B0604020202020204" pitchFamily="34" charset="0"/>
              </a:rPr>
              <a:t>Messenger erbracht, also nicht am gleichen Ort und/ oder nicht zur gleichen Zeit. </a:t>
            </a:r>
            <a:endParaRPr lang="de-DE" dirty="0"/>
          </a:p>
          <a:p>
            <a:pPr marL="285750" indent="-285750">
              <a:buFont typeface="Wingdings" panose="05000000000000000000" pitchFamily="2" charset="2"/>
              <a:buChar char="§"/>
            </a:pPr>
            <a:endParaRPr lang="de-DE" dirty="0"/>
          </a:p>
        </p:txBody>
      </p:sp>
      <p:sp>
        <p:nvSpPr>
          <p:cNvPr id="5" name="Foliennummernplatzhalter 4">
            <a:extLst>
              <a:ext uri="{FF2B5EF4-FFF2-40B4-BE49-F238E27FC236}">
                <a16:creationId xmlns:a16="http://schemas.microsoft.com/office/drawing/2014/main" id="{1B642B8E-FE61-D981-987E-E21DF6922B35}"/>
              </a:ext>
            </a:extLst>
          </p:cNvPr>
          <p:cNvSpPr>
            <a:spLocks noGrp="1"/>
          </p:cNvSpPr>
          <p:nvPr>
            <p:ph type="sldNum" sz="quarter" idx="16"/>
          </p:nvPr>
        </p:nvSpPr>
        <p:spPr/>
        <p:txBody>
          <a:bodyPr/>
          <a:lstStyle/>
          <a:p>
            <a:fld id="{563F8326-2D3F-44D0-8A27-327B93DAAA3E}" type="slidenum">
              <a:rPr lang="de-DE" smtClean="0"/>
              <a:pPr/>
              <a:t>27</a:t>
            </a:fld>
            <a:endParaRPr lang="de-DE"/>
          </a:p>
        </p:txBody>
      </p:sp>
      <p:sp>
        <p:nvSpPr>
          <p:cNvPr id="7" name="Rechteck 6">
            <a:extLst>
              <a:ext uri="{FF2B5EF4-FFF2-40B4-BE49-F238E27FC236}">
                <a16:creationId xmlns:a16="http://schemas.microsoft.com/office/drawing/2014/main" id="{EE401267-1337-2298-8E4A-EA1B201E2526}"/>
              </a:ext>
            </a:extLst>
          </p:cNvPr>
          <p:cNvSpPr/>
          <p:nvPr/>
        </p:nvSpPr>
        <p:spPr>
          <a:xfrm>
            <a:off x="2343785" y="5097081"/>
            <a:ext cx="7499339" cy="618981"/>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dirty="0">
                <a:solidFill>
                  <a:schemeClr val="tx2"/>
                </a:solidFill>
              </a:rPr>
              <a:t>Bitte beachten: </a:t>
            </a:r>
            <a:r>
              <a:rPr lang="de-DE" sz="1600" dirty="0">
                <a:solidFill>
                  <a:schemeClr val="tx2"/>
                </a:solidFill>
              </a:rPr>
              <a:t>Falls in einem Quartal ausschließlich telemedizinische Kontakte stattfinden, bitte den Fall mit der Ziffer </a:t>
            </a:r>
            <a:r>
              <a:rPr lang="de-DE" sz="1600" b="1" dirty="0">
                <a:solidFill>
                  <a:schemeClr val="tx2"/>
                </a:solidFill>
              </a:rPr>
              <a:t>FBE</a:t>
            </a:r>
            <a:r>
              <a:rPr lang="de-DE" sz="1600" dirty="0">
                <a:solidFill>
                  <a:schemeClr val="tx2"/>
                </a:solidFill>
              </a:rPr>
              <a:t> (Fernbehandlung) kennzeichnen.</a:t>
            </a:r>
          </a:p>
        </p:txBody>
      </p:sp>
      <p:pic>
        <p:nvPicPr>
          <p:cNvPr id="9" name="Grafik 8" descr="Ethernet Silhouette">
            <a:extLst>
              <a:ext uri="{FF2B5EF4-FFF2-40B4-BE49-F238E27FC236}">
                <a16:creationId xmlns:a16="http://schemas.microsoft.com/office/drawing/2014/main" id="{14BC142F-B786-C240-0DC1-ACAE31240C5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76264" y="4045943"/>
            <a:ext cx="468000" cy="468000"/>
          </a:xfrm>
          <a:prstGeom prst="rect">
            <a:avLst/>
          </a:prstGeom>
        </p:spPr>
      </p:pic>
      <p:pic>
        <p:nvPicPr>
          <p:cNvPr id="11" name="Grafik 10" descr="Laptop Silhouette">
            <a:extLst>
              <a:ext uri="{FF2B5EF4-FFF2-40B4-BE49-F238E27FC236}">
                <a16:creationId xmlns:a16="http://schemas.microsoft.com/office/drawing/2014/main" id="{DD4A3833-A947-36E7-4BD2-65D8A440692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08264" y="4045943"/>
            <a:ext cx="468000" cy="468000"/>
          </a:xfrm>
          <a:prstGeom prst="rect">
            <a:avLst/>
          </a:prstGeom>
        </p:spPr>
      </p:pic>
      <p:pic>
        <p:nvPicPr>
          <p:cNvPr id="13" name="Grafik 12" descr="Männliches Profil Silhouette">
            <a:extLst>
              <a:ext uri="{FF2B5EF4-FFF2-40B4-BE49-F238E27FC236}">
                <a16:creationId xmlns:a16="http://schemas.microsoft.com/office/drawing/2014/main" id="{8A2B9A86-C787-09EF-862D-92168A7E9B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05845" y="3341771"/>
            <a:ext cx="468000" cy="468000"/>
          </a:xfrm>
          <a:prstGeom prst="rect">
            <a:avLst/>
          </a:prstGeom>
        </p:spPr>
      </p:pic>
      <p:pic>
        <p:nvPicPr>
          <p:cNvPr id="15" name="Grafik 14" descr="Weibliches Profil Silhouette">
            <a:extLst>
              <a:ext uri="{FF2B5EF4-FFF2-40B4-BE49-F238E27FC236}">
                <a16:creationId xmlns:a16="http://schemas.microsoft.com/office/drawing/2014/main" id="{950E33A1-9D8F-617D-214C-64B050D78E9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54635" y="4040616"/>
            <a:ext cx="468000" cy="468000"/>
          </a:xfrm>
          <a:prstGeom prst="rect">
            <a:avLst/>
          </a:prstGeom>
        </p:spPr>
      </p:pic>
      <p:pic>
        <p:nvPicPr>
          <p:cNvPr id="17" name="Grafik 16" descr="Ärztin Silhouette">
            <a:extLst>
              <a:ext uri="{FF2B5EF4-FFF2-40B4-BE49-F238E27FC236}">
                <a16:creationId xmlns:a16="http://schemas.microsoft.com/office/drawing/2014/main" id="{6304FAE9-856F-C622-8EF4-C4E21696E12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78683" y="4045069"/>
            <a:ext cx="468000" cy="468000"/>
          </a:xfrm>
          <a:prstGeom prst="rect">
            <a:avLst/>
          </a:prstGeom>
        </p:spPr>
      </p:pic>
      <p:pic>
        <p:nvPicPr>
          <p:cNvPr id="19" name="Grafik 18" descr="Arzt Silhouette">
            <a:extLst>
              <a:ext uri="{FF2B5EF4-FFF2-40B4-BE49-F238E27FC236}">
                <a16:creationId xmlns:a16="http://schemas.microsoft.com/office/drawing/2014/main" id="{029D49BF-8B7B-0253-02C6-01FC4F6CA1A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046683" y="3341771"/>
            <a:ext cx="468000" cy="468000"/>
          </a:xfrm>
          <a:prstGeom prst="rect">
            <a:avLst/>
          </a:prstGeom>
        </p:spPr>
      </p:pic>
      <p:pic>
        <p:nvPicPr>
          <p:cNvPr id="21" name="Grafik 20" descr="Schreibtisch Silhouette">
            <a:extLst>
              <a:ext uri="{FF2B5EF4-FFF2-40B4-BE49-F238E27FC236}">
                <a16:creationId xmlns:a16="http://schemas.microsoft.com/office/drawing/2014/main" id="{A2F56B20-9A9C-B6BD-80E3-5EF62B68FF2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476264" y="3341771"/>
            <a:ext cx="468000" cy="468000"/>
          </a:xfrm>
          <a:prstGeom prst="rect">
            <a:avLst/>
          </a:prstGeom>
        </p:spPr>
      </p:pic>
      <p:pic>
        <p:nvPicPr>
          <p:cNvPr id="22" name="Grafik 21" descr="Laptop Silhouette">
            <a:extLst>
              <a:ext uri="{FF2B5EF4-FFF2-40B4-BE49-F238E27FC236}">
                <a16:creationId xmlns:a16="http://schemas.microsoft.com/office/drawing/2014/main" id="{5254630C-3966-6A46-6312-857FAEE9389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44264" y="4045943"/>
            <a:ext cx="468000" cy="468000"/>
          </a:xfrm>
          <a:prstGeom prst="rect">
            <a:avLst/>
          </a:prstGeom>
        </p:spPr>
      </p:pic>
      <p:sp>
        <p:nvSpPr>
          <p:cNvPr id="6" name="Fußzeilenplatzhalter 5">
            <a:extLst>
              <a:ext uri="{FF2B5EF4-FFF2-40B4-BE49-F238E27FC236}">
                <a16:creationId xmlns:a16="http://schemas.microsoft.com/office/drawing/2014/main" id="{4C648B1E-E190-23D1-F6AA-FCE389704A95}"/>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2" name="Fußzeilenplatzhalter 5">
            <a:extLst>
              <a:ext uri="{FF2B5EF4-FFF2-40B4-BE49-F238E27FC236}">
                <a16:creationId xmlns:a16="http://schemas.microsoft.com/office/drawing/2014/main" id="{EEDDAC1C-192D-FB7B-E180-9D6BC1A31126}"/>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565287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5298E3-9295-2668-CF6C-D578875FCE36}"/>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E3EE7DCC-0836-189A-E9FF-C2206EC375D1}"/>
              </a:ext>
            </a:extLst>
          </p:cNvPr>
          <p:cNvSpPr>
            <a:spLocks noGrp="1"/>
          </p:cNvSpPr>
          <p:nvPr>
            <p:ph type="body" sz="quarter" idx="20"/>
          </p:nvPr>
        </p:nvSpPr>
        <p:spPr/>
        <p:txBody>
          <a:bodyPr/>
          <a:lstStyle/>
          <a:p>
            <a:r>
              <a:rPr lang="de-DE" dirty="0"/>
              <a:t>Legende</a:t>
            </a:r>
          </a:p>
        </p:txBody>
      </p:sp>
      <p:sp>
        <p:nvSpPr>
          <p:cNvPr id="4" name="Inhaltsplatzhalter 3">
            <a:extLst>
              <a:ext uri="{FF2B5EF4-FFF2-40B4-BE49-F238E27FC236}">
                <a16:creationId xmlns:a16="http://schemas.microsoft.com/office/drawing/2014/main" id="{9B4881A1-7708-14E2-B713-54255727A606}"/>
              </a:ext>
            </a:extLst>
          </p:cNvPr>
          <p:cNvSpPr>
            <a:spLocks noGrp="1"/>
          </p:cNvSpPr>
          <p:nvPr>
            <p:ph sz="quarter" idx="17"/>
          </p:nvPr>
        </p:nvSpPr>
        <p:spPr/>
        <p:txBody>
          <a:bodyPr/>
          <a:lstStyle/>
          <a:p>
            <a:r>
              <a:rPr lang="de-DE" b="1" dirty="0"/>
              <a:t>Symbole</a:t>
            </a:r>
          </a:p>
          <a:p>
            <a:pPr>
              <a:lnSpc>
                <a:spcPct val="150000"/>
              </a:lnSpc>
            </a:pPr>
            <a:r>
              <a:rPr lang="de-DE" dirty="0"/>
              <a:t>	Fernbehandlung möglich</a:t>
            </a:r>
          </a:p>
          <a:p>
            <a:pPr>
              <a:lnSpc>
                <a:spcPct val="150000"/>
              </a:lnSpc>
            </a:pPr>
            <a:r>
              <a:rPr lang="de-DE" dirty="0"/>
              <a:t>	Ausschluss Delegation an nichtärztliche Mitarbeiter</a:t>
            </a:r>
          </a:p>
          <a:p>
            <a:pPr>
              <a:lnSpc>
                <a:spcPct val="150000"/>
              </a:lnSpc>
            </a:pPr>
            <a:r>
              <a:rPr lang="de-DE" dirty="0"/>
              <a:t>	nur abrechenbar bei Vorliegen gesicherter Diagnosen gem. ICD-Liste</a:t>
            </a:r>
          </a:p>
          <a:p>
            <a:pPr>
              <a:lnSpc>
                <a:spcPct val="150000"/>
              </a:lnSpc>
            </a:pPr>
            <a:r>
              <a:rPr lang="de-DE" dirty="0"/>
              <a:t>	wird bei Vorliegen der Voraussetzungen automatisch erzeugt</a:t>
            </a:r>
          </a:p>
          <a:p>
            <a:pPr>
              <a:lnSpc>
                <a:spcPct val="150000"/>
              </a:lnSpc>
            </a:pPr>
            <a:r>
              <a:rPr lang="de-DE" dirty="0"/>
              <a:t>	zur Abrechenbarkeit muss ein entsprechender Nachweis vorliegen </a:t>
            </a:r>
            <a:r>
              <a:rPr lang="de-DE" sz="1200" dirty="0"/>
              <a:t>(siehe Abrechnungsvoraussetzungen)</a:t>
            </a:r>
          </a:p>
          <a:p>
            <a:pPr>
              <a:lnSpc>
                <a:spcPct val="150000"/>
              </a:lnSpc>
            </a:pPr>
            <a:endParaRPr lang="de-DE" sz="1200" dirty="0"/>
          </a:p>
          <a:p>
            <a:pPr>
              <a:lnSpc>
                <a:spcPct val="150000"/>
              </a:lnSpc>
            </a:pPr>
            <a:r>
              <a:rPr lang="de-DE" b="1" dirty="0"/>
              <a:t>Abrechnungshäufigkeit</a:t>
            </a:r>
          </a:p>
          <a:p>
            <a:pPr>
              <a:lnSpc>
                <a:spcPct val="150000"/>
              </a:lnSpc>
            </a:pPr>
            <a:r>
              <a:rPr lang="de-DE" dirty="0"/>
              <a:t>x / Q	x mal pro Behandlungsfall (1 Patient, 1 Quartal)</a:t>
            </a:r>
          </a:p>
          <a:p>
            <a:pPr>
              <a:lnSpc>
                <a:spcPct val="150000"/>
              </a:lnSpc>
            </a:pPr>
            <a:r>
              <a:rPr lang="de-DE" dirty="0"/>
              <a:t>x / 4Q	x mal pro Krankheitsfall (1 Patient, 4 Quartale)</a:t>
            </a:r>
          </a:p>
          <a:p>
            <a:pPr>
              <a:lnSpc>
                <a:spcPct val="150000"/>
              </a:lnSpc>
            </a:pPr>
            <a:r>
              <a:rPr lang="de-DE" dirty="0"/>
              <a:t>x / T	x mal pro Behandlungstag</a:t>
            </a:r>
          </a:p>
        </p:txBody>
      </p:sp>
      <p:sp>
        <p:nvSpPr>
          <p:cNvPr id="5" name="Foliennummernplatzhalter 4">
            <a:extLst>
              <a:ext uri="{FF2B5EF4-FFF2-40B4-BE49-F238E27FC236}">
                <a16:creationId xmlns:a16="http://schemas.microsoft.com/office/drawing/2014/main" id="{71F13E5C-39DE-04BA-5949-DF18A5E7CF86}"/>
              </a:ext>
            </a:extLst>
          </p:cNvPr>
          <p:cNvSpPr>
            <a:spLocks noGrp="1"/>
          </p:cNvSpPr>
          <p:nvPr>
            <p:ph type="sldNum" sz="quarter" idx="16"/>
          </p:nvPr>
        </p:nvSpPr>
        <p:spPr/>
        <p:txBody>
          <a:bodyPr/>
          <a:lstStyle/>
          <a:p>
            <a:fld id="{563F8326-2D3F-44D0-8A27-327B93DAAA3E}" type="slidenum">
              <a:rPr lang="de-DE" smtClean="0"/>
              <a:pPr/>
              <a:t>28</a:t>
            </a:fld>
            <a:endParaRPr lang="de-DE"/>
          </a:p>
        </p:txBody>
      </p:sp>
      <p:pic>
        <p:nvPicPr>
          <p:cNvPr id="7" name="Grafik 6" descr="Onlinebesprechung mit einfarbiger Füllung">
            <a:extLst>
              <a:ext uri="{FF2B5EF4-FFF2-40B4-BE49-F238E27FC236}">
                <a16:creationId xmlns:a16="http://schemas.microsoft.com/office/drawing/2014/main" id="{C00BF818-15AB-A411-613B-E0C77B5C7B1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5186" y="1807405"/>
            <a:ext cx="324000" cy="324000"/>
          </a:xfrm>
          <a:prstGeom prst="rect">
            <a:avLst/>
          </a:prstGeom>
        </p:spPr>
      </p:pic>
      <p:pic>
        <p:nvPicPr>
          <p:cNvPr id="8" name="Grafik 7">
            <a:extLst>
              <a:ext uri="{FF2B5EF4-FFF2-40B4-BE49-F238E27FC236}">
                <a16:creationId xmlns:a16="http://schemas.microsoft.com/office/drawing/2014/main" id="{653DFF18-8341-D8CD-E88D-2D469A95454C}"/>
              </a:ext>
            </a:extLst>
          </p:cNvPr>
          <p:cNvPicPr>
            <a:picLocks noChangeAspect="1"/>
          </p:cNvPicPr>
          <p:nvPr/>
        </p:nvPicPr>
        <p:blipFill>
          <a:blip r:embed="rId3"/>
          <a:stretch>
            <a:fillRect/>
          </a:stretch>
        </p:blipFill>
        <p:spPr>
          <a:xfrm>
            <a:off x="415186" y="2186703"/>
            <a:ext cx="330612" cy="360000"/>
          </a:xfrm>
          <a:prstGeom prst="rect">
            <a:avLst/>
          </a:prstGeom>
        </p:spPr>
      </p:pic>
      <p:pic>
        <p:nvPicPr>
          <p:cNvPr id="9" name="Grafik 8">
            <a:extLst>
              <a:ext uri="{FF2B5EF4-FFF2-40B4-BE49-F238E27FC236}">
                <a16:creationId xmlns:a16="http://schemas.microsoft.com/office/drawing/2014/main" id="{DAB28CE6-1234-A3CB-8455-4530BBF1427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186" y="34290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a:extLst>
              <a:ext uri="{FF2B5EF4-FFF2-40B4-BE49-F238E27FC236}">
                <a16:creationId xmlns:a16="http://schemas.microsoft.com/office/drawing/2014/main" id="{D3F99C59-D85C-BF1F-1914-9FBF440D75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893" y="3073072"/>
            <a:ext cx="252000" cy="252000"/>
          </a:xfrm>
          <a:prstGeom prst="rect">
            <a:avLst/>
          </a:prstGeom>
        </p:spPr>
      </p:pic>
      <p:pic>
        <p:nvPicPr>
          <p:cNvPr id="11" name="Grafik 10">
            <a:extLst>
              <a:ext uri="{FF2B5EF4-FFF2-40B4-BE49-F238E27FC236}">
                <a16:creationId xmlns:a16="http://schemas.microsoft.com/office/drawing/2014/main" id="{5B730A93-898F-BB6B-A99C-DA7AE90727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893" y="2650631"/>
            <a:ext cx="255921" cy="252000"/>
          </a:xfrm>
          <a:prstGeom prst="rect">
            <a:avLst/>
          </a:prstGeom>
        </p:spPr>
      </p:pic>
      <p:sp>
        <p:nvSpPr>
          <p:cNvPr id="6" name="Fußzeilenplatzhalter 5">
            <a:extLst>
              <a:ext uri="{FF2B5EF4-FFF2-40B4-BE49-F238E27FC236}">
                <a16:creationId xmlns:a16="http://schemas.microsoft.com/office/drawing/2014/main" id="{47B3DE5A-C2B5-E23D-57C5-B1B5B7A13989}"/>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4" name="Fußzeilenplatzhalter 5">
            <a:extLst>
              <a:ext uri="{FF2B5EF4-FFF2-40B4-BE49-F238E27FC236}">
                <a16:creationId xmlns:a16="http://schemas.microsoft.com/office/drawing/2014/main" id="{DE310F9C-A888-7A90-32E8-BDF9EAB3E9D1}"/>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278946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352603E1-514C-785A-9AFA-087792628888}"/>
              </a:ext>
            </a:extLst>
          </p:cNvPr>
          <p:cNvGraphicFramePr>
            <a:graphicFrameLocks noGrp="1"/>
          </p:cNvGraphicFramePr>
          <p:nvPr>
            <p:extLst>
              <p:ext uri="{D42A27DB-BD31-4B8C-83A1-F6EECF244321}">
                <p14:modId xmlns:p14="http://schemas.microsoft.com/office/powerpoint/2010/main" val="2424964335"/>
              </p:ext>
            </p:extLst>
          </p:nvPr>
        </p:nvGraphicFramePr>
        <p:xfrm>
          <a:off x="378000" y="1450800"/>
          <a:ext cx="11443065" cy="3337560"/>
        </p:xfrm>
        <a:graphic>
          <a:graphicData uri="http://schemas.openxmlformats.org/drawingml/2006/table">
            <a:tbl>
              <a:tblPr firstRow="1" bandRow="1">
                <a:tableStyleId>{5940675A-B579-460E-94D1-54222C63F5DA}</a:tableStyleId>
              </a:tblPr>
              <a:tblGrid>
                <a:gridCol w="596402">
                  <a:extLst>
                    <a:ext uri="{9D8B030D-6E8A-4147-A177-3AD203B41FA5}">
                      <a16:colId xmlns:a16="http://schemas.microsoft.com/office/drawing/2014/main" val="2744887665"/>
                    </a:ext>
                  </a:extLst>
                </a:gridCol>
                <a:gridCol w="809131">
                  <a:extLst>
                    <a:ext uri="{9D8B030D-6E8A-4147-A177-3AD203B41FA5}">
                      <a16:colId xmlns:a16="http://schemas.microsoft.com/office/drawing/2014/main" val="2119039825"/>
                    </a:ext>
                  </a:extLst>
                </a:gridCol>
                <a:gridCol w="5825772">
                  <a:extLst>
                    <a:ext uri="{9D8B030D-6E8A-4147-A177-3AD203B41FA5}">
                      <a16:colId xmlns:a16="http://schemas.microsoft.com/office/drawing/2014/main" val="1828278700"/>
                    </a:ext>
                  </a:extLst>
                </a:gridCol>
                <a:gridCol w="1061553">
                  <a:extLst>
                    <a:ext uri="{9D8B030D-6E8A-4147-A177-3AD203B41FA5}">
                      <a16:colId xmlns:a16="http://schemas.microsoft.com/office/drawing/2014/main" val="1344477549"/>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P1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Grundpauschale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25,00 €</a:t>
                      </a:r>
                    </a:p>
                  </a:txBody>
                  <a:tcP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pPr algn="r"/>
                      <a:r>
                        <a:rPr lang="de-DE" sz="1600" dirty="0">
                          <a:solidFill>
                            <a:schemeClr val="tx2"/>
                          </a:solidFill>
                        </a:rPr>
                        <a:t>+</a:t>
                      </a: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r>
                        <a:rPr lang="de-DE" sz="1600" b="1" dirty="0">
                          <a:solidFill>
                            <a:schemeClr val="tx2"/>
                          </a:solidFill>
                        </a:rPr>
                        <a:t>P1UE*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Überweisung vom HZV-Hausarzt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solidFill>
                            <a:schemeClr val="tx2"/>
                          </a:solidFill>
                        </a:rPr>
                        <a:t>1 / 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53598040"/>
                  </a:ext>
                </a:extLst>
              </a:tr>
              <a:tr h="370840">
                <a:tc>
                  <a:txBody>
                    <a:bodyPr/>
                    <a:lstStyle/>
                    <a:p>
                      <a:endParaRPr lang="de-DE" sz="1600" dirty="0">
                        <a:solidFill>
                          <a:schemeClr val="tx2"/>
                        </a:solidFill>
                      </a:endParaRPr>
                    </a:p>
                  </a:txBody>
                  <a:tcPr>
                    <a:lnL w="12700" cmpd="sng">
                      <a:noFill/>
                    </a:lnL>
                    <a:lnR w="12700" cmpd="sng">
                      <a:noFill/>
                    </a:lnR>
                    <a:lnT w="1270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de-DE" sz="1600" b="1" dirty="0">
                          <a:solidFill>
                            <a:schemeClr val="tx2"/>
                          </a:solidFill>
                        </a:rPr>
                        <a:t>+ Q1</a:t>
                      </a:r>
                    </a:p>
                  </a:txBody>
                  <a:tcPr>
                    <a:lnL w="12700" cmpd="sng">
                      <a:noFill/>
                    </a:lnL>
                    <a:lnR w="12700" cmpd="sng">
                      <a:noFill/>
                    </a:lnR>
                    <a:lnT w="1270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de-DE" sz="1600" dirty="0">
                          <a:solidFill>
                            <a:schemeClr val="tx2"/>
                          </a:solidFill>
                        </a:rPr>
                        <a:t>Zuschlag Rationale Pharmakotherapie</a:t>
                      </a:r>
                    </a:p>
                  </a:txBody>
                  <a:tcPr>
                    <a:lnL w="12700" cmpd="sng">
                      <a:noFill/>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200" dirty="0">
                          <a:solidFill>
                            <a:schemeClr val="tx2"/>
                          </a:solidFill>
                        </a:rPr>
                        <a:t>max. </a:t>
                      </a:r>
                      <a:r>
                        <a:rPr lang="de-DE" sz="1600" dirty="0">
                          <a:solidFill>
                            <a:schemeClr val="tx2"/>
                          </a:solidFill>
                        </a:rPr>
                        <a:t>4,00 €</a:t>
                      </a:r>
                    </a:p>
                  </a:txBody>
                  <a:tcPr>
                    <a:lnL w="12700" cap="flat" cmpd="sng" algn="ctr">
                      <a:noFill/>
                      <a:prstDash val="solid"/>
                      <a:round/>
                      <a:headEnd type="none" w="med" len="med"/>
                      <a:tailEnd type="none" w="med" len="med"/>
                    </a:lnL>
                    <a:lnR w="12700" cmpd="sng">
                      <a:noFill/>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7526082"/>
                  </a:ext>
                </a:extLst>
              </a:tr>
              <a:tr h="370840">
                <a:tc>
                  <a:txBody>
                    <a:bodyPr/>
                    <a:lstStyle/>
                    <a:p>
                      <a:endParaRPr lang="de-DE" sz="16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a:solidFill>
                            <a:schemeClr val="tx2"/>
                          </a:solidFill>
                        </a:rPr>
                        <a:t>+ Q5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de-DE" sz="1600" dirty="0">
                          <a:solidFill>
                            <a:schemeClr val="tx2"/>
                          </a:solidFill>
                        </a:rPr>
                        <a:t>Zuschlag Röntgen</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1,00 €</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059810"/>
                  </a:ext>
                </a:extLst>
              </a:tr>
              <a:tr h="370840">
                <a:tc>
                  <a:txBody>
                    <a:bodyPr/>
                    <a:lstStyle/>
                    <a:p>
                      <a:endParaRPr lang="de-DE" sz="16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a:solidFill>
                            <a:schemeClr val="tx2"/>
                          </a:solidFill>
                        </a:rPr>
                        <a:t>+ Q6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de-DE" sz="1600" dirty="0">
                          <a:solidFill>
                            <a:schemeClr val="tx2"/>
                          </a:solidFill>
                        </a:rPr>
                        <a:t>Zuschlag Sonografie</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1,00 €</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4047817"/>
                  </a:ext>
                </a:extLst>
              </a:tr>
              <a:tr h="370840">
                <a:tc>
                  <a:txBody>
                    <a:bodyPr/>
                    <a:lstStyle/>
                    <a:p>
                      <a:endParaRPr lang="de-DE" sz="16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a:solidFill>
                            <a:schemeClr val="tx2"/>
                          </a:solidFill>
                        </a:rPr>
                        <a:t>+ Q7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de-DE" sz="1600" dirty="0">
                          <a:solidFill>
                            <a:schemeClr val="tx2"/>
                          </a:solidFill>
                        </a:rPr>
                        <a:t>Zuschlag Duplex-Sonografie</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3,00 €</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99683871"/>
                  </a:ext>
                </a:extLst>
              </a:tr>
              <a:tr h="370840">
                <a:tc>
                  <a:txBody>
                    <a:bodyPr/>
                    <a:lstStyle/>
                    <a:p>
                      <a:endParaRPr lang="de-DE" sz="16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a:solidFill>
                            <a:schemeClr val="tx2"/>
                          </a:solidFill>
                        </a:rPr>
                        <a:t>+ Q8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de-DE" sz="1600" dirty="0">
                          <a:solidFill>
                            <a:schemeClr val="tx2"/>
                          </a:solidFill>
                        </a:rPr>
                        <a:t>Zuschlag </a:t>
                      </a:r>
                      <a:r>
                        <a:rPr lang="de-DE" sz="1600" dirty="0" err="1">
                          <a:solidFill>
                            <a:schemeClr val="tx2"/>
                          </a:solidFill>
                        </a:rPr>
                        <a:t>FeNO</a:t>
                      </a:r>
                      <a:r>
                        <a:rPr lang="de-DE" sz="1600" dirty="0">
                          <a:solidFill>
                            <a:schemeClr val="tx2"/>
                          </a:solidFill>
                        </a:rPr>
                        <a:t>-Messung</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3,00 €</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2232499"/>
                  </a:ext>
                </a:extLst>
              </a:tr>
              <a:tr h="370840">
                <a:tc>
                  <a:txBody>
                    <a:bodyPr/>
                    <a:lstStyle/>
                    <a:p>
                      <a:endParaRPr lang="de-DE" sz="1600" dirty="0">
                        <a:solidFill>
                          <a:schemeClr val="tx2"/>
                        </a:solidFill>
                      </a:endParaRPr>
                    </a:p>
                  </a:txBody>
                  <a:tcPr>
                    <a:lnL w="12700" cmpd="sng">
                      <a:noFill/>
                    </a:lnL>
                    <a:lnR w="12700" cmpd="sng">
                      <a:noFill/>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b="1" dirty="0">
                        <a:solidFill>
                          <a:schemeClr val="tx2"/>
                        </a:solidFill>
                      </a:endParaRPr>
                    </a:p>
                  </a:txBody>
                  <a:tcPr>
                    <a:lnL w="12700" cmpd="sng">
                      <a:noFill/>
                    </a:lnL>
                    <a:lnR w="12700" cmpd="sng">
                      <a:noFill/>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39475353"/>
                  </a:ext>
                </a:extLst>
              </a:tr>
              <a:tr h="370840">
                <a:tc>
                  <a:txBody>
                    <a:bodyPr/>
                    <a:lstStyle/>
                    <a:p>
                      <a:r>
                        <a:rPr lang="de-DE" sz="1600" u="sng" dirty="0">
                          <a:solidFill>
                            <a:schemeClr val="tx2"/>
                          </a:solidFill>
                        </a:rPr>
                        <a:t>oder</a:t>
                      </a:r>
                    </a:p>
                  </a:txBody>
                  <a:tcPr>
                    <a:lnL w="12700" cap="flat" cmpd="sng" algn="ctr">
                      <a:solidFill>
                        <a:schemeClr val="accent3"/>
                      </a:solidFill>
                      <a:prstDash val="solid"/>
                      <a:round/>
                      <a:headEnd type="none" w="med" len="med"/>
                      <a:tailEnd type="none" w="med" len="med"/>
                    </a:lnL>
                    <a:lnR w="12700" cmpd="sng">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1" dirty="0">
                          <a:solidFill>
                            <a:schemeClr val="tx2"/>
                          </a:solidFill>
                        </a:rPr>
                        <a:t>V1</a:t>
                      </a:r>
                    </a:p>
                  </a:txBody>
                  <a:tcPr>
                    <a:lnL w="12700" cmpd="sng">
                      <a:noFill/>
                    </a:lnL>
                    <a:lnR w="12700" cmpd="sng">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Vertreterpauschale</a:t>
                      </a:r>
                    </a:p>
                  </a:txBody>
                  <a:tcPr>
                    <a:lnL w="12700" cmpd="sng">
                      <a:noFill/>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12,50 €</a:t>
                      </a:r>
                    </a:p>
                  </a:txBody>
                  <a:tcP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53485301"/>
                  </a:ext>
                </a:extLst>
              </a:tr>
            </a:tbl>
          </a:graphicData>
        </a:graphic>
      </p:graphicFrame>
      <p:sp>
        <p:nvSpPr>
          <p:cNvPr id="2" name="Titel 1">
            <a:extLst>
              <a:ext uri="{FF2B5EF4-FFF2-40B4-BE49-F238E27FC236}">
                <a16:creationId xmlns:a16="http://schemas.microsoft.com/office/drawing/2014/main" id="{79852D1D-7A7D-1C95-151B-CFF70319894D}"/>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828B0CE7-73A1-9C6A-53E2-49F24F4F07F8}"/>
              </a:ext>
            </a:extLst>
          </p:cNvPr>
          <p:cNvSpPr>
            <a:spLocks noGrp="1"/>
          </p:cNvSpPr>
          <p:nvPr>
            <p:ph type="body" sz="quarter" idx="20"/>
          </p:nvPr>
        </p:nvSpPr>
        <p:spPr/>
        <p:txBody>
          <a:bodyPr/>
          <a:lstStyle/>
          <a:p>
            <a:endParaRPr lang="de-DE" dirty="0"/>
          </a:p>
        </p:txBody>
      </p:sp>
      <p:sp>
        <p:nvSpPr>
          <p:cNvPr id="4" name="Foliennummernplatzhalter 3">
            <a:extLst>
              <a:ext uri="{FF2B5EF4-FFF2-40B4-BE49-F238E27FC236}">
                <a16:creationId xmlns:a16="http://schemas.microsoft.com/office/drawing/2014/main" id="{6254AD9D-3D05-C9AF-1384-D81ED539CF25}"/>
              </a:ext>
            </a:extLst>
          </p:cNvPr>
          <p:cNvSpPr>
            <a:spLocks noGrp="1"/>
          </p:cNvSpPr>
          <p:nvPr>
            <p:ph type="sldNum" sz="quarter" idx="16"/>
          </p:nvPr>
        </p:nvSpPr>
        <p:spPr/>
        <p:txBody>
          <a:bodyPr/>
          <a:lstStyle/>
          <a:p>
            <a:fld id="{563F8326-2D3F-44D0-8A27-327B93DAAA3E}" type="slidenum">
              <a:rPr lang="de-DE" smtClean="0"/>
              <a:pPr/>
              <a:t>29</a:t>
            </a:fld>
            <a:endParaRPr lang="de-DE"/>
          </a:p>
        </p:txBody>
      </p:sp>
      <p:pic>
        <p:nvPicPr>
          <p:cNvPr id="6" name="Grafik 5">
            <a:extLst>
              <a:ext uri="{FF2B5EF4-FFF2-40B4-BE49-F238E27FC236}">
                <a16:creationId xmlns:a16="http://schemas.microsoft.com/office/drawing/2014/main" id="{8C6C7FDD-725E-4473-8B5A-503B87593E3F}"/>
              </a:ext>
            </a:extLst>
          </p:cNvPr>
          <p:cNvPicPr>
            <a:picLocks noChangeAspect="1"/>
          </p:cNvPicPr>
          <p:nvPr/>
        </p:nvPicPr>
        <p:blipFill>
          <a:blip r:embed="rId2"/>
          <a:stretch>
            <a:fillRect/>
          </a:stretch>
        </p:blipFill>
        <p:spPr>
          <a:xfrm>
            <a:off x="10275129" y="1468437"/>
            <a:ext cx="330612" cy="360000"/>
          </a:xfrm>
          <a:prstGeom prst="rect">
            <a:avLst/>
          </a:prstGeom>
        </p:spPr>
      </p:pic>
      <p:pic>
        <p:nvPicPr>
          <p:cNvPr id="7" name="Grafik 6" descr="Onlinebesprechung mit einfarbiger Füllung">
            <a:extLst>
              <a:ext uri="{FF2B5EF4-FFF2-40B4-BE49-F238E27FC236}">
                <a16:creationId xmlns:a16="http://schemas.microsoft.com/office/drawing/2014/main" id="{2A6D4B46-CEC6-4D01-9421-EBE67D65650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64856" y="1465709"/>
            <a:ext cx="324000" cy="324000"/>
          </a:xfrm>
          <a:prstGeom prst="rect">
            <a:avLst/>
          </a:prstGeom>
        </p:spPr>
      </p:pic>
      <p:pic>
        <p:nvPicPr>
          <p:cNvPr id="9" name="Grafik 8">
            <a:extLst>
              <a:ext uri="{FF2B5EF4-FFF2-40B4-BE49-F238E27FC236}">
                <a16:creationId xmlns:a16="http://schemas.microsoft.com/office/drawing/2014/main" id="{00000000-0008-0000-0000-00006B0000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1470" y="2268000"/>
            <a:ext cx="252000" cy="252000"/>
          </a:xfrm>
          <a:prstGeom prst="rect">
            <a:avLst/>
          </a:prstGeom>
        </p:spPr>
      </p:pic>
      <p:pic>
        <p:nvPicPr>
          <p:cNvPr id="14" name="Grafik 13">
            <a:extLst>
              <a:ext uri="{FF2B5EF4-FFF2-40B4-BE49-F238E27FC236}">
                <a16:creationId xmlns:a16="http://schemas.microsoft.com/office/drawing/2014/main" id="{1A2E32F6-5B14-9555-FDB4-E3A7D4D0028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0676" y="26100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14">
            <a:extLst>
              <a:ext uri="{FF2B5EF4-FFF2-40B4-BE49-F238E27FC236}">
                <a16:creationId xmlns:a16="http://schemas.microsoft.com/office/drawing/2014/main" id="{E231426A-4491-6594-199D-15E980305FB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0676" y="29808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15">
            <a:extLst>
              <a:ext uri="{FF2B5EF4-FFF2-40B4-BE49-F238E27FC236}">
                <a16:creationId xmlns:a16="http://schemas.microsoft.com/office/drawing/2014/main" id="{54A7AEC1-CB03-42DC-C125-D2DB35D32EA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0676" y="33552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afik 16">
            <a:extLst>
              <a:ext uri="{FF2B5EF4-FFF2-40B4-BE49-F238E27FC236}">
                <a16:creationId xmlns:a16="http://schemas.microsoft.com/office/drawing/2014/main" id="{BAE8CD1E-B5E7-33E4-0D36-218C1F316CB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0676" y="37260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17">
            <a:extLst>
              <a:ext uri="{FF2B5EF4-FFF2-40B4-BE49-F238E27FC236}">
                <a16:creationId xmlns:a16="http://schemas.microsoft.com/office/drawing/2014/main" id="{B5A444F2-7972-D724-8F31-2CAA230D25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1470" y="2641393"/>
            <a:ext cx="252000" cy="252000"/>
          </a:xfrm>
          <a:prstGeom prst="rect">
            <a:avLst/>
          </a:prstGeom>
        </p:spPr>
      </p:pic>
      <p:pic>
        <p:nvPicPr>
          <p:cNvPr id="19" name="Grafik 18">
            <a:extLst>
              <a:ext uri="{FF2B5EF4-FFF2-40B4-BE49-F238E27FC236}">
                <a16:creationId xmlns:a16="http://schemas.microsoft.com/office/drawing/2014/main" id="{54CBCEA4-3704-66DF-C7B5-35DC54EB15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1470" y="3016800"/>
            <a:ext cx="252000" cy="252000"/>
          </a:xfrm>
          <a:prstGeom prst="rect">
            <a:avLst/>
          </a:prstGeom>
        </p:spPr>
      </p:pic>
      <p:pic>
        <p:nvPicPr>
          <p:cNvPr id="20" name="Grafik 19">
            <a:extLst>
              <a:ext uri="{FF2B5EF4-FFF2-40B4-BE49-F238E27FC236}">
                <a16:creationId xmlns:a16="http://schemas.microsoft.com/office/drawing/2014/main" id="{C0276610-BC96-9A59-231F-0D01748BCE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1470" y="3391200"/>
            <a:ext cx="252000" cy="252000"/>
          </a:xfrm>
          <a:prstGeom prst="rect">
            <a:avLst/>
          </a:prstGeom>
        </p:spPr>
      </p:pic>
      <p:pic>
        <p:nvPicPr>
          <p:cNvPr id="21" name="Grafik 20">
            <a:extLst>
              <a:ext uri="{FF2B5EF4-FFF2-40B4-BE49-F238E27FC236}">
                <a16:creationId xmlns:a16="http://schemas.microsoft.com/office/drawing/2014/main" id="{F1557D4D-A348-827C-E5AE-59B129F377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1470" y="3765600"/>
            <a:ext cx="252000" cy="252000"/>
          </a:xfrm>
          <a:prstGeom prst="rect">
            <a:avLst/>
          </a:prstGeom>
        </p:spPr>
      </p:pic>
      <p:pic>
        <p:nvPicPr>
          <p:cNvPr id="22" name="Grafik 21" descr="Onlinebesprechung mit einfarbiger Füllung">
            <a:extLst>
              <a:ext uri="{FF2B5EF4-FFF2-40B4-BE49-F238E27FC236}">
                <a16:creationId xmlns:a16="http://schemas.microsoft.com/office/drawing/2014/main" id="{9AEDD404-1A49-49A5-1DD4-57555FE1901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64856" y="1860292"/>
            <a:ext cx="324000" cy="324000"/>
          </a:xfrm>
          <a:prstGeom prst="rect">
            <a:avLst/>
          </a:prstGeom>
        </p:spPr>
      </p:pic>
      <p:pic>
        <p:nvPicPr>
          <p:cNvPr id="23" name="Grafik 22">
            <a:extLst>
              <a:ext uri="{FF2B5EF4-FFF2-40B4-BE49-F238E27FC236}">
                <a16:creationId xmlns:a16="http://schemas.microsoft.com/office/drawing/2014/main" id="{F949BBC4-9620-00E1-86C4-F637036FD9E2}"/>
              </a:ext>
            </a:extLst>
          </p:cNvPr>
          <p:cNvPicPr>
            <a:picLocks noChangeAspect="1"/>
          </p:cNvPicPr>
          <p:nvPr/>
        </p:nvPicPr>
        <p:blipFill>
          <a:blip r:embed="rId2"/>
          <a:stretch>
            <a:fillRect/>
          </a:stretch>
        </p:blipFill>
        <p:spPr>
          <a:xfrm>
            <a:off x="10275129" y="1860292"/>
            <a:ext cx="330612" cy="360000"/>
          </a:xfrm>
          <a:prstGeom prst="rect">
            <a:avLst/>
          </a:prstGeom>
        </p:spPr>
      </p:pic>
      <p:pic>
        <p:nvPicPr>
          <p:cNvPr id="24" name="Grafik 23">
            <a:extLst>
              <a:ext uri="{FF2B5EF4-FFF2-40B4-BE49-F238E27FC236}">
                <a16:creationId xmlns:a16="http://schemas.microsoft.com/office/drawing/2014/main" id="{A137CC17-24A4-F081-94AA-8A5F6E5078A6}"/>
              </a:ext>
            </a:extLst>
          </p:cNvPr>
          <p:cNvPicPr>
            <a:picLocks noChangeAspect="1"/>
          </p:cNvPicPr>
          <p:nvPr/>
        </p:nvPicPr>
        <p:blipFill>
          <a:blip r:embed="rId2"/>
          <a:stretch>
            <a:fillRect/>
          </a:stretch>
        </p:blipFill>
        <p:spPr>
          <a:xfrm>
            <a:off x="10275129" y="4450616"/>
            <a:ext cx="330612" cy="360000"/>
          </a:xfrm>
          <a:prstGeom prst="rect">
            <a:avLst/>
          </a:prstGeom>
        </p:spPr>
      </p:pic>
      <p:pic>
        <p:nvPicPr>
          <p:cNvPr id="25" name="Grafik 24" descr="Onlinebesprechung mit einfarbiger Füllung">
            <a:extLst>
              <a:ext uri="{FF2B5EF4-FFF2-40B4-BE49-F238E27FC236}">
                <a16:creationId xmlns:a16="http://schemas.microsoft.com/office/drawing/2014/main" id="{1DFA6BB6-8CEE-5193-63B6-9C578B74EC1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64856" y="4447888"/>
            <a:ext cx="324000" cy="324000"/>
          </a:xfrm>
          <a:prstGeom prst="rect">
            <a:avLst/>
          </a:prstGeom>
        </p:spPr>
      </p:pic>
      <p:sp>
        <p:nvSpPr>
          <p:cNvPr id="27" name="Textfeld 26">
            <a:extLst>
              <a:ext uri="{FF2B5EF4-FFF2-40B4-BE49-F238E27FC236}">
                <a16:creationId xmlns:a16="http://schemas.microsoft.com/office/drawing/2014/main" id="{1EF09509-09D5-71EB-2D82-C04FA7EB2B8F}"/>
              </a:ext>
            </a:extLst>
          </p:cNvPr>
          <p:cNvSpPr txBox="1"/>
          <p:nvPr/>
        </p:nvSpPr>
        <p:spPr>
          <a:xfrm>
            <a:off x="4460853" y="4379055"/>
            <a:ext cx="3057548" cy="461665"/>
          </a:xfrm>
          <a:prstGeom prst="rect">
            <a:avLst/>
          </a:prstGeom>
          <a:noFill/>
        </p:spPr>
        <p:txBody>
          <a:bodyPr wrap="square">
            <a:spAutoFit/>
          </a:bodyPr>
          <a:lstStyle/>
          <a:p>
            <a:pPr>
              <a:defRPr/>
            </a:pPr>
            <a:r>
              <a:rPr lang="de-DE" sz="1200" dirty="0">
                <a:solidFill>
                  <a:schemeClr val="bg1">
                    <a:lumMod val="50000"/>
                  </a:schemeClr>
                </a:solidFill>
                <a:latin typeface="Arial" panose="020B0604020202020204" pitchFamily="34" charset="0"/>
                <a:cs typeface="Arial" panose="020B0604020202020204" pitchFamily="34" charset="0"/>
              </a:rPr>
              <a:t>Fernbehandlung möglich sofern erstmaliger Kontakt persönlich erfolgt ist</a:t>
            </a:r>
          </a:p>
        </p:txBody>
      </p:sp>
      <p:sp>
        <p:nvSpPr>
          <p:cNvPr id="28" name="Textfeld 27">
            <a:extLst>
              <a:ext uri="{FF2B5EF4-FFF2-40B4-BE49-F238E27FC236}">
                <a16:creationId xmlns:a16="http://schemas.microsoft.com/office/drawing/2014/main" id="{C1017D3F-415C-4024-ACBC-D3DACD7AAFD8}"/>
              </a:ext>
            </a:extLst>
          </p:cNvPr>
          <p:cNvSpPr txBox="1"/>
          <p:nvPr/>
        </p:nvSpPr>
        <p:spPr>
          <a:xfrm>
            <a:off x="10481791" y="5046982"/>
            <a:ext cx="1339272" cy="360218"/>
          </a:xfrm>
          <a:prstGeom prst="rect">
            <a:avLst/>
          </a:prstGeom>
          <a:noFill/>
        </p:spPr>
        <p:txBody>
          <a:bodyPr wrap="squar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*Bosch BKK 5,00 €</a:t>
            </a:r>
          </a:p>
        </p:txBody>
      </p:sp>
      <p:sp>
        <p:nvSpPr>
          <p:cNvPr id="5" name="Fußzeilenplatzhalter 5">
            <a:extLst>
              <a:ext uri="{FF2B5EF4-FFF2-40B4-BE49-F238E27FC236}">
                <a16:creationId xmlns:a16="http://schemas.microsoft.com/office/drawing/2014/main" id="{0ABBA36D-23D5-2FF3-3D4A-85F41BEE180C}"/>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1" name="Fußzeilenplatzhalter 5">
            <a:extLst>
              <a:ext uri="{FF2B5EF4-FFF2-40B4-BE49-F238E27FC236}">
                <a16:creationId xmlns:a16="http://schemas.microsoft.com/office/drawing/2014/main" id="{1D43370F-DB6A-C888-BE88-80DDF61CB036}"/>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173972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10AC72-8BD7-08A2-35BF-B420D1DF6D00}"/>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5506C1BC-F28C-8A90-C5DA-67396D138DD6}"/>
              </a:ext>
            </a:extLst>
          </p:cNvPr>
          <p:cNvSpPr>
            <a:spLocks noGrp="1"/>
          </p:cNvSpPr>
          <p:nvPr>
            <p:ph type="body" sz="quarter" idx="20"/>
          </p:nvPr>
        </p:nvSpPr>
        <p:spPr/>
        <p:txBody>
          <a:bodyPr/>
          <a:lstStyle/>
          <a:p>
            <a:r>
              <a:rPr lang="de-DE" dirty="0"/>
              <a:t>Zuschlag Rationale Pharmakotherapie</a:t>
            </a:r>
          </a:p>
        </p:txBody>
      </p:sp>
      <p:sp>
        <p:nvSpPr>
          <p:cNvPr id="4" name="Inhaltsplatzhalter 3">
            <a:extLst>
              <a:ext uri="{FF2B5EF4-FFF2-40B4-BE49-F238E27FC236}">
                <a16:creationId xmlns:a16="http://schemas.microsoft.com/office/drawing/2014/main" id="{94B669AE-EC84-4421-4972-3C4DC2B88EBB}"/>
              </a:ext>
            </a:extLst>
          </p:cNvPr>
          <p:cNvSpPr>
            <a:spLocks noGrp="1"/>
          </p:cNvSpPr>
          <p:nvPr>
            <p:ph sz="quarter" idx="17"/>
          </p:nvPr>
        </p:nvSpPr>
        <p:spPr/>
        <p:txBody>
          <a:bodyPr/>
          <a:lstStyle/>
          <a:p>
            <a:r>
              <a:rPr lang="de-DE" dirty="0"/>
              <a:t>Es gibt 3 unterschiedliche Pharmaquoten (grün-blau-rot), die automatisch von MEDIVERBUND berechnet und bei Erreichen der jeweiligen Quote vergütet werden:</a:t>
            </a:r>
          </a:p>
          <a:p>
            <a:pPr>
              <a:lnSpc>
                <a:spcPct val="80000"/>
              </a:lnSpc>
              <a:spcAft>
                <a:spcPts val="0"/>
              </a:spcAft>
            </a:pPr>
            <a:endParaRPr lang="de-DE" sz="1200" dirty="0"/>
          </a:p>
          <a:p>
            <a:r>
              <a:rPr lang="de-DE" dirty="0"/>
              <a:t>	</a:t>
            </a:r>
            <a:r>
              <a:rPr lang="de-DE" b="1" dirty="0">
                <a:solidFill>
                  <a:schemeClr val="accent5">
                    <a:lumMod val="75000"/>
                  </a:schemeClr>
                </a:solidFill>
              </a:rPr>
              <a:t>Grün</a:t>
            </a:r>
            <a:r>
              <a:rPr lang="de-DE" dirty="0"/>
              <a:t> hinterlegt sind: Patentfreie Arzneimittel, für welche die Kasse im Rahmen von Ausschreibungen Rabattverträge 	nach § 130 a Abs. 8 SGB V abgeschlossen hat. </a:t>
            </a:r>
          </a:p>
          <a:p>
            <a:r>
              <a:rPr lang="de-DE" dirty="0"/>
              <a:t>	(Bei Quote </a:t>
            </a:r>
            <a:r>
              <a:rPr lang="de-DE" b="1" dirty="0">
                <a:solidFill>
                  <a:schemeClr val="accent5">
                    <a:lumMod val="75000"/>
                  </a:schemeClr>
                </a:solidFill>
              </a:rPr>
              <a:t>≥ 90 % </a:t>
            </a:r>
            <a:r>
              <a:rPr lang="de-DE" dirty="0">
                <a:solidFill>
                  <a:srgbClr val="002060"/>
                </a:solidFill>
                <a:sym typeface="Wingdings" panose="05000000000000000000" pitchFamily="2" charset="2"/>
              </a:rPr>
              <a:t></a:t>
            </a:r>
            <a:r>
              <a:rPr lang="de-DE" dirty="0"/>
              <a:t> Vergütungszuschlag = </a:t>
            </a:r>
            <a:r>
              <a:rPr lang="de-DE" b="1" dirty="0"/>
              <a:t>1,00€</a:t>
            </a:r>
            <a:r>
              <a:rPr lang="de-DE" dirty="0"/>
              <a:t>)</a:t>
            </a:r>
          </a:p>
          <a:p>
            <a:endParaRPr lang="de-DE" dirty="0"/>
          </a:p>
          <a:p>
            <a:r>
              <a:rPr lang="de-DE" dirty="0"/>
              <a:t>	</a:t>
            </a:r>
            <a:r>
              <a:rPr lang="de-DE" b="1" dirty="0">
                <a:solidFill>
                  <a:schemeClr val="accent3">
                    <a:lumMod val="75000"/>
                  </a:schemeClr>
                </a:solidFill>
              </a:rPr>
              <a:t>Blau</a:t>
            </a:r>
            <a:r>
              <a:rPr lang="de-DE" dirty="0"/>
              <a:t> hinterlegt sind: Patentgeschütze und / oder biotechnologisch hergestellte Arzneimittel, für die Rabattverträge 	nach § 130 a Abs. 8 SGB V abgeschlossen wurden. </a:t>
            </a:r>
          </a:p>
          <a:p>
            <a:r>
              <a:rPr lang="de-DE" dirty="0"/>
              <a:t>	(Bei Quote </a:t>
            </a:r>
            <a:r>
              <a:rPr lang="de-DE" b="1" dirty="0">
                <a:solidFill>
                  <a:schemeClr val="accent3">
                    <a:lumMod val="75000"/>
                  </a:schemeClr>
                </a:solidFill>
              </a:rPr>
              <a:t>≥ 70 % </a:t>
            </a:r>
            <a:r>
              <a:rPr lang="de-DE" dirty="0">
                <a:sym typeface="Wingdings" panose="05000000000000000000" pitchFamily="2" charset="2"/>
              </a:rPr>
              <a:t></a:t>
            </a:r>
            <a:r>
              <a:rPr lang="de-DE" dirty="0"/>
              <a:t> Vergütungszuschlag = </a:t>
            </a:r>
            <a:r>
              <a:rPr lang="de-DE" b="1" dirty="0"/>
              <a:t>0,50€</a:t>
            </a:r>
            <a:r>
              <a:rPr lang="de-DE" dirty="0"/>
              <a:t>)</a:t>
            </a:r>
          </a:p>
          <a:p>
            <a:endParaRPr lang="de-DE" dirty="0"/>
          </a:p>
          <a:p>
            <a:r>
              <a:rPr lang="de-DE" dirty="0"/>
              <a:t>	</a:t>
            </a:r>
            <a:r>
              <a:rPr lang="de-DE" b="1" dirty="0">
                <a:solidFill>
                  <a:schemeClr val="accent6">
                    <a:lumMod val="75000"/>
                  </a:schemeClr>
                </a:solidFill>
              </a:rPr>
              <a:t>Rot</a:t>
            </a:r>
            <a:r>
              <a:rPr lang="de-DE" dirty="0"/>
              <a:t> hinterlegt sind: Arzneimittel, die in der Regel durch qualitative und wirtschaftliche Alternativen unter Beachtung 	medizinischer Ausschlusskriterien substituiert werden können. </a:t>
            </a:r>
          </a:p>
          <a:p>
            <a:r>
              <a:rPr lang="de-DE" dirty="0"/>
              <a:t>	(Bei Quote </a:t>
            </a:r>
            <a:r>
              <a:rPr lang="de-DE" b="1" dirty="0">
                <a:solidFill>
                  <a:schemeClr val="accent6">
                    <a:lumMod val="75000"/>
                  </a:schemeClr>
                </a:solidFill>
              </a:rPr>
              <a:t>≤ 3% </a:t>
            </a:r>
            <a:r>
              <a:rPr lang="de-DE" dirty="0">
                <a:sym typeface="Wingdings" panose="05000000000000000000" pitchFamily="2" charset="2"/>
              </a:rPr>
              <a:t></a:t>
            </a:r>
            <a:r>
              <a:rPr lang="de-DE" dirty="0"/>
              <a:t> Vergütungszuschlag = </a:t>
            </a:r>
            <a:r>
              <a:rPr lang="de-DE" b="1" dirty="0"/>
              <a:t>2,50€</a:t>
            </a:r>
            <a:r>
              <a:rPr lang="de-DE" dirty="0"/>
              <a:t>)</a:t>
            </a:r>
          </a:p>
          <a:p>
            <a:endParaRPr lang="de-DE" dirty="0"/>
          </a:p>
          <a:p>
            <a:r>
              <a:rPr lang="de-DE" dirty="0"/>
              <a:t>	</a:t>
            </a:r>
            <a:r>
              <a:rPr lang="de-DE" b="1" dirty="0">
                <a:solidFill>
                  <a:schemeClr val="accent2"/>
                </a:solidFill>
              </a:rPr>
              <a:t>Orange</a:t>
            </a:r>
            <a:r>
              <a:rPr lang="de-DE" dirty="0"/>
              <a:t> hinterlegt sind: Ausgewählte Original-Arzneimittel, die durch wirtschaftliche Alternativen (rabattierte „blau“ 	gekennzeichnete Original-Arzneimittel) ersetzt werden können.</a:t>
            </a:r>
          </a:p>
          <a:p>
            <a:endParaRPr lang="de-DE" dirty="0"/>
          </a:p>
        </p:txBody>
      </p:sp>
      <p:sp>
        <p:nvSpPr>
          <p:cNvPr id="5" name="Foliennummernplatzhalter 4">
            <a:extLst>
              <a:ext uri="{FF2B5EF4-FFF2-40B4-BE49-F238E27FC236}">
                <a16:creationId xmlns:a16="http://schemas.microsoft.com/office/drawing/2014/main" id="{A8BDAD07-DBC5-A2F9-061D-7A98E8F357EF}"/>
              </a:ext>
            </a:extLst>
          </p:cNvPr>
          <p:cNvSpPr>
            <a:spLocks noGrp="1"/>
          </p:cNvSpPr>
          <p:nvPr>
            <p:ph type="sldNum" sz="quarter" idx="16"/>
          </p:nvPr>
        </p:nvSpPr>
        <p:spPr/>
        <p:txBody>
          <a:bodyPr/>
          <a:lstStyle/>
          <a:p>
            <a:fld id="{563F8326-2D3F-44D0-8A27-327B93DAAA3E}" type="slidenum">
              <a:rPr lang="de-DE" smtClean="0"/>
              <a:pPr/>
              <a:t>30</a:t>
            </a:fld>
            <a:endParaRPr lang="de-DE"/>
          </a:p>
        </p:txBody>
      </p:sp>
      <p:grpSp>
        <p:nvGrpSpPr>
          <p:cNvPr id="6" name="Gruppieren 5">
            <a:extLst>
              <a:ext uri="{FF2B5EF4-FFF2-40B4-BE49-F238E27FC236}">
                <a16:creationId xmlns:a16="http://schemas.microsoft.com/office/drawing/2014/main" id="{B5DCE04F-CE7E-1E34-66FA-EE43A9EA25A4}"/>
              </a:ext>
            </a:extLst>
          </p:cNvPr>
          <p:cNvGrpSpPr/>
          <p:nvPr/>
        </p:nvGrpSpPr>
        <p:grpSpPr>
          <a:xfrm>
            <a:off x="281986" y="4255356"/>
            <a:ext cx="914400" cy="1044000"/>
            <a:chOff x="5638800" y="2026506"/>
            <a:chExt cx="914400" cy="1044000"/>
          </a:xfrm>
        </p:grpSpPr>
        <p:sp>
          <p:nvSpPr>
            <p:cNvPr id="17" name="Ellipse 16">
              <a:extLst>
                <a:ext uri="{FF2B5EF4-FFF2-40B4-BE49-F238E27FC236}">
                  <a16:creationId xmlns:a16="http://schemas.microsoft.com/office/drawing/2014/main" id="{6F1896C3-41ED-3099-1292-0305E120E439}"/>
                </a:ext>
              </a:extLst>
            </p:cNvPr>
            <p:cNvSpPr>
              <a:spLocks noChangeAspect="1"/>
            </p:cNvSpPr>
            <p:nvPr/>
          </p:nvSpPr>
          <p:spPr>
            <a:xfrm>
              <a:off x="6026414" y="2206350"/>
              <a:ext cx="140400" cy="140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14" name="Grafik 13" descr="Ampel Silhouette">
              <a:extLst>
                <a:ext uri="{FF2B5EF4-FFF2-40B4-BE49-F238E27FC236}">
                  <a16:creationId xmlns:a16="http://schemas.microsoft.com/office/drawing/2014/main" id="{53250A55-A103-894B-7878-F50A0BEEB814}"/>
                </a:ext>
              </a:extLst>
            </p:cNvPr>
            <p:cNvPicPr>
              <a:picLocks noChangeAspect="1"/>
            </p:cNvPicPr>
            <p:nvPr/>
          </p:nvPicPr>
          <p:blipFill>
            <a:blip>
              <a:extLst>
                <a:ext uri="{96DAC541-7B7A-43D3-8B79-37D633B846F1}">
                  <asvg:svgBlip xmlns:asvg="http://schemas.microsoft.com/office/drawing/2016/SVG/main" r:embed="rId2"/>
                </a:ext>
              </a:extLst>
            </a:blip>
            <a:srcRect t="60106" b="4461"/>
            <a:stretch>
              <a:fillRect/>
            </a:stretch>
          </p:blipFill>
          <p:spPr>
            <a:xfrm>
              <a:off x="5638800" y="2746506"/>
              <a:ext cx="914400" cy="324000"/>
            </a:xfrm>
            <a:prstGeom prst="rect">
              <a:avLst/>
            </a:prstGeom>
          </p:spPr>
        </p:pic>
        <p:pic>
          <p:nvPicPr>
            <p:cNvPr id="15" name="Grafik 14" descr="Ampel Silhouette">
              <a:extLst>
                <a:ext uri="{FF2B5EF4-FFF2-40B4-BE49-F238E27FC236}">
                  <a16:creationId xmlns:a16="http://schemas.microsoft.com/office/drawing/2014/main" id="{7C94FA20-585E-90E8-62AE-41AFF43AD9BA}"/>
                </a:ext>
              </a:extLst>
            </p:cNvPr>
            <p:cNvPicPr>
              <a:picLocks noChangeAspect="1"/>
            </p:cNvPicPr>
            <p:nvPr/>
          </p:nvPicPr>
          <p:blipFill>
            <a:blip>
              <a:extLst>
                <a:ext uri="{96DAC541-7B7A-43D3-8B79-37D633B846F1}">
                  <asvg:svgBlip xmlns:asvg="http://schemas.microsoft.com/office/drawing/2016/SVG/main" r:embed="rId2"/>
                </a:ext>
              </a:extLst>
            </a:blip>
            <a:srcRect t="-1" b="40946"/>
            <a:stretch>
              <a:fillRect/>
            </a:stretch>
          </p:blipFill>
          <p:spPr>
            <a:xfrm>
              <a:off x="5638800" y="2026506"/>
              <a:ext cx="914400" cy="540000"/>
            </a:xfrm>
            <a:prstGeom prst="rect">
              <a:avLst/>
            </a:prstGeom>
          </p:spPr>
        </p:pic>
        <p:pic>
          <p:nvPicPr>
            <p:cNvPr id="16" name="Grafik 15" descr="Ampel Silhouette">
              <a:extLst>
                <a:ext uri="{FF2B5EF4-FFF2-40B4-BE49-F238E27FC236}">
                  <a16:creationId xmlns:a16="http://schemas.microsoft.com/office/drawing/2014/main" id="{2BB3492A-5E23-16E4-1C1B-0B3A9EA6E30F}"/>
                </a:ext>
              </a:extLst>
            </p:cNvPr>
            <p:cNvPicPr>
              <a:picLocks noChangeAspect="1"/>
            </p:cNvPicPr>
            <p:nvPr/>
          </p:nvPicPr>
          <p:blipFill>
            <a:blip>
              <a:extLst>
                <a:ext uri="{96DAC541-7B7A-43D3-8B79-37D633B846F1}">
                  <asvg:svgBlip xmlns:asvg="http://schemas.microsoft.com/office/drawing/2016/SVG/main" r:embed="rId2"/>
                </a:ext>
              </a:extLst>
            </a:blip>
            <a:srcRect t="39049" b="41266"/>
            <a:stretch>
              <a:fillRect/>
            </a:stretch>
          </p:blipFill>
          <p:spPr>
            <a:xfrm>
              <a:off x="5638800" y="2566506"/>
              <a:ext cx="914400" cy="180000"/>
            </a:xfrm>
            <a:prstGeom prst="rect">
              <a:avLst/>
            </a:prstGeom>
          </p:spPr>
        </p:pic>
      </p:grpSp>
      <p:grpSp>
        <p:nvGrpSpPr>
          <p:cNvPr id="18" name="Gruppieren 17">
            <a:extLst>
              <a:ext uri="{FF2B5EF4-FFF2-40B4-BE49-F238E27FC236}">
                <a16:creationId xmlns:a16="http://schemas.microsoft.com/office/drawing/2014/main" id="{EC2B3291-4DBF-559A-D03E-74BE7250FF71}"/>
              </a:ext>
            </a:extLst>
          </p:cNvPr>
          <p:cNvGrpSpPr/>
          <p:nvPr/>
        </p:nvGrpSpPr>
        <p:grpSpPr>
          <a:xfrm>
            <a:off x="281986" y="3110379"/>
            <a:ext cx="914400" cy="1044000"/>
            <a:chOff x="7717808" y="3214506"/>
            <a:chExt cx="914400" cy="1044000"/>
          </a:xfrm>
        </p:grpSpPr>
        <p:sp>
          <p:nvSpPr>
            <p:cNvPr id="22" name="Ellipse 21">
              <a:extLst>
                <a:ext uri="{FF2B5EF4-FFF2-40B4-BE49-F238E27FC236}">
                  <a16:creationId xmlns:a16="http://schemas.microsoft.com/office/drawing/2014/main" id="{F56AAA38-FE21-95DF-6E09-AC8B71CF9982}"/>
                </a:ext>
              </a:extLst>
            </p:cNvPr>
            <p:cNvSpPr>
              <a:spLocks noChangeAspect="1"/>
            </p:cNvSpPr>
            <p:nvPr/>
          </p:nvSpPr>
          <p:spPr>
            <a:xfrm>
              <a:off x="8103814" y="3977727"/>
              <a:ext cx="140400" cy="140400"/>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19" name="Grafik 18" descr="Ampel Silhouette">
              <a:extLst>
                <a:ext uri="{FF2B5EF4-FFF2-40B4-BE49-F238E27FC236}">
                  <a16:creationId xmlns:a16="http://schemas.microsoft.com/office/drawing/2014/main" id="{0D043921-7563-CA52-12DD-A0D77C9020D2}"/>
                </a:ext>
              </a:extLst>
            </p:cNvPr>
            <p:cNvPicPr>
              <a:picLocks noChangeAspect="1"/>
            </p:cNvPicPr>
            <p:nvPr/>
          </p:nvPicPr>
          <p:blipFill>
            <a:blip>
              <a:extLst>
                <a:ext uri="{96DAC541-7B7A-43D3-8B79-37D633B846F1}">
                  <asvg:svgBlip xmlns:asvg="http://schemas.microsoft.com/office/drawing/2016/SVG/main" r:embed="rId2"/>
                </a:ext>
              </a:extLst>
            </a:blip>
            <a:srcRect t="60106" b="4461"/>
            <a:stretch>
              <a:fillRect/>
            </a:stretch>
          </p:blipFill>
          <p:spPr>
            <a:xfrm>
              <a:off x="7717808" y="3934506"/>
              <a:ext cx="914400" cy="324000"/>
            </a:xfrm>
            <a:prstGeom prst="rect">
              <a:avLst/>
            </a:prstGeom>
          </p:spPr>
        </p:pic>
        <p:pic>
          <p:nvPicPr>
            <p:cNvPr id="20" name="Grafik 19" descr="Ampel Silhouette">
              <a:extLst>
                <a:ext uri="{FF2B5EF4-FFF2-40B4-BE49-F238E27FC236}">
                  <a16:creationId xmlns:a16="http://schemas.microsoft.com/office/drawing/2014/main" id="{1DB9EBAB-6D1B-847E-812E-4BC342FAD1A9}"/>
                </a:ext>
              </a:extLst>
            </p:cNvPr>
            <p:cNvPicPr>
              <a:picLocks noChangeAspect="1"/>
            </p:cNvPicPr>
            <p:nvPr/>
          </p:nvPicPr>
          <p:blipFill>
            <a:blip>
              <a:extLst>
                <a:ext uri="{96DAC541-7B7A-43D3-8B79-37D633B846F1}">
                  <asvg:svgBlip xmlns:asvg="http://schemas.microsoft.com/office/drawing/2016/SVG/main" r:embed="rId2"/>
                </a:ext>
              </a:extLst>
            </a:blip>
            <a:srcRect t="-1" b="40946"/>
            <a:stretch>
              <a:fillRect/>
            </a:stretch>
          </p:blipFill>
          <p:spPr>
            <a:xfrm>
              <a:off x="7717808" y="3214506"/>
              <a:ext cx="914400" cy="540000"/>
            </a:xfrm>
            <a:prstGeom prst="rect">
              <a:avLst/>
            </a:prstGeom>
          </p:spPr>
        </p:pic>
        <p:pic>
          <p:nvPicPr>
            <p:cNvPr id="21" name="Grafik 20" descr="Ampel Silhouette">
              <a:extLst>
                <a:ext uri="{FF2B5EF4-FFF2-40B4-BE49-F238E27FC236}">
                  <a16:creationId xmlns:a16="http://schemas.microsoft.com/office/drawing/2014/main" id="{E4B56DB8-57B0-2751-6012-EF12338E0DD2}"/>
                </a:ext>
              </a:extLst>
            </p:cNvPr>
            <p:cNvPicPr>
              <a:picLocks noChangeAspect="1"/>
            </p:cNvPicPr>
            <p:nvPr/>
          </p:nvPicPr>
          <p:blipFill>
            <a:blip>
              <a:extLst>
                <a:ext uri="{96DAC541-7B7A-43D3-8B79-37D633B846F1}">
                  <asvg:svgBlip xmlns:asvg="http://schemas.microsoft.com/office/drawing/2016/SVG/main" r:embed="rId2"/>
                </a:ext>
              </a:extLst>
            </a:blip>
            <a:srcRect t="39049" b="41266"/>
            <a:stretch>
              <a:fillRect/>
            </a:stretch>
          </p:blipFill>
          <p:spPr>
            <a:xfrm>
              <a:off x="7717808" y="3754506"/>
              <a:ext cx="914400" cy="180000"/>
            </a:xfrm>
            <a:prstGeom prst="rect">
              <a:avLst/>
            </a:prstGeom>
          </p:spPr>
        </p:pic>
      </p:grpSp>
      <p:grpSp>
        <p:nvGrpSpPr>
          <p:cNvPr id="23" name="Gruppieren 22">
            <a:extLst>
              <a:ext uri="{FF2B5EF4-FFF2-40B4-BE49-F238E27FC236}">
                <a16:creationId xmlns:a16="http://schemas.microsoft.com/office/drawing/2014/main" id="{90BC60A2-C039-3663-E746-D397CF305EE1}"/>
              </a:ext>
            </a:extLst>
          </p:cNvPr>
          <p:cNvGrpSpPr/>
          <p:nvPr/>
        </p:nvGrpSpPr>
        <p:grpSpPr>
          <a:xfrm>
            <a:off x="280992" y="1980451"/>
            <a:ext cx="914400" cy="1044000"/>
            <a:chOff x="7717808" y="2134506"/>
            <a:chExt cx="914400" cy="1044000"/>
          </a:xfrm>
        </p:grpSpPr>
        <p:sp>
          <p:nvSpPr>
            <p:cNvPr id="27" name="Ellipse 26">
              <a:extLst>
                <a:ext uri="{FF2B5EF4-FFF2-40B4-BE49-F238E27FC236}">
                  <a16:creationId xmlns:a16="http://schemas.microsoft.com/office/drawing/2014/main" id="{13E8612C-4C56-CB93-4DFE-E89E5B828D2F}"/>
                </a:ext>
              </a:extLst>
            </p:cNvPr>
            <p:cNvSpPr>
              <a:spLocks noChangeAspect="1"/>
            </p:cNvSpPr>
            <p:nvPr/>
          </p:nvSpPr>
          <p:spPr>
            <a:xfrm>
              <a:off x="8106416" y="2702855"/>
              <a:ext cx="140400" cy="14040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24" name="Grafik 23" descr="Ampel Silhouette">
              <a:extLst>
                <a:ext uri="{FF2B5EF4-FFF2-40B4-BE49-F238E27FC236}">
                  <a16:creationId xmlns:a16="http://schemas.microsoft.com/office/drawing/2014/main" id="{DE5C02DB-6C59-1192-83A0-82CA7CE2CB0A}"/>
                </a:ext>
              </a:extLst>
            </p:cNvPr>
            <p:cNvPicPr>
              <a:picLocks noChangeAspect="1"/>
            </p:cNvPicPr>
            <p:nvPr/>
          </p:nvPicPr>
          <p:blipFill>
            <a:blip>
              <a:extLst>
                <a:ext uri="{96DAC541-7B7A-43D3-8B79-37D633B846F1}">
                  <asvg:svgBlip xmlns:asvg="http://schemas.microsoft.com/office/drawing/2016/SVG/main" r:embed="rId2"/>
                </a:ext>
              </a:extLst>
            </a:blip>
            <a:srcRect t="60106" b="4461"/>
            <a:stretch>
              <a:fillRect/>
            </a:stretch>
          </p:blipFill>
          <p:spPr>
            <a:xfrm>
              <a:off x="7717808" y="2854506"/>
              <a:ext cx="914400" cy="324000"/>
            </a:xfrm>
            <a:prstGeom prst="rect">
              <a:avLst/>
            </a:prstGeom>
          </p:spPr>
        </p:pic>
        <p:pic>
          <p:nvPicPr>
            <p:cNvPr id="25" name="Grafik 24" descr="Ampel Silhouette">
              <a:extLst>
                <a:ext uri="{FF2B5EF4-FFF2-40B4-BE49-F238E27FC236}">
                  <a16:creationId xmlns:a16="http://schemas.microsoft.com/office/drawing/2014/main" id="{27CC713E-577C-CF25-4A6A-0AAD55825776}"/>
                </a:ext>
              </a:extLst>
            </p:cNvPr>
            <p:cNvPicPr>
              <a:picLocks noChangeAspect="1"/>
            </p:cNvPicPr>
            <p:nvPr/>
          </p:nvPicPr>
          <p:blipFill>
            <a:blip>
              <a:extLst>
                <a:ext uri="{96DAC541-7B7A-43D3-8B79-37D633B846F1}">
                  <asvg:svgBlip xmlns:asvg="http://schemas.microsoft.com/office/drawing/2016/SVG/main" r:embed="rId2"/>
                </a:ext>
              </a:extLst>
            </a:blip>
            <a:srcRect t="-1" b="40946"/>
            <a:stretch>
              <a:fillRect/>
            </a:stretch>
          </p:blipFill>
          <p:spPr>
            <a:xfrm>
              <a:off x="7717808" y="2134506"/>
              <a:ext cx="914400" cy="540000"/>
            </a:xfrm>
            <a:prstGeom prst="rect">
              <a:avLst/>
            </a:prstGeom>
          </p:spPr>
        </p:pic>
        <p:pic>
          <p:nvPicPr>
            <p:cNvPr id="26" name="Grafik 25" descr="Ampel Silhouette">
              <a:extLst>
                <a:ext uri="{FF2B5EF4-FFF2-40B4-BE49-F238E27FC236}">
                  <a16:creationId xmlns:a16="http://schemas.microsoft.com/office/drawing/2014/main" id="{8DE510A7-2543-7BEB-3BB3-6C7E3672A23B}"/>
                </a:ext>
              </a:extLst>
            </p:cNvPr>
            <p:cNvPicPr>
              <a:picLocks noChangeAspect="1"/>
            </p:cNvPicPr>
            <p:nvPr/>
          </p:nvPicPr>
          <p:blipFill>
            <a:blip>
              <a:extLst>
                <a:ext uri="{96DAC541-7B7A-43D3-8B79-37D633B846F1}">
                  <asvg:svgBlip xmlns:asvg="http://schemas.microsoft.com/office/drawing/2016/SVG/main" r:embed="rId2"/>
                </a:ext>
              </a:extLst>
            </a:blip>
            <a:srcRect t="39049" b="41266"/>
            <a:stretch>
              <a:fillRect/>
            </a:stretch>
          </p:blipFill>
          <p:spPr>
            <a:xfrm>
              <a:off x="7717808" y="2674506"/>
              <a:ext cx="914400" cy="180000"/>
            </a:xfrm>
            <a:prstGeom prst="rect">
              <a:avLst/>
            </a:prstGeom>
          </p:spPr>
        </p:pic>
      </p:grpSp>
      <p:grpSp>
        <p:nvGrpSpPr>
          <p:cNvPr id="28" name="Gruppieren 27">
            <a:extLst>
              <a:ext uri="{FF2B5EF4-FFF2-40B4-BE49-F238E27FC236}">
                <a16:creationId xmlns:a16="http://schemas.microsoft.com/office/drawing/2014/main" id="{DDDECA3A-DED4-8108-FBC4-C7E020CAF6B0}"/>
              </a:ext>
            </a:extLst>
          </p:cNvPr>
          <p:cNvGrpSpPr/>
          <p:nvPr/>
        </p:nvGrpSpPr>
        <p:grpSpPr>
          <a:xfrm>
            <a:off x="279998" y="5323453"/>
            <a:ext cx="914400" cy="1044000"/>
            <a:chOff x="6741994" y="2083371"/>
            <a:chExt cx="914400" cy="1044000"/>
          </a:xfrm>
        </p:grpSpPr>
        <p:sp>
          <p:nvSpPr>
            <p:cNvPr id="32" name="Ellipse 31">
              <a:extLst>
                <a:ext uri="{FF2B5EF4-FFF2-40B4-BE49-F238E27FC236}">
                  <a16:creationId xmlns:a16="http://schemas.microsoft.com/office/drawing/2014/main" id="{AA63D6A3-9083-2B83-6BC0-E40A069123D7}"/>
                </a:ext>
              </a:extLst>
            </p:cNvPr>
            <p:cNvSpPr>
              <a:spLocks noChangeAspect="1"/>
            </p:cNvSpPr>
            <p:nvPr/>
          </p:nvSpPr>
          <p:spPr>
            <a:xfrm>
              <a:off x="7128000" y="2469600"/>
              <a:ext cx="140400" cy="1404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29" name="Grafik 28" descr="Ampel Silhouette">
              <a:extLst>
                <a:ext uri="{FF2B5EF4-FFF2-40B4-BE49-F238E27FC236}">
                  <a16:creationId xmlns:a16="http://schemas.microsoft.com/office/drawing/2014/main" id="{3CC7EDB7-DF58-C227-951D-26822A33B74B}"/>
                </a:ext>
              </a:extLst>
            </p:cNvPr>
            <p:cNvPicPr>
              <a:picLocks noChangeAspect="1"/>
            </p:cNvPicPr>
            <p:nvPr/>
          </p:nvPicPr>
          <p:blipFill>
            <a:blip>
              <a:extLst>
                <a:ext uri="{96DAC541-7B7A-43D3-8B79-37D633B846F1}">
                  <asvg:svgBlip xmlns:asvg="http://schemas.microsoft.com/office/drawing/2016/SVG/main" r:embed="rId2"/>
                </a:ext>
              </a:extLst>
            </a:blip>
            <a:srcRect t="60106" b="4461"/>
            <a:stretch>
              <a:fillRect/>
            </a:stretch>
          </p:blipFill>
          <p:spPr>
            <a:xfrm>
              <a:off x="6741994" y="2803371"/>
              <a:ext cx="914400" cy="324000"/>
            </a:xfrm>
            <a:prstGeom prst="rect">
              <a:avLst/>
            </a:prstGeom>
          </p:spPr>
        </p:pic>
        <p:pic>
          <p:nvPicPr>
            <p:cNvPr id="30" name="Grafik 29" descr="Ampel Silhouette">
              <a:extLst>
                <a:ext uri="{FF2B5EF4-FFF2-40B4-BE49-F238E27FC236}">
                  <a16:creationId xmlns:a16="http://schemas.microsoft.com/office/drawing/2014/main" id="{6A15E45A-DD5E-0EA2-0334-FCD539D0BE2E}"/>
                </a:ext>
              </a:extLst>
            </p:cNvPr>
            <p:cNvPicPr>
              <a:picLocks noChangeAspect="1"/>
            </p:cNvPicPr>
            <p:nvPr/>
          </p:nvPicPr>
          <p:blipFill>
            <a:blip>
              <a:extLst>
                <a:ext uri="{96DAC541-7B7A-43D3-8B79-37D633B846F1}">
                  <asvg:svgBlip xmlns:asvg="http://schemas.microsoft.com/office/drawing/2016/SVG/main" r:embed="rId2"/>
                </a:ext>
              </a:extLst>
            </a:blip>
            <a:srcRect t="-1" b="40946"/>
            <a:stretch>
              <a:fillRect/>
            </a:stretch>
          </p:blipFill>
          <p:spPr>
            <a:xfrm>
              <a:off x="6741994" y="2083371"/>
              <a:ext cx="914400" cy="540000"/>
            </a:xfrm>
            <a:prstGeom prst="rect">
              <a:avLst/>
            </a:prstGeom>
          </p:spPr>
        </p:pic>
        <p:pic>
          <p:nvPicPr>
            <p:cNvPr id="31" name="Grafik 30" descr="Ampel Silhouette">
              <a:extLst>
                <a:ext uri="{FF2B5EF4-FFF2-40B4-BE49-F238E27FC236}">
                  <a16:creationId xmlns:a16="http://schemas.microsoft.com/office/drawing/2014/main" id="{1C0D8EB9-5262-3610-6967-7D1DA0FEF6AF}"/>
                </a:ext>
              </a:extLst>
            </p:cNvPr>
            <p:cNvPicPr>
              <a:picLocks noChangeAspect="1"/>
            </p:cNvPicPr>
            <p:nvPr/>
          </p:nvPicPr>
          <p:blipFill>
            <a:blip>
              <a:extLst>
                <a:ext uri="{96DAC541-7B7A-43D3-8B79-37D633B846F1}">
                  <asvg:svgBlip xmlns:asvg="http://schemas.microsoft.com/office/drawing/2016/SVG/main" r:embed="rId2"/>
                </a:ext>
              </a:extLst>
            </a:blip>
            <a:srcRect t="39049" b="41266"/>
            <a:stretch>
              <a:fillRect/>
            </a:stretch>
          </p:blipFill>
          <p:spPr>
            <a:xfrm>
              <a:off x="6741994" y="2623371"/>
              <a:ext cx="914400" cy="180000"/>
            </a:xfrm>
            <a:prstGeom prst="rect">
              <a:avLst/>
            </a:prstGeom>
          </p:spPr>
        </p:pic>
      </p:grpSp>
      <p:sp>
        <p:nvSpPr>
          <p:cNvPr id="9" name="Fußzeilenplatzhalter 5">
            <a:extLst>
              <a:ext uri="{FF2B5EF4-FFF2-40B4-BE49-F238E27FC236}">
                <a16:creationId xmlns:a16="http://schemas.microsoft.com/office/drawing/2014/main" id="{61E8205F-5233-6FAE-6675-30009D898E1E}"/>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0" name="Fußzeilenplatzhalter 5">
            <a:extLst>
              <a:ext uri="{FF2B5EF4-FFF2-40B4-BE49-F238E27FC236}">
                <a16:creationId xmlns:a16="http://schemas.microsoft.com/office/drawing/2014/main" id="{DD6FB74C-1BAE-3FD1-BD63-1BBE5723EB5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875012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D0F710-54B8-F1F8-0FE7-FBDFCF4F5B0E}"/>
              </a:ext>
            </a:extLst>
          </p:cNvPr>
          <p:cNvSpPr>
            <a:spLocks noGrp="1"/>
          </p:cNvSpPr>
          <p:nvPr>
            <p:ph type="title"/>
          </p:nvPr>
        </p:nvSpPr>
        <p:spPr/>
        <p:txBody>
          <a:bodyPr/>
          <a:lstStyle/>
          <a:p>
            <a:r>
              <a:rPr lang="de-DE" dirty="0"/>
              <a:t>Pharmaquotenerreichung</a:t>
            </a:r>
          </a:p>
        </p:txBody>
      </p:sp>
      <p:sp>
        <p:nvSpPr>
          <p:cNvPr id="3" name="Textplatzhalter 2">
            <a:extLst>
              <a:ext uri="{FF2B5EF4-FFF2-40B4-BE49-F238E27FC236}">
                <a16:creationId xmlns:a16="http://schemas.microsoft.com/office/drawing/2014/main" id="{72107211-CAAE-37F8-6A85-C4345754B35F}"/>
              </a:ext>
            </a:extLst>
          </p:cNvPr>
          <p:cNvSpPr>
            <a:spLocks noGrp="1"/>
          </p:cNvSpPr>
          <p:nvPr>
            <p:ph type="body" sz="quarter" idx="20"/>
          </p:nvPr>
        </p:nvSpPr>
        <p:spPr/>
        <p:txBody>
          <a:bodyPr/>
          <a:lstStyle/>
          <a:p>
            <a:r>
              <a:rPr lang="de-DE" dirty="0"/>
              <a:t>Informationsseite im Abrechnungsbrief</a:t>
            </a:r>
          </a:p>
        </p:txBody>
      </p:sp>
      <p:sp>
        <p:nvSpPr>
          <p:cNvPr id="4" name="Inhaltsplatzhalter 3">
            <a:extLst>
              <a:ext uri="{FF2B5EF4-FFF2-40B4-BE49-F238E27FC236}">
                <a16:creationId xmlns:a16="http://schemas.microsoft.com/office/drawing/2014/main" id="{BF12A0BB-B820-88F7-C796-89BB054E75A6}"/>
              </a:ext>
            </a:extLst>
          </p:cNvPr>
          <p:cNvSpPr>
            <a:spLocks noGrp="1"/>
          </p:cNvSpPr>
          <p:nvPr>
            <p:ph sz="quarter" idx="17"/>
          </p:nvPr>
        </p:nvSpPr>
        <p:spPr/>
        <p:txBody>
          <a:bodyPr/>
          <a:lstStyle/>
          <a:p>
            <a:r>
              <a:rPr lang="de-DE" dirty="0"/>
              <a:t>Der Abrechnungsbrief enthält eine Auflistung der Quoten und der Zielwerte gem. Vertrag sowie eine Darstellung der arztindividuellen Erreichung der Quote. </a:t>
            </a:r>
          </a:p>
          <a:p>
            <a:r>
              <a:rPr lang="de-DE" dirty="0"/>
              <a:t>Zusätzlich bietet diese Seite einige Tipps und Tricks, wie die Quotenerreichung bei Bedarf optimiert werden kann.</a:t>
            </a:r>
          </a:p>
          <a:p>
            <a:endParaRPr lang="de-DE" dirty="0"/>
          </a:p>
        </p:txBody>
      </p:sp>
      <p:sp>
        <p:nvSpPr>
          <p:cNvPr id="5" name="Foliennummernplatzhalter 4">
            <a:extLst>
              <a:ext uri="{FF2B5EF4-FFF2-40B4-BE49-F238E27FC236}">
                <a16:creationId xmlns:a16="http://schemas.microsoft.com/office/drawing/2014/main" id="{2B9CB29C-9536-2750-BD1A-4708CF475D17}"/>
              </a:ext>
            </a:extLst>
          </p:cNvPr>
          <p:cNvSpPr>
            <a:spLocks noGrp="1"/>
          </p:cNvSpPr>
          <p:nvPr>
            <p:ph type="sldNum" sz="quarter" idx="16"/>
          </p:nvPr>
        </p:nvSpPr>
        <p:spPr/>
        <p:txBody>
          <a:bodyPr/>
          <a:lstStyle/>
          <a:p>
            <a:fld id="{563F8326-2D3F-44D0-8A27-327B93DAAA3E}" type="slidenum">
              <a:rPr lang="de-DE" smtClean="0"/>
              <a:pPr/>
              <a:t>31</a:t>
            </a:fld>
            <a:endParaRPr lang="de-DE"/>
          </a:p>
        </p:txBody>
      </p:sp>
      <p:pic>
        <p:nvPicPr>
          <p:cNvPr id="8" name="Grafik 7">
            <a:extLst>
              <a:ext uri="{FF2B5EF4-FFF2-40B4-BE49-F238E27FC236}">
                <a16:creationId xmlns:a16="http://schemas.microsoft.com/office/drawing/2014/main" id="{84C76B96-1DFE-B734-7EA6-C8C464E6665D}"/>
              </a:ext>
            </a:extLst>
          </p:cNvPr>
          <p:cNvPicPr>
            <a:picLocks noChangeAspect="1"/>
          </p:cNvPicPr>
          <p:nvPr/>
        </p:nvPicPr>
        <p:blipFill>
          <a:blip r:embed="rId2"/>
          <a:stretch>
            <a:fillRect/>
          </a:stretch>
        </p:blipFill>
        <p:spPr>
          <a:xfrm>
            <a:off x="1824882" y="2686269"/>
            <a:ext cx="8542235" cy="2175173"/>
          </a:xfrm>
          <a:prstGeom prst="rect">
            <a:avLst/>
          </a:prstGeom>
          <a:effectLst>
            <a:outerShdw blurRad="50800" dist="38100" dir="2700000" algn="tl" rotWithShape="0">
              <a:prstClr val="black">
                <a:alpha val="40000"/>
              </a:prstClr>
            </a:outerShdw>
          </a:effectLst>
        </p:spPr>
      </p:pic>
      <p:sp>
        <p:nvSpPr>
          <p:cNvPr id="7" name="Fußzeilenplatzhalter 5">
            <a:extLst>
              <a:ext uri="{FF2B5EF4-FFF2-40B4-BE49-F238E27FC236}">
                <a16:creationId xmlns:a16="http://schemas.microsoft.com/office/drawing/2014/main" id="{8B147387-61C3-2824-EE6A-8A4187A4CB33}"/>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9" name="Fußzeilenplatzhalter 5">
            <a:extLst>
              <a:ext uri="{FF2B5EF4-FFF2-40B4-BE49-F238E27FC236}">
                <a16:creationId xmlns:a16="http://schemas.microsoft.com/office/drawing/2014/main" id="{4D0B549A-F364-4BD1-748A-6FAF4267245E}"/>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8206952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BF8E2-9F0B-CC19-64DB-A01F8BB9BE4C}"/>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1B07EF50-95B0-4A35-4241-D9BE2953F669}"/>
              </a:ext>
            </a:extLst>
          </p:cNvPr>
          <p:cNvGraphicFramePr>
            <a:graphicFrameLocks noGrp="1"/>
          </p:cNvGraphicFramePr>
          <p:nvPr>
            <p:extLst>
              <p:ext uri="{D42A27DB-BD31-4B8C-83A1-F6EECF244321}">
                <p14:modId xmlns:p14="http://schemas.microsoft.com/office/powerpoint/2010/main" val="390958477"/>
              </p:ext>
            </p:extLst>
          </p:nvPr>
        </p:nvGraphicFramePr>
        <p:xfrm>
          <a:off x="379185" y="2046727"/>
          <a:ext cx="11442972" cy="822960"/>
        </p:xfrm>
        <a:graphic>
          <a:graphicData uri="http://schemas.openxmlformats.org/drawingml/2006/table">
            <a:tbl>
              <a:tblPr firstRow="1" bandRow="1">
                <a:tableStyleId>{5940675A-B579-460E-94D1-54222C63F5DA}</a:tableStyleId>
              </a:tblPr>
              <a:tblGrid>
                <a:gridCol w="596402">
                  <a:extLst>
                    <a:ext uri="{9D8B030D-6E8A-4147-A177-3AD203B41FA5}">
                      <a16:colId xmlns:a16="http://schemas.microsoft.com/office/drawing/2014/main" val="2744887665"/>
                    </a:ext>
                  </a:extLst>
                </a:gridCol>
                <a:gridCol w="720010">
                  <a:extLst>
                    <a:ext uri="{9D8B030D-6E8A-4147-A177-3AD203B41FA5}">
                      <a16:colId xmlns:a16="http://schemas.microsoft.com/office/drawing/2014/main" val="2119039825"/>
                    </a:ext>
                  </a:extLst>
                </a:gridCol>
                <a:gridCol w="3805200">
                  <a:extLst>
                    <a:ext uri="{9D8B030D-6E8A-4147-A177-3AD203B41FA5}">
                      <a16:colId xmlns:a16="http://schemas.microsoft.com/office/drawing/2014/main" val="1828278700"/>
                    </a:ext>
                  </a:extLst>
                </a:gridCol>
                <a:gridCol w="2109600">
                  <a:extLst>
                    <a:ext uri="{9D8B030D-6E8A-4147-A177-3AD203B41FA5}">
                      <a16:colId xmlns:a16="http://schemas.microsoft.com/office/drawing/2014/main" val="1411959483"/>
                    </a:ext>
                  </a:extLst>
                </a:gridCol>
                <a:gridCol w="1061553">
                  <a:extLst>
                    <a:ext uri="{9D8B030D-6E8A-4147-A177-3AD203B41FA5}">
                      <a16:colId xmlns:a16="http://schemas.microsoft.com/office/drawing/2014/main" val="1344477549"/>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P2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Akute Erkrankungen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200" dirty="0">
                          <a:solidFill>
                            <a:schemeClr val="bg1">
                              <a:lumMod val="50000"/>
                            </a:schemeClr>
                          </a:solidFill>
                        </a:rPr>
                        <a:t>Tagesausschluss zur BG1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T</a:t>
                      </a:r>
                    </a:p>
                    <a:p>
                      <a:r>
                        <a:rPr lang="de-DE" sz="1600" dirty="0">
                          <a:solidFill>
                            <a:schemeClr val="tx2"/>
                          </a:solidFill>
                        </a:rPr>
                        <a:t>2 / Q</a:t>
                      </a:r>
                    </a:p>
                    <a:p>
                      <a:r>
                        <a:rPr lang="de-DE" sz="1600" dirty="0">
                          <a:solidFill>
                            <a:schemeClr val="tx2"/>
                          </a:solidFill>
                        </a:rPr>
                        <a:t>4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13,00 €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bl>
          </a:graphicData>
        </a:graphic>
      </p:graphicFrame>
      <p:sp>
        <p:nvSpPr>
          <p:cNvPr id="2" name="Titel 1">
            <a:extLst>
              <a:ext uri="{FF2B5EF4-FFF2-40B4-BE49-F238E27FC236}">
                <a16:creationId xmlns:a16="http://schemas.microsoft.com/office/drawing/2014/main" id="{D1943D6B-89A2-3CB7-503E-A850BF45E689}"/>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C71F4D37-9F61-3281-2A99-846E4EEBFC32}"/>
              </a:ext>
            </a:extLst>
          </p:cNvPr>
          <p:cNvSpPr>
            <a:spLocks noGrp="1"/>
          </p:cNvSpPr>
          <p:nvPr>
            <p:ph type="body" sz="quarter" idx="20"/>
          </p:nvPr>
        </p:nvSpPr>
        <p:spPr/>
        <p:txBody>
          <a:bodyPr/>
          <a:lstStyle/>
          <a:p>
            <a:r>
              <a:rPr lang="de-DE" dirty="0"/>
              <a:t>Akute Erkrankungen</a:t>
            </a:r>
          </a:p>
        </p:txBody>
      </p:sp>
      <p:sp>
        <p:nvSpPr>
          <p:cNvPr id="4" name="Foliennummernplatzhalter 3">
            <a:extLst>
              <a:ext uri="{FF2B5EF4-FFF2-40B4-BE49-F238E27FC236}">
                <a16:creationId xmlns:a16="http://schemas.microsoft.com/office/drawing/2014/main" id="{1970E3C4-5DF7-CA93-40AD-6A9A8F530D9B}"/>
              </a:ext>
            </a:extLst>
          </p:cNvPr>
          <p:cNvSpPr>
            <a:spLocks noGrp="1"/>
          </p:cNvSpPr>
          <p:nvPr>
            <p:ph type="sldNum" sz="quarter" idx="16"/>
          </p:nvPr>
        </p:nvSpPr>
        <p:spPr/>
        <p:txBody>
          <a:bodyPr/>
          <a:lstStyle/>
          <a:p>
            <a:fld id="{563F8326-2D3F-44D0-8A27-327B93DAAA3E}" type="slidenum">
              <a:rPr lang="de-DE" smtClean="0"/>
              <a:pPr/>
              <a:t>32</a:t>
            </a:fld>
            <a:endParaRPr lang="de-DE"/>
          </a:p>
        </p:txBody>
      </p:sp>
      <p:pic>
        <p:nvPicPr>
          <p:cNvPr id="6" name="Grafik 5">
            <a:extLst>
              <a:ext uri="{FF2B5EF4-FFF2-40B4-BE49-F238E27FC236}">
                <a16:creationId xmlns:a16="http://schemas.microsoft.com/office/drawing/2014/main" id="{C7B26098-7D81-A488-86FC-939634DA101D}"/>
              </a:ext>
            </a:extLst>
          </p:cNvPr>
          <p:cNvPicPr>
            <a:picLocks noChangeAspect="1"/>
          </p:cNvPicPr>
          <p:nvPr/>
        </p:nvPicPr>
        <p:blipFill>
          <a:blip r:embed="rId2"/>
          <a:stretch>
            <a:fillRect/>
          </a:stretch>
        </p:blipFill>
        <p:spPr>
          <a:xfrm>
            <a:off x="10313259" y="2323340"/>
            <a:ext cx="330612" cy="360000"/>
          </a:xfrm>
          <a:prstGeom prst="rect">
            <a:avLst/>
          </a:prstGeom>
        </p:spPr>
      </p:pic>
      <p:pic>
        <p:nvPicPr>
          <p:cNvPr id="7" name="Grafik 6" descr="Onlinebesprechung mit einfarbiger Füllung">
            <a:extLst>
              <a:ext uri="{FF2B5EF4-FFF2-40B4-BE49-F238E27FC236}">
                <a16:creationId xmlns:a16="http://schemas.microsoft.com/office/drawing/2014/main" id="{3C232DD0-73E0-6855-8E61-DA49FD70E10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2320612"/>
            <a:ext cx="324000" cy="324000"/>
          </a:xfrm>
          <a:prstGeom prst="rect">
            <a:avLst/>
          </a:prstGeom>
        </p:spPr>
      </p:pic>
      <p:pic>
        <p:nvPicPr>
          <p:cNvPr id="10" name="Grafik 9">
            <a:extLst>
              <a:ext uri="{FF2B5EF4-FFF2-40B4-BE49-F238E27FC236}">
                <a16:creationId xmlns:a16="http://schemas.microsoft.com/office/drawing/2014/main" id="{933DD47C-433D-B267-60AA-3757796935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2356612"/>
            <a:ext cx="255921" cy="252000"/>
          </a:xfrm>
          <a:prstGeom prst="rect">
            <a:avLst/>
          </a:prstGeom>
        </p:spPr>
      </p:pic>
      <p:sp>
        <p:nvSpPr>
          <p:cNvPr id="26" name="Inhaltsplatzhalter 3">
            <a:extLst>
              <a:ext uri="{FF2B5EF4-FFF2-40B4-BE49-F238E27FC236}">
                <a16:creationId xmlns:a16="http://schemas.microsoft.com/office/drawing/2014/main" id="{FC927B8E-B416-458C-0F03-278820EA4463}"/>
              </a:ext>
            </a:extLst>
          </p:cNvPr>
          <p:cNvSpPr txBox="1">
            <a:spLocks/>
          </p:cNvSpPr>
          <p:nvPr/>
        </p:nvSpPr>
        <p:spPr>
          <a:xfrm>
            <a:off x="379185" y="1451428"/>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Zusatzpauschale:</a:t>
            </a:r>
            <a:endParaRPr lang="de-DE" dirty="0"/>
          </a:p>
          <a:p>
            <a:pPr marL="285750" indent="-285750">
              <a:buFont typeface="Wingdings" panose="05000000000000000000" pitchFamily="2" charset="2"/>
              <a:buChar char="§"/>
            </a:pPr>
            <a:endParaRPr lang="de-DE" dirty="0"/>
          </a:p>
        </p:txBody>
      </p:sp>
      <p:sp>
        <p:nvSpPr>
          <p:cNvPr id="28" name="Inhaltsplatzhalter 3">
            <a:extLst>
              <a:ext uri="{FF2B5EF4-FFF2-40B4-BE49-F238E27FC236}">
                <a16:creationId xmlns:a16="http://schemas.microsoft.com/office/drawing/2014/main" id="{401D2187-2691-5382-C06C-53E6591CD92A}"/>
              </a:ext>
            </a:extLst>
          </p:cNvPr>
          <p:cNvSpPr txBox="1">
            <a:spLocks/>
          </p:cNvSpPr>
          <p:nvPr/>
        </p:nvSpPr>
        <p:spPr>
          <a:xfrm>
            <a:off x="373063" y="3520341"/>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Diagnostikpauschale:</a:t>
            </a:r>
            <a:endParaRPr lang="de-DE" dirty="0"/>
          </a:p>
          <a:p>
            <a:pPr marL="285750" indent="-285750">
              <a:buFont typeface="Wingdings" panose="05000000000000000000" pitchFamily="2" charset="2"/>
              <a:buChar char="§"/>
            </a:pPr>
            <a:endParaRPr lang="de-DE" dirty="0"/>
          </a:p>
        </p:txBody>
      </p:sp>
      <p:graphicFrame>
        <p:nvGraphicFramePr>
          <p:cNvPr id="29" name="Tabelle 28">
            <a:extLst>
              <a:ext uri="{FF2B5EF4-FFF2-40B4-BE49-F238E27FC236}">
                <a16:creationId xmlns:a16="http://schemas.microsoft.com/office/drawing/2014/main" id="{B32E1ED4-4D58-89C7-728B-C6D4F2A78584}"/>
              </a:ext>
            </a:extLst>
          </p:cNvPr>
          <p:cNvGraphicFramePr>
            <a:graphicFrameLocks noGrp="1"/>
          </p:cNvGraphicFramePr>
          <p:nvPr>
            <p:extLst>
              <p:ext uri="{D42A27DB-BD31-4B8C-83A1-F6EECF244321}">
                <p14:modId xmlns:p14="http://schemas.microsoft.com/office/powerpoint/2010/main" val="1887650842"/>
              </p:ext>
            </p:extLst>
          </p:nvPr>
        </p:nvGraphicFramePr>
        <p:xfrm>
          <a:off x="374467" y="4115640"/>
          <a:ext cx="11442972" cy="1005840"/>
        </p:xfrm>
        <a:graphic>
          <a:graphicData uri="http://schemas.openxmlformats.org/drawingml/2006/table">
            <a:tbl>
              <a:tblPr firstRow="1" bandRow="1">
                <a:tableStyleId>{5940675A-B579-460E-94D1-54222C63F5DA}</a:tableStyleId>
              </a:tblPr>
              <a:tblGrid>
                <a:gridCol w="596402">
                  <a:extLst>
                    <a:ext uri="{9D8B030D-6E8A-4147-A177-3AD203B41FA5}">
                      <a16:colId xmlns:a16="http://schemas.microsoft.com/office/drawing/2014/main" val="2744887665"/>
                    </a:ext>
                  </a:extLst>
                </a:gridCol>
                <a:gridCol w="720010">
                  <a:extLst>
                    <a:ext uri="{9D8B030D-6E8A-4147-A177-3AD203B41FA5}">
                      <a16:colId xmlns:a16="http://schemas.microsoft.com/office/drawing/2014/main" val="2119039825"/>
                    </a:ext>
                  </a:extLst>
                </a:gridCol>
                <a:gridCol w="3804574">
                  <a:extLst>
                    <a:ext uri="{9D8B030D-6E8A-4147-A177-3AD203B41FA5}">
                      <a16:colId xmlns:a16="http://schemas.microsoft.com/office/drawing/2014/main" val="1828278700"/>
                    </a:ext>
                  </a:extLst>
                </a:gridCol>
                <a:gridCol w="2110226">
                  <a:extLst>
                    <a:ext uri="{9D8B030D-6E8A-4147-A177-3AD203B41FA5}">
                      <a16:colId xmlns:a16="http://schemas.microsoft.com/office/drawing/2014/main" val="825039217"/>
                    </a:ext>
                  </a:extLst>
                </a:gridCol>
                <a:gridCol w="1061553">
                  <a:extLst>
                    <a:ext uri="{9D8B030D-6E8A-4147-A177-3AD203B41FA5}">
                      <a16:colId xmlns:a16="http://schemas.microsoft.com/office/drawing/2014/main" val="1344477549"/>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P3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Erst- und Akutdiagnostik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r>
                        <a:rPr lang="de-DE" sz="1200" kern="1200" dirty="0">
                          <a:solidFill>
                            <a:schemeClr val="bg1">
                              <a:lumMod val="50000"/>
                            </a:schemeClr>
                          </a:solidFill>
                          <a:latin typeface="+mn-lt"/>
                          <a:ea typeface="+mn-ea"/>
                          <a:cs typeface="+mn-cs"/>
                        </a:rPr>
                        <a:t>Tagesausschluss zur P4</a:t>
                      </a:r>
                      <a:br>
                        <a:rPr lang="de-DE" sz="1200" kern="1200" dirty="0">
                          <a:solidFill>
                            <a:schemeClr val="bg1">
                              <a:lumMod val="50000"/>
                            </a:schemeClr>
                          </a:solidFill>
                          <a:latin typeface="+mn-lt"/>
                          <a:ea typeface="+mn-ea"/>
                          <a:cs typeface="+mn-cs"/>
                        </a:rPr>
                      </a:br>
                      <a:r>
                        <a:rPr lang="de-DE" sz="1200" kern="1200" dirty="0">
                          <a:solidFill>
                            <a:schemeClr val="bg1">
                              <a:lumMod val="50000"/>
                            </a:schemeClr>
                          </a:solidFill>
                          <a:latin typeface="+mn-lt"/>
                          <a:ea typeface="+mn-ea"/>
                          <a:cs typeface="+mn-cs"/>
                        </a:rPr>
                        <a:t>Quartalsausschluss zur BG1</a:t>
                      </a:r>
                    </a:p>
                    <a:p>
                      <a:pPr marL="0" algn="l" defTabSz="914400" rtl="0" eaLnBrk="1" latinLnBrk="0" hangingPunct="1"/>
                      <a:r>
                        <a:rPr lang="de-DE" sz="1200" kern="1200" dirty="0">
                          <a:solidFill>
                            <a:schemeClr val="bg1">
                              <a:lumMod val="50000"/>
                            </a:schemeClr>
                          </a:solidFill>
                          <a:latin typeface="+mn-lt"/>
                          <a:ea typeface="+mn-ea"/>
                          <a:cs typeface="+mn-cs"/>
                        </a:rPr>
                        <a:t>Nur additiv zur P2</a:t>
                      </a:r>
                    </a:p>
                    <a:p>
                      <a:pPr marL="0" algn="l" defTabSz="914400" rtl="0" eaLnBrk="1" latinLnBrk="0" hangingPunct="1"/>
                      <a:r>
                        <a:rPr lang="de-DE" sz="1200" kern="1200" dirty="0">
                          <a:solidFill>
                            <a:schemeClr val="bg1">
                              <a:lumMod val="50000"/>
                            </a:schemeClr>
                          </a:solidFill>
                          <a:latin typeface="+mn-lt"/>
                          <a:ea typeface="+mn-ea"/>
                          <a:cs typeface="+mn-cs"/>
                        </a:rPr>
                        <a:t>Keine BG1 in den vergangenen 8 Quartalen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4Q</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35,00 €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bl>
          </a:graphicData>
        </a:graphic>
      </p:graphicFrame>
      <p:pic>
        <p:nvPicPr>
          <p:cNvPr id="30" name="Grafik 29">
            <a:extLst>
              <a:ext uri="{FF2B5EF4-FFF2-40B4-BE49-F238E27FC236}">
                <a16:creationId xmlns:a16="http://schemas.microsoft.com/office/drawing/2014/main" id="{C4C498E2-0133-EFA8-2D84-E27786722475}"/>
              </a:ext>
            </a:extLst>
          </p:cNvPr>
          <p:cNvPicPr>
            <a:picLocks noChangeAspect="1"/>
          </p:cNvPicPr>
          <p:nvPr/>
        </p:nvPicPr>
        <p:blipFill>
          <a:blip r:embed="rId2"/>
          <a:stretch>
            <a:fillRect/>
          </a:stretch>
        </p:blipFill>
        <p:spPr>
          <a:xfrm>
            <a:off x="10313259" y="4447130"/>
            <a:ext cx="330612" cy="360000"/>
          </a:xfrm>
          <a:prstGeom prst="rect">
            <a:avLst/>
          </a:prstGeom>
        </p:spPr>
      </p:pic>
      <p:pic>
        <p:nvPicPr>
          <p:cNvPr id="32" name="Grafik 31">
            <a:extLst>
              <a:ext uri="{FF2B5EF4-FFF2-40B4-BE49-F238E27FC236}">
                <a16:creationId xmlns:a16="http://schemas.microsoft.com/office/drawing/2014/main" id="{D35F146C-98D1-CFD4-2238-8E74E88FD9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7" y="4447130"/>
            <a:ext cx="255921" cy="252000"/>
          </a:xfrm>
          <a:prstGeom prst="rect">
            <a:avLst/>
          </a:prstGeom>
        </p:spPr>
      </p:pic>
      <p:sp>
        <p:nvSpPr>
          <p:cNvPr id="5" name="Fußzeilenplatzhalter 5">
            <a:extLst>
              <a:ext uri="{FF2B5EF4-FFF2-40B4-BE49-F238E27FC236}">
                <a16:creationId xmlns:a16="http://schemas.microsoft.com/office/drawing/2014/main" id="{1B415CED-FBCB-52DC-8ED0-89FF61367045}"/>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1" name="Fußzeilenplatzhalter 5">
            <a:extLst>
              <a:ext uri="{FF2B5EF4-FFF2-40B4-BE49-F238E27FC236}">
                <a16:creationId xmlns:a16="http://schemas.microsoft.com/office/drawing/2014/main" id="{02706FA5-33AD-B833-ABEB-5E4534E05596}"/>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41678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54AF9-1451-DE45-47A0-46EC57718E0D}"/>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542512AC-877D-C09F-3C99-34E2272E138F}"/>
              </a:ext>
            </a:extLst>
          </p:cNvPr>
          <p:cNvGraphicFramePr>
            <a:graphicFrameLocks noGrp="1"/>
          </p:cNvGraphicFramePr>
          <p:nvPr>
            <p:extLst>
              <p:ext uri="{D42A27DB-BD31-4B8C-83A1-F6EECF244321}">
                <p14:modId xmlns:p14="http://schemas.microsoft.com/office/powerpoint/2010/main" val="3603776892"/>
              </p:ext>
            </p:extLst>
          </p:nvPr>
        </p:nvGraphicFramePr>
        <p:xfrm>
          <a:off x="379185" y="2046727"/>
          <a:ext cx="11446367" cy="1772920"/>
        </p:xfrm>
        <a:graphic>
          <a:graphicData uri="http://schemas.openxmlformats.org/drawingml/2006/table">
            <a:tbl>
              <a:tblPr firstRow="1" bandRow="1">
                <a:tableStyleId>{5940675A-B579-460E-94D1-54222C63F5DA}</a:tableStyleId>
              </a:tblPr>
              <a:tblGrid>
                <a:gridCol w="1316412">
                  <a:extLst>
                    <a:ext uri="{9D8B030D-6E8A-4147-A177-3AD203B41FA5}">
                      <a16:colId xmlns:a16="http://schemas.microsoft.com/office/drawing/2014/main" val="2744887665"/>
                    </a:ext>
                  </a:extLst>
                </a:gridCol>
                <a:gridCol w="5453348">
                  <a:extLst>
                    <a:ext uri="{9D8B030D-6E8A-4147-A177-3AD203B41FA5}">
                      <a16:colId xmlns:a16="http://schemas.microsoft.com/office/drawing/2014/main" val="1828278700"/>
                    </a:ext>
                  </a:extLst>
                </a:gridCol>
                <a:gridCol w="1022400">
                  <a:extLst>
                    <a:ext uri="{9D8B030D-6E8A-4147-A177-3AD203B41FA5}">
                      <a16:colId xmlns:a16="http://schemas.microsoft.com/office/drawing/2014/main" val="1344477549"/>
                    </a:ext>
                  </a:extLst>
                </a:gridCol>
                <a:gridCol w="504000">
                  <a:extLst>
                    <a:ext uri="{9D8B030D-6E8A-4147-A177-3AD203B41FA5}">
                      <a16:colId xmlns:a16="http://schemas.microsoft.com/office/drawing/2014/main" val="3901250145"/>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pPr lvl="0" algn="r"/>
                      <a:r>
                        <a:rPr lang="de-DE" sz="1600" b="1" dirty="0">
                          <a:solidFill>
                            <a:schemeClr val="tx2"/>
                          </a:solidFill>
                        </a:rPr>
                        <a:t>BG1</a:t>
                      </a:r>
                    </a:p>
                  </a:txBody>
                  <a:tcPr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Chronische Erkrankungen</a:t>
                      </a:r>
                    </a:p>
                    <a:p>
                      <a:r>
                        <a:rPr lang="de-DE" sz="1200" dirty="0">
                          <a:solidFill>
                            <a:schemeClr val="tx2"/>
                          </a:solidFill>
                        </a:rPr>
                        <a:t>1 Einheit = 10 min Gesprächszeit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T</a:t>
                      </a:r>
                    </a:p>
                    <a:p>
                      <a:r>
                        <a:rPr lang="de-DE" sz="1600" dirty="0">
                          <a:solidFill>
                            <a:schemeClr val="tx2"/>
                          </a:solidFill>
                        </a:rPr>
                        <a:t>8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pPr lvl="0" algn="r"/>
                      <a:r>
                        <a:rPr lang="de-DE" sz="1600" b="1" dirty="0">
                          <a:solidFill>
                            <a:schemeClr val="tx2"/>
                          </a:solidFill>
                        </a:rPr>
                        <a:t>+ ZBG1</a:t>
                      </a: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Zuschlag zur BG1: Stärkung der Gesundheitskompetenz, Prävention und Teilhabe bei COPD, Asthma und erhöhtem</a:t>
                      </a:r>
                    </a:p>
                    <a:p>
                      <a:r>
                        <a:rPr lang="de-DE" sz="1600" dirty="0">
                          <a:solidFill>
                            <a:schemeClr val="tx2"/>
                          </a:solidFill>
                        </a:rPr>
                        <a:t>Exazerbationsrisiko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T</a:t>
                      </a:r>
                    </a:p>
                    <a:p>
                      <a:r>
                        <a:rPr lang="de-DE" sz="1600" dirty="0">
                          <a:solidFill>
                            <a:schemeClr val="tx2"/>
                          </a:solidFill>
                        </a:rPr>
                        <a:t>4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13,00 €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3013287"/>
                  </a:ext>
                </a:extLst>
              </a:tr>
              <a:tr h="370840">
                <a:tc>
                  <a:txBody>
                    <a:bodyPr/>
                    <a:lstStyle/>
                    <a:p>
                      <a:pPr lvl="0" algn="r"/>
                      <a:r>
                        <a:rPr lang="de-DE" sz="1600" b="1" dirty="0">
                          <a:solidFill>
                            <a:schemeClr val="tx2"/>
                          </a:solidFill>
                        </a:rPr>
                        <a:t>+ Q2*</a:t>
                      </a:r>
                    </a:p>
                  </a:txBody>
                  <a:tcPr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Strukturzuschlag EFA®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13844954"/>
                  </a:ext>
                </a:extLst>
              </a:tr>
            </a:tbl>
          </a:graphicData>
        </a:graphic>
      </p:graphicFrame>
      <p:sp>
        <p:nvSpPr>
          <p:cNvPr id="2" name="Titel 1">
            <a:extLst>
              <a:ext uri="{FF2B5EF4-FFF2-40B4-BE49-F238E27FC236}">
                <a16:creationId xmlns:a16="http://schemas.microsoft.com/office/drawing/2014/main" id="{8B26921C-4DFD-CC33-A806-F4835C01DAAA}"/>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A4E0C43D-9E3E-75D8-BC67-521A33C2E8B9}"/>
              </a:ext>
            </a:extLst>
          </p:cNvPr>
          <p:cNvSpPr>
            <a:spLocks noGrp="1"/>
          </p:cNvSpPr>
          <p:nvPr>
            <p:ph type="body" sz="quarter" idx="20"/>
          </p:nvPr>
        </p:nvSpPr>
        <p:spPr/>
        <p:txBody>
          <a:bodyPr/>
          <a:lstStyle/>
          <a:p>
            <a:r>
              <a:rPr lang="de-DE" dirty="0"/>
              <a:t>Chronische Erkrankungen</a:t>
            </a:r>
          </a:p>
        </p:txBody>
      </p:sp>
      <p:sp>
        <p:nvSpPr>
          <p:cNvPr id="4" name="Foliennummernplatzhalter 3">
            <a:extLst>
              <a:ext uri="{FF2B5EF4-FFF2-40B4-BE49-F238E27FC236}">
                <a16:creationId xmlns:a16="http://schemas.microsoft.com/office/drawing/2014/main" id="{9EE9979A-88D7-C007-04C5-B66CA52E5658}"/>
              </a:ext>
            </a:extLst>
          </p:cNvPr>
          <p:cNvSpPr>
            <a:spLocks noGrp="1"/>
          </p:cNvSpPr>
          <p:nvPr>
            <p:ph type="sldNum" sz="quarter" idx="16"/>
          </p:nvPr>
        </p:nvSpPr>
        <p:spPr/>
        <p:txBody>
          <a:bodyPr/>
          <a:lstStyle/>
          <a:p>
            <a:fld id="{563F8326-2D3F-44D0-8A27-327B93DAAA3E}" type="slidenum">
              <a:rPr lang="de-DE" smtClean="0"/>
              <a:pPr/>
              <a:t>33</a:t>
            </a:fld>
            <a:endParaRPr lang="de-DE"/>
          </a:p>
        </p:txBody>
      </p:sp>
      <p:pic>
        <p:nvPicPr>
          <p:cNvPr id="6" name="Grafik 5">
            <a:extLst>
              <a:ext uri="{FF2B5EF4-FFF2-40B4-BE49-F238E27FC236}">
                <a16:creationId xmlns:a16="http://schemas.microsoft.com/office/drawing/2014/main" id="{E5A00C7B-357C-5C5D-C515-D5B32C59013C}"/>
              </a:ext>
            </a:extLst>
          </p:cNvPr>
          <p:cNvPicPr>
            <a:picLocks noChangeAspect="1"/>
          </p:cNvPicPr>
          <p:nvPr/>
        </p:nvPicPr>
        <p:blipFill>
          <a:blip r:embed="rId2"/>
          <a:stretch>
            <a:fillRect/>
          </a:stretch>
        </p:blipFill>
        <p:spPr>
          <a:xfrm>
            <a:off x="10265294" y="2202621"/>
            <a:ext cx="330612" cy="360000"/>
          </a:xfrm>
          <a:prstGeom prst="rect">
            <a:avLst/>
          </a:prstGeom>
        </p:spPr>
      </p:pic>
      <p:pic>
        <p:nvPicPr>
          <p:cNvPr id="7" name="Grafik 6" descr="Onlinebesprechung mit einfarbiger Füllung">
            <a:extLst>
              <a:ext uri="{FF2B5EF4-FFF2-40B4-BE49-F238E27FC236}">
                <a16:creationId xmlns:a16="http://schemas.microsoft.com/office/drawing/2014/main" id="{BBAB1C77-4D65-CC5E-3B83-68B62364DFF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4129" y="2202621"/>
            <a:ext cx="324000" cy="324000"/>
          </a:xfrm>
          <a:prstGeom prst="rect">
            <a:avLst/>
          </a:prstGeom>
        </p:spPr>
      </p:pic>
      <p:pic>
        <p:nvPicPr>
          <p:cNvPr id="10" name="Grafik 9">
            <a:extLst>
              <a:ext uri="{FF2B5EF4-FFF2-40B4-BE49-F238E27FC236}">
                <a16:creationId xmlns:a16="http://schemas.microsoft.com/office/drawing/2014/main" id="{10B9E6C9-4D50-27F1-78FF-5A9EC1EF00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2238621"/>
            <a:ext cx="255921" cy="252000"/>
          </a:xfrm>
          <a:prstGeom prst="rect">
            <a:avLst/>
          </a:prstGeom>
        </p:spPr>
      </p:pic>
      <p:sp>
        <p:nvSpPr>
          <p:cNvPr id="26" name="Inhaltsplatzhalter 3">
            <a:extLst>
              <a:ext uri="{FF2B5EF4-FFF2-40B4-BE49-F238E27FC236}">
                <a16:creationId xmlns:a16="http://schemas.microsoft.com/office/drawing/2014/main" id="{A30B6625-35AC-4BB2-2693-8814AADAE551}"/>
              </a:ext>
            </a:extLst>
          </p:cNvPr>
          <p:cNvSpPr txBox="1">
            <a:spLocks/>
          </p:cNvSpPr>
          <p:nvPr/>
        </p:nvSpPr>
        <p:spPr>
          <a:xfrm>
            <a:off x="379185" y="1451428"/>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Beratungsgespräch:</a:t>
            </a:r>
            <a:endParaRPr lang="de-DE" dirty="0"/>
          </a:p>
          <a:p>
            <a:pPr marL="285750" indent="-285750">
              <a:buFont typeface="Wingdings" panose="05000000000000000000" pitchFamily="2" charset="2"/>
              <a:buChar char="§"/>
            </a:pPr>
            <a:endParaRPr lang="de-DE" dirty="0"/>
          </a:p>
        </p:txBody>
      </p:sp>
      <p:sp>
        <p:nvSpPr>
          <p:cNvPr id="28" name="Inhaltsplatzhalter 3">
            <a:extLst>
              <a:ext uri="{FF2B5EF4-FFF2-40B4-BE49-F238E27FC236}">
                <a16:creationId xmlns:a16="http://schemas.microsoft.com/office/drawing/2014/main" id="{1BB68F51-F7BD-EF03-CABA-E2A818501A6C}"/>
              </a:ext>
            </a:extLst>
          </p:cNvPr>
          <p:cNvSpPr txBox="1">
            <a:spLocks/>
          </p:cNvSpPr>
          <p:nvPr/>
        </p:nvSpPr>
        <p:spPr>
          <a:xfrm>
            <a:off x="369365" y="5175915"/>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Diagnostik:</a:t>
            </a:r>
            <a:endParaRPr lang="de-DE" dirty="0"/>
          </a:p>
          <a:p>
            <a:pPr marL="285750" indent="-285750">
              <a:buFont typeface="Wingdings" panose="05000000000000000000" pitchFamily="2" charset="2"/>
              <a:buChar char="§"/>
            </a:pPr>
            <a:endParaRPr lang="de-DE" dirty="0"/>
          </a:p>
        </p:txBody>
      </p:sp>
      <p:pic>
        <p:nvPicPr>
          <p:cNvPr id="34" name="Grafik 33">
            <a:extLst>
              <a:ext uri="{FF2B5EF4-FFF2-40B4-BE49-F238E27FC236}">
                <a16:creationId xmlns:a16="http://schemas.microsoft.com/office/drawing/2014/main" id="{D0DBAB38-FE28-D7AF-DDFE-9936501911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3470" y="2904934"/>
            <a:ext cx="252000" cy="252000"/>
          </a:xfrm>
          <a:prstGeom prst="rect">
            <a:avLst/>
          </a:prstGeom>
        </p:spPr>
      </p:pic>
      <p:pic>
        <p:nvPicPr>
          <p:cNvPr id="8" name="Grafik 7">
            <a:extLst>
              <a:ext uri="{FF2B5EF4-FFF2-40B4-BE49-F238E27FC236}">
                <a16:creationId xmlns:a16="http://schemas.microsoft.com/office/drawing/2014/main" id="{6B86B1D7-E0EC-984D-7E8B-83DB3A8E72B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52676" y="34740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id="{21D4A796-D226-AAFC-C527-9E99DCE0EB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3470" y="3510000"/>
            <a:ext cx="252000" cy="252000"/>
          </a:xfrm>
          <a:prstGeom prst="rect">
            <a:avLst/>
          </a:prstGeom>
        </p:spPr>
      </p:pic>
      <p:pic>
        <p:nvPicPr>
          <p:cNvPr id="11" name="Grafik 10">
            <a:extLst>
              <a:ext uri="{FF2B5EF4-FFF2-40B4-BE49-F238E27FC236}">
                <a16:creationId xmlns:a16="http://schemas.microsoft.com/office/drawing/2014/main" id="{D43B731E-2A03-0C32-8528-7BC57CC68B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7" y="2903134"/>
            <a:ext cx="255921" cy="252000"/>
          </a:xfrm>
          <a:prstGeom prst="rect">
            <a:avLst/>
          </a:prstGeom>
        </p:spPr>
      </p:pic>
      <p:pic>
        <p:nvPicPr>
          <p:cNvPr id="13" name="Grafik 12" descr="Onlinebesprechung mit einfarbiger Füllung">
            <a:extLst>
              <a:ext uri="{FF2B5EF4-FFF2-40B4-BE49-F238E27FC236}">
                <a16:creationId xmlns:a16="http://schemas.microsoft.com/office/drawing/2014/main" id="{7DC214C0-AA4B-6489-21B6-FC254A535C7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4129" y="2873223"/>
            <a:ext cx="324000" cy="324000"/>
          </a:xfrm>
          <a:prstGeom prst="rect">
            <a:avLst/>
          </a:prstGeom>
        </p:spPr>
      </p:pic>
      <p:graphicFrame>
        <p:nvGraphicFramePr>
          <p:cNvPr id="14" name="Tabelle 13">
            <a:extLst>
              <a:ext uri="{FF2B5EF4-FFF2-40B4-BE49-F238E27FC236}">
                <a16:creationId xmlns:a16="http://schemas.microsoft.com/office/drawing/2014/main" id="{5C080B4F-6E32-02C1-D43B-1C377EB3C3FC}"/>
              </a:ext>
            </a:extLst>
          </p:cNvPr>
          <p:cNvGraphicFramePr>
            <a:graphicFrameLocks noGrp="1"/>
          </p:cNvGraphicFramePr>
          <p:nvPr>
            <p:extLst>
              <p:ext uri="{D42A27DB-BD31-4B8C-83A1-F6EECF244321}">
                <p14:modId xmlns:p14="http://schemas.microsoft.com/office/powerpoint/2010/main" val="1166829513"/>
              </p:ext>
            </p:extLst>
          </p:nvPr>
        </p:nvGraphicFramePr>
        <p:xfrm>
          <a:off x="366448" y="5771214"/>
          <a:ext cx="11446367" cy="457200"/>
        </p:xfrm>
        <a:graphic>
          <a:graphicData uri="http://schemas.openxmlformats.org/drawingml/2006/table">
            <a:tbl>
              <a:tblPr firstRow="1" bandRow="1">
                <a:tableStyleId>{5940675A-B579-460E-94D1-54222C63F5DA}</a:tableStyleId>
              </a:tblPr>
              <a:tblGrid>
                <a:gridCol w="1316412">
                  <a:extLst>
                    <a:ext uri="{9D8B030D-6E8A-4147-A177-3AD203B41FA5}">
                      <a16:colId xmlns:a16="http://schemas.microsoft.com/office/drawing/2014/main" val="2744887665"/>
                    </a:ext>
                  </a:extLst>
                </a:gridCol>
                <a:gridCol w="3604364">
                  <a:extLst>
                    <a:ext uri="{9D8B030D-6E8A-4147-A177-3AD203B41FA5}">
                      <a16:colId xmlns:a16="http://schemas.microsoft.com/office/drawing/2014/main" val="1828278700"/>
                    </a:ext>
                  </a:extLst>
                </a:gridCol>
                <a:gridCol w="1848984">
                  <a:extLst>
                    <a:ext uri="{9D8B030D-6E8A-4147-A177-3AD203B41FA5}">
                      <a16:colId xmlns:a16="http://schemas.microsoft.com/office/drawing/2014/main" val="338480969"/>
                    </a:ext>
                  </a:extLst>
                </a:gridCol>
                <a:gridCol w="1022400">
                  <a:extLst>
                    <a:ext uri="{9D8B030D-6E8A-4147-A177-3AD203B41FA5}">
                      <a16:colId xmlns:a16="http://schemas.microsoft.com/office/drawing/2014/main" val="1344477549"/>
                    </a:ext>
                  </a:extLst>
                </a:gridCol>
                <a:gridCol w="504000">
                  <a:extLst>
                    <a:ext uri="{9D8B030D-6E8A-4147-A177-3AD203B41FA5}">
                      <a16:colId xmlns:a16="http://schemas.microsoft.com/office/drawing/2014/main" val="3901250145"/>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pPr lvl="0" algn="r"/>
                      <a:r>
                        <a:rPr lang="de-DE" sz="1600" b="1" dirty="0">
                          <a:solidFill>
                            <a:schemeClr val="tx2"/>
                          </a:solidFill>
                        </a:rPr>
                        <a:t>P4</a:t>
                      </a:r>
                    </a:p>
                  </a:txBody>
                  <a:tcPr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Diagnostikpauschale (chronisch)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a:solidFill>
                            <a:schemeClr val="bg1">
                              <a:lumMod val="50000"/>
                            </a:schemeClr>
                          </a:solidFill>
                        </a:rPr>
                        <a:t>Nur additiv zur BG1</a:t>
                      </a:r>
                      <a:br>
                        <a:rPr lang="de-DE" sz="1200" dirty="0">
                          <a:solidFill>
                            <a:schemeClr val="bg1">
                              <a:lumMod val="50000"/>
                            </a:schemeClr>
                          </a:solidFill>
                        </a:rPr>
                      </a:br>
                      <a:r>
                        <a:rPr lang="de-DE" sz="1200" dirty="0">
                          <a:solidFill>
                            <a:schemeClr val="bg1">
                              <a:lumMod val="50000"/>
                            </a:schemeClr>
                          </a:solidFill>
                        </a:rPr>
                        <a:t>Tagesausschluss zur P3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bl>
          </a:graphicData>
        </a:graphic>
      </p:graphicFrame>
      <p:pic>
        <p:nvPicPr>
          <p:cNvPr id="15" name="Grafik 14">
            <a:extLst>
              <a:ext uri="{FF2B5EF4-FFF2-40B4-BE49-F238E27FC236}">
                <a16:creationId xmlns:a16="http://schemas.microsoft.com/office/drawing/2014/main" id="{24A72B88-FAB9-94A7-3FA1-6089F8D633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2268" y="5831648"/>
            <a:ext cx="255921" cy="252000"/>
          </a:xfrm>
          <a:prstGeom prst="rect">
            <a:avLst/>
          </a:prstGeom>
        </p:spPr>
      </p:pic>
      <p:pic>
        <p:nvPicPr>
          <p:cNvPr id="16" name="Grafik 15">
            <a:extLst>
              <a:ext uri="{FF2B5EF4-FFF2-40B4-BE49-F238E27FC236}">
                <a16:creationId xmlns:a16="http://schemas.microsoft.com/office/drawing/2014/main" id="{EEAF23C7-8B4E-9765-B4DE-86F0105B1F1A}"/>
              </a:ext>
            </a:extLst>
          </p:cNvPr>
          <p:cNvPicPr>
            <a:picLocks noChangeAspect="1"/>
          </p:cNvPicPr>
          <p:nvPr/>
        </p:nvPicPr>
        <p:blipFill>
          <a:blip r:embed="rId2"/>
          <a:stretch>
            <a:fillRect/>
          </a:stretch>
        </p:blipFill>
        <p:spPr>
          <a:xfrm>
            <a:off x="10261596" y="5782054"/>
            <a:ext cx="330612" cy="360000"/>
          </a:xfrm>
          <a:prstGeom prst="rect">
            <a:avLst/>
          </a:prstGeom>
        </p:spPr>
      </p:pic>
      <p:sp>
        <p:nvSpPr>
          <p:cNvPr id="17" name="Textfeld 16">
            <a:extLst>
              <a:ext uri="{FF2B5EF4-FFF2-40B4-BE49-F238E27FC236}">
                <a16:creationId xmlns:a16="http://schemas.microsoft.com/office/drawing/2014/main" id="{FFFFEE7B-4332-0450-6520-C3070F776BA9}"/>
              </a:ext>
            </a:extLst>
          </p:cNvPr>
          <p:cNvSpPr txBox="1"/>
          <p:nvPr/>
        </p:nvSpPr>
        <p:spPr>
          <a:xfrm>
            <a:off x="10595906" y="3975541"/>
            <a:ext cx="1339272" cy="249099"/>
          </a:xfrm>
          <a:prstGeom prst="rect">
            <a:avLst/>
          </a:prstGeom>
          <a:noFill/>
        </p:spPr>
        <p:txBody>
          <a:bodyPr wrap="squar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*Bosch BKK 5,00 €</a:t>
            </a:r>
          </a:p>
        </p:txBody>
      </p:sp>
      <p:sp>
        <p:nvSpPr>
          <p:cNvPr id="18" name="Sprechblase: rechteckig 17">
            <a:extLst>
              <a:ext uri="{FF2B5EF4-FFF2-40B4-BE49-F238E27FC236}">
                <a16:creationId xmlns:a16="http://schemas.microsoft.com/office/drawing/2014/main" id="{502241F0-D166-7EB0-8DE3-88C30BCE5137}"/>
              </a:ext>
            </a:extLst>
          </p:cNvPr>
          <p:cNvSpPr/>
          <p:nvPr/>
        </p:nvSpPr>
        <p:spPr>
          <a:xfrm>
            <a:off x="379185" y="3891532"/>
            <a:ext cx="10122560" cy="1213732"/>
          </a:xfrm>
          <a:prstGeom prst="wedgeRectCallout">
            <a:avLst>
              <a:gd name="adj1" fmla="val -18638"/>
              <a:gd name="adj2" fmla="val -6183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marL="285750" indent="-285750">
              <a:spcAft>
                <a:spcPts val="600"/>
              </a:spcAft>
              <a:buFont typeface="Wingdings" panose="05000000000000000000" pitchFamily="2" charset="2"/>
              <a:buChar char="§"/>
            </a:pPr>
            <a:r>
              <a:rPr lang="de-DE" sz="1200" dirty="0"/>
              <a:t>EFA® = </a:t>
            </a:r>
            <a:r>
              <a:rPr lang="de-DE" sz="1200" b="1" dirty="0"/>
              <a:t>E</a:t>
            </a:r>
            <a:r>
              <a:rPr lang="de-DE" sz="1200" dirty="0"/>
              <a:t>ntlastungsassistentin in der </a:t>
            </a:r>
            <a:r>
              <a:rPr lang="de-DE" sz="1200" b="1" dirty="0"/>
              <a:t>Fa</a:t>
            </a:r>
            <a:r>
              <a:rPr lang="de-DE" sz="1200" dirty="0"/>
              <a:t>charzt-Praxis</a:t>
            </a:r>
          </a:p>
          <a:p>
            <a:pPr marL="285750" indent="-285750">
              <a:spcAft>
                <a:spcPts val="600"/>
              </a:spcAft>
              <a:buFont typeface="Wingdings" panose="05000000000000000000" pitchFamily="2" charset="2"/>
              <a:buChar char="§"/>
            </a:pPr>
            <a:r>
              <a:rPr lang="de-DE" sz="1200" dirty="0"/>
              <a:t>Die Fortbildung wird angeboten durch das Institut für fachübergreifende Fortbildung und Versorgungsforschung der MEDI Verbünde e.V. (IFFM) – in enger Abstimmung mit dem BdP BW und den Krankenkassen</a:t>
            </a:r>
          </a:p>
          <a:p>
            <a:pPr marL="285750" indent="-285750">
              <a:spcAft>
                <a:spcPts val="600"/>
              </a:spcAft>
              <a:buFont typeface="Wingdings" panose="05000000000000000000" pitchFamily="2" charset="2"/>
              <a:buChar char="§"/>
            </a:pPr>
            <a:r>
              <a:rPr lang="de-DE" sz="1200" dirty="0"/>
              <a:t>Die Fortbildung umfasst 80 Unterrichtseinheiten. </a:t>
            </a:r>
          </a:p>
          <a:p>
            <a:pPr marL="285750" indent="-285750">
              <a:spcAft>
                <a:spcPts val="600"/>
              </a:spcAft>
              <a:buFont typeface="Wingdings" panose="05000000000000000000" pitchFamily="2" charset="2"/>
              <a:buChar char="§"/>
            </a:pPr>
            <a:r>
              <a:rPr lang="de-DE" sz="1200" dirty="0"/>
              <a:t>Die Weiterbildung zur Pneumologischen Assistentin wird angerechnet</a:t>
            </a:r>
          </a:p>
        </p:txBody>
      </p:sp>
      <p:sp>
        <p:nvSpPr>
          <p:cNvPr id="5" name="Fußzeilenplatzhalter 5">
            <a:extLst>
              <a:ext uri="{FF2B5EF4-FFF2-40B4-BE49-F238E27FC236}">
                <a16:creationId xmlns:a16="http://schemas.microsoft.com/office/drawing/2014/main" id="{8C8A5208-5834-1BF6-56B0-670F4F9E2D1A}"/>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21" name="Fußzeilenplatzhalter 5">
            <a:extLst>
              <a:ext uri="{FF2B5EF4-FFF2-40B4-BE49-F238E27FC236}">
                <a16:creationId xmlns:a16="http://schemas.microsoft.com/office/drawing/2014/main" id="{E81D901E-953A-6772-8B17-F048919C2216}"/>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125527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F0194-1A98-09B1-FC7A-947F546075F3}"/>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7BC9DD43-F7F5-DDC5-6319-D77596FC42CC}"/>
              </a:ext>
            </a:extLst>
          </p:cNvPr>
          <p:cNvGraphicFramePr>
            <a:graphicFrameLocks noGrp="1"/>
          </p:cNvGraphicFramePr>
          <p:nvPr/>
        </p:nvGraphicFramePr>
        <p:xfrm>
          <a:off x="379185" y="2046727"/>
          <a:ext cx="11443065" cy="350520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4612839">
                  <a:extLst>
                    <a:ext uri="{9D8B030D-6E8A-4147-A177-3AD203B41FA5}">
                      <a16:colId xmlns:a16="http://schemas.microsoft.com/office/drawing/2014/main" val="1828278700"/>
                    </a:ext>
                  </a:extLst>
                </a:gridCol>
                <a:gridCol w="415637">
                  <a:extLst>
                    <a:ext uri="{9D8B030D-6E8A-4147-A177-3AD203B41FA5}">
                      <a16:colId xmlns:a16="http://schemas.microsoft.com/office/drawing/2014/main" val="1314395251"/>
                    </a:ext>
                  </a:extLst>
                </a:gridCol>
                <a:gridCol w="646545">
                  <a:extLst>
                    <a:ext uri="{9D8B030D-6E8A-4147-A177-3AD203B41FA5}">
                      <a16:colId xmlns:a16="http://schemas.microsoft.com/office/drawing/2014/main" val="1344477549"/>
                    </a:ext>
                  </a:extLst>
                </a:gridCol>
                <a:gridCol w="1301425">
                  <a:extLst>
                    <a:ext uri="{9D8B030D-6E8A-4147-A177-3AD203B41FA5}">
                      <a16:colId xmlns:a16="http://schemas.microsoft.com/office/drawing/2014/main" val="3396584690"/>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BG2A1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de-DE" sz="1600" dirty="0">
                          <a:solidFill>
                            <a:schemeClr val="tx2"/>
                          </a:solidFill>
                        </a:rPr>
                        <a:t>Intensivierte Einzelberatung zum Rauchstopp bei Asthma/COPD</a:t>
                      </a:r>
                    </a:p>
                    <a:p>
                      <a:r>
                        <a:rPr lang="de-DE" sz="1200" dirty="0">
                          <a:solidFill>
                            <a:schemeClr val="tx2"/>
                          </a:solidFill>
                        </a:rPr>
                        <a:t>1 Einheit = 5 min Gesprächszeit</a:t>
                      </a:r>
                    </a:p>
                    <a:p>
                      <a:r>
                        <a:rPr lang="de-DE" sz="1200" dirty="0">
                          <a:solidFill>
                            <a:schemeClr val="tx2"/>
                          </a:solidFill>
                        </a:rPr>
                        <a:t>Nicht im gleichen Krankheitsfall neben 92020 (DMP) abrechenbar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DE"/>
                    </a:p>
                  </a:txBody>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 / T</a:t>
                      </a:r>
                    </a:p>
                    <a:p>
                      <a:pPr algn="l"/>
                      <a:r>
                        <a:rPr lang="de-DE" sz="1600" dirty="0">
                          <a:solidFill>
                            <a:schemeClr val="tx2"/>
                          </a:solidFill>
                        </a:rPr>
                        <a:t>3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BG2A2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solidFill>
                            <a:schemeClr val="tx2"/>
                          </a:solidFill>
                        </a:rPr>
                        <a:t>Intensivierte Einzelberatung zum Rauchstopp bei sonstigen Erkrankungen</a:t>
                      </a:r>
                    </a:p>
                    <a:p>
                      <a:r>
                        <a:rPr lang="de-DE" sz="1200" dirty="0">
                          <a:solidFill>
                            <a:schemeClr val="tx2"/>
                          </a:solidFill>
                        </a:rPr>
                        <a:t>1 Einheit = 5 min Gesprächszeit</a:t>
                      </a:r>
                    </a:p>
                    <a:p>
                      <a:r>
                        <a:rPr lang="de-DE" sz="1200" dirty="0">
                          <a:solidFill>
                            <a:schemeClr val="tx2"/>
                          </a:solidFill>
                        </a:rPr>
                        <a:t>Nicht im gleichen Krankheitsfall neben 92020 (DMP) abrechenbar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DE"/>
                    </a:p>
                  </a:txBody>
                  <a:tcPr/>
                </a:tc>
                <a:tc>
                  <a:txBody>
                    <a:bodyPr/>
                    <a:lstStyle/>
                    <a:p>
                      <a:endParaRPr lang="de-D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BG2B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de-DE" sz="1600" dirty="0">
                          <a:solidFill>
                            <a:schemeClr val="tx2"/>
                          </a:solidFill>
                        </a:rPr>
                        <a:t>Psychoedukative Gruppenschulung (5-20 Teilnehmer)</a:t>
                      </a:r>
                    </a:p>
                    <a:p>
                      <a:r>
                        <a:rPr lang="de-DE" sz="1200" dirty="0">
                          <a:solidFill>
                            <a:schemeClr val="tx2"/>
                          </a:solidFill>
                        </a:rPr>
                        <a:t>1 Einheit = 90 min Schulung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DE"/>
                    </a:p>
                  </a:txBody>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 / 3 Jahre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25,00 €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BG3A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Raucherberatung als Einzeltherapie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chemeClr val="tx2"/>
                          </a:solidFill>
                        </a:rPr>
                        <a:t>1 Einheit = 45 min Therapie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10 / 3 Jahre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80,00 €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36695702"/>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BG3B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Raucherberatung als Gruppentherapie</a:t>
                      </a:r>
                    </a:p>
                    <a:p>
                      <a:r>
                        <a:rPr lang="de-DE" sz="1600" dirty="0">
                          <a:solidFill>
                            <a:schemeClr val="tx2"/>
                          </a:solidFill>
                        </a:rPr>
                        <a:t>(4-14 Teilnehmer)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12 / 3 Jahre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25,00 €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0354933"/>
                  </a:ext>
                </a:extLst>
              </a:tr>
            </a:tbl>
          </a:graphicData>
        </a:graphic>
      </p:graphicFrame>
      <p:sp>
        <p:nvSpPr>
          <p:cNvPr id="2" name="Titel 1">
            <a:extLst>
              <a:ext uri="{FF2B5EF4-FFF2-40B4-BE49-F238E27FC236}">
                <a16:creationId xmlns:a16="http://schemas.microsoft.com/office/drawing/2014/main" id="{7EDF0A37-ECD5-478B-E1FE-DB4D2E06B4C8}"/>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36E89630-407C-6620-DA13-74339F4F8A48}"/>
              </a:ext>
            </a:extLst>
          </p:cNvPr>
          <p:cNvSpPr>
            <a:spLocks noGrp="1"/>
          </p:cNvSpPr>
          <p:nvPr>
            <p:ph type="body" sz="quarter" idx="20"/>
          </p:nvPr>
        </p:nvSpPr>
        <p:spPr/>
        <p:txBody>
          <a:bodyPr/>
          <a:lstStyle/>
          <a:p>
            <a:r>
              <a:rPr lang="de-DE" dirty="0"/>
              <a:t>Tabakentwöhnung</a:t>
            </a:r>
          </a:p>
        </p:txBody>
      </p:sp>
      <p:sp>
        <p:nvSpPr>
          <p:cNvPr id="4" name="Foliennummernplatzhalter 3">
            <a:extLst>
              <a:ext uri="{FF2B5EF4-FFF2-40B4-BE49-F238E27FC236}">
                <a16:creationId xmlns:a16="http://schemas.microsoft.com/office/drawing/2014/main" id="{A589D987-3E89-635E-E5B6-50E1E8D2386D}"/>
              </a:ext>
            </a:extLst>
          </p:cNvPr>
          <p:cNvSpPr>
            <a:spLocks noGrp="1"/>
          </p:cNvSpPr>
          <p:nvPr>
            <p:ph type="sldNum" sz="quarter" idx="16"/>
          </p:nvPr>
        </p:nvSpPr>
        <p:spPr/>
        <p:txBody>
          <a:bodyPr/>
          <a:lstStyle/>
          <a:p>
            <a:fld id="{563F8326-2D3F-44D0-8A27-327B93DAAA3E}" type="slidenum">
              <a:rPr lang="de-DE" smtClean="0"/>
              <a:pPr/>
              <a:t>34</a:t>
            </a:fld>
            <a:endParaRPr lang="de-DE"/>
          </a:p>
        </p:txBody>
      </p:sp>
      <p:pic>
        <p:nvPicPr>
          <p:cNvPr id="6" name="Grafik 5">
            <a:extLst>
              <a:ext uri="{FF2B5EF4-FFF2-40B4-BE49-F238E27FC236}">
                <a16:creationId xmlns:a16="http://schemas.microsoft.com/office/drawing/2014/main" id="{D1262AF5-031F-147F-CBD4-A83242AAB550}"/>
              </a:ext>
            </a:extLst>
          </p:cNvPr>
          <p:cNvPicPr>
            <a:picLocks noChangeAspect="1"/>
          </p:cNvPicPr>
          <p:nvPr/>
        </p:nvPicPr>
        <p:blipFill>
          <a:blip r:embed="rId2"/>
          <a:stretch>
            <a:fillRect/>
          </a:stretch>
        </p:blipFill>
        <p:spPr>
          <a:xfrm>
            <a:off x="10313259" y="2323340"/>
            <a:ext cx="330612" cy="360000"/>
          </a:xfrm>
          <a:prstGeom prst="rect">
            <a:avLst/>
          </a:prstGeom>
        </p:spPr>
      </p:pic>
      <p:pic>
        <p:nvPicPr>
          <p:cNvPr id="7" name="Grafik 6" descr="Onlinebesprechung mit einfarbiger Füllung">
            <a:extLst>
              <a:ext uri="{FF2B5EF4-FFF2-40B4-BE49-F238E27FC236}">
                <a16:creationId xmlns:a16="http://schemas.microsoft.com/office/drawing/2014/main" id="{0350B788-D3B2-DA22-9F87-0F039497533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2320612"/>
            <a:ext cx="324000" cy="324000"/>
          </a:xfrm>
          <a:prstGeom prst="rect">
            <a:avLst/>
          </a:prstGeom>
        </p:spPr>
      </p:pic>
      <p:pic>
        <p:nvPicPr>
          <p:cNvPr id="10" name="Grafik 9">
            <a:extLst>
              <a:ext uri="{FF2B5EF4-FFF2-40B4-BE49-F238E27FC236}">
                <a16:creationId xmlns:a16="http://schemas.microsoft.com/office/drawing/2014/main" id="{01454B02-ED92-E052-941D-2FC441D8A0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2356612"/>
            <a:ext cx="255921" cy="252000"/>
          </a:xfrm>
          <a:prstGeom prst="rect">
            <a:avLst/>
          </a:prstGeom>
        </p:spPr>
      </p:pic>
      <p:sp>
        <p:nvSpPr>
          <p:cNvPr id="26" name="Inhaltsplatzhalter 3">
            <a:extLst>
              <a:ext uri="{FF2B5EF4-FFF2-40B4-BE49-F238E27FC236}">
                <a16:creationId xmlns:a16="http://schemas.microsoft.com/office/drawing/2014/main" id="{E7A504DC-8BBF-303C-CDCB-A02C226A77E0}"/>
              </a:ext>
            </a:extLst>
          </p:cNvPr>
          <p:cNvSpPr txBox="1">
            <a:spLocks/>
          </p:cNvSpPr>
          <p:nvPr/>
        </p:nvSpPr>
        <p:spPr>
          <a:xfrm>
            <a:off x="379185" y="1451428"/>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endParaRPr lang="de-DE" dirty="0"/>
          </a:p>
        </p:txBody>
      </p:sp>
      <p:pic>
        <p:nvPicPr>
          <p:cNvPr id="8" name="Grafik 7">
            <a:extLst>
              <a:ext uri="{FF2B5EF4-FFF2-40B4-BE49-F238E27FC236}">
                <a16:creationId xmlns:a16="http://schemas.microsoft.com/office/drawing/2014/main" id="{66CB2E9B-A14E-87A2-2A61-6208D5B6C32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3457" y="2338612"/>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id="{6A97CCD2-65FD-7C13-D3E3-1A0CB263C2C4}"/>
              </a:ext>
            </a:extLst>
          </p:cNvPr>
          <p:cNvPicPr>
            <a:picLocks noChangeAspect="1"/>
          </p:cNvPicPr>
          <p:nvPr/>
        </p:nvPicPr>
        <p:blipFill>
          <a:blip r:embed="rId2"/>
          <a:stretch>
            <a:fillRect/>
          </a:stretch>
        </p:blipFill>
        <p:spPr>
          <a:xfrm>
            <a:off x="10313259" y="3289566"/>
            <a:ext cx="330612" cy="360000"/>
          </a:xfrm>
          <a:prstGeom prst="rect">
            <a:avLst/>
          </a:prstGeom>
        </p:spPr>
      </p:pic>
      <p:pic>
        <p:nvPicPr>
          <p:cNvPr id="11" name="Grafik 10" descr="Onlinebesprechung mit einfarbiger Füllung">
            <a:extLst>
              <a:ext uri="{FF2B5EF4-FFF2-40B4-BE49-F238E27FC236}">
                <a16:creationId xmlns:a16="http://schemas.microsoft.com/office/drawing/2014/main" id="{9BDD6D56-D7B2-D156-4ADF-C1C622586D8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3286838"/>
            <a:ext cx="324000" cy="324000"/>
          </a:xfrm>
          <a:prstGeom prst="rect">
            <a:avLst/>
          </a:prstGeom>
        </p:spPr>
      </p:pic>
      <p:pic>
        <p:nvPicPr>
          <p:cNvPr id="13" name="Grafik 12">
            <a:extLst>
              <a:ext uri="{FF2B5EF4-FFF2-40B4-BE49-F238E27FC236}">
                <a16:creationId xmlns:a16="http://schemas.microsoft.com/office/drawing/2014/main" id="{125ED835-A0E4-3624-1CBB-C8D89415EA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3322838"/>
            <a:ext cx="255921" cy="252000"/>
          </a:xfrm>
          <a:prstGeom prst="rect">
            <a:avLst/>
          </a:prstGeom>
        </p:spPr>
      </p:pic>
      <p:pic>
        <p:nvPicPr>
          <p:cNvPr id="14" name="Grafik 13">
            <a:extLst>
              <a:ext uri="{FF2B5EF4-FFF2-40B4-BE49-F238E27FC236}">
                <a16:creationId xmlns:a16="http://schemas.microsoft.com/office/drawing/2014/main" id="{C6F38C9F-18C4-05B0-6E6C-DD8D2078E05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3457" y="3304838"/>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Geschweifte Klammer links 15">
            <a:extLst>
              <a:ext uri="{FF2B5EF4-FFF2-40B4-BE49-F238E27FC236}">
                <a16:creationId xmlns:a16="http://schemas.microsoft.com/office/drawing/2014/main" id="{DFAEB460-FE1D-14A7-C79A-4FB3B2BF1586}"/>
              </a:ext>
            </a:extLst>
          </p:cNvPr>
          <p:cNvSpPr/>
          <p:nvPr/>
        </p:nvSpPr>
        <p:spPr>
          <a:xfrm>
            <a:off x="7278255" y="4498109"/>
            <a:ext cx="186273" cy="766618"/>
          </a:xfrm>
          <a:prstGeom prst="leftBrac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7" name="Textfeld 16">
            <a:extLst>
              <a:ext uri="{FF2B5EF4-FFF2-40B4-BE49-F238E27FC236}">
                <a16:creationId xmlns:a16="http://schemas.microsoft.com/office/drawing/2014/main" id="{21F39300-547E-01B4-EA04-C2DB6DA15536}"/>
              </a:ext>
            </a:extLst>
          </p:cNvPr>
          <p:cNvSpPr txBox="1"/>
          <p:nvPr/>
        </p:nvSpPr>
        <p:spPr>
          <a:xfrm>
            <a:off x="6354619" y="4660923"/>
            <a:ext cx="923636" cy="471055"/>
          </a:xfrm>
          <a:prstGeom prst="rect">
            <a:avLst/>
          </a:prstGeom>
          <a:noFill/>
        </p:spPr>
        <p:txBody>
          <a:bodyPr wrap="square" lIns="0" tIns="0" rIns="0" bIns="0" rtlCol="0">
            <a:noAutofit/>
          </a:bodyPr>
          <a:lstStyle/>
          <a:p>
            <a:pPr algn="l">
              <a:buClr>
                <a:schemeClr val="tx2"/>
              </a:buClr>
              <a:buSzPct val="100000"/>
            </a:pPr>
            <a:r>
              <a:rPr lang="de-DE" sz="1000" dirty="0">
                <a:solidFill>
                  <a:schemeClr val="tx2"/>
                </a:solidFill>
                <a:latin typeface="Arial" panose="020B0604020202020204" pitchFamily="34" charset="0"/>
                <a:cs typeface="Arial" panose="020B0604020202020204" pitchFamily="34" charset="0"/>
              </a:rPr>
              <a:t>Kombiniertes Kontingent max. 15 / 3 Jahre</a:t>
            </a:r>
          </a:p>
        </p:txBody>
      </p:sp>
      <p:pic>
        <p:nvPicPr>
          <p:cNvPr id="18" name="Grafik 17">
            <a:extLst>
              <a:ext uri="{FF2B5EF4-FFF2-40B4-BE49-F238E27FC236}">
                <a16:creationId xmlns:a16="http://schemas.microsoft.com/office/drawing/2014/main" id="{833512E0-72FC-7EC4-A5C1-421A1C644B1A}"/>
              </a:ext>
            </a:extLst>
          </p:cNvPr>
          <p:cNvPicPr>
            <a:picLocks noChangeAspect="1"/>
          </p:cNvPicPr>
          <p:nvPr/>
        </p:nvPicPr>
        <p:blipFill>
          <a:blip r:embed="rId2"/>
          <a:stretch>
            <a:fillRect/>
          </a:stretch>
        </p:blipFill>
        <p:spPr>
          <a:xfrm>
            <a:off x="10313259" y="4035576"/>
            <a:ext cx="330612" cy="360000"/>
          </a:xfrm>
          <a:prstGeom prst="rect">
            <a:avLst/>
          </a:prstGeom>
        </p:spPr>
      </p:pic>
      <p:pic>
        <p:nvPicPr>
          <p:cNvPr id="19" name="Grafik 18" descr="Onlinebesprechung mit einfarbiger Füllung">
            <a:extLst>
              <a:ext uri="{FF2B5EF4-FFF2-40B4-BE49-F238E27FC236}">
                <a16:creationId xmlns:a16="http://schemas.microsoft.com/office/drawing/2014/main" id="{04F02AAE-592B-7CDA-0B1B-D89985E4F8F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4032848"/>
            <a:ext cx="324000" cy="324000"/>
          </a:xfrm>
          <a:prstGeom prst="rect">
            <a:avLst/>
          </a:prstGeom>
        </p:spPr>
      </p:pic>
      <p:pic>
        <p:nvPicPr>
          <p:cNvPr id="20" name="Grafik 19">
            <a:extLst>
              <a:ext uri="{FF2B5EF4-FFF2-40B4-BE49-F238E27FC236}">
                <a16:creationId xmlns:a16="http://schemas.microsoft.com/office/drawing/2014/main" id="{1E51A306-71F8-F207-E746-B90585DB87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4068848"/>
            <a:ext cx="255921" cy="252000"/>
          </a:xfrm>
          <a:prstGeom prst="rect">
            <a:avLst/>
          </a:prstGeom>
        </p:spPr>
      </p:pic>
      <p:pic>
        <p:nvPicPr>
          <p:cNvPr id="21" name="Grafik 20">
            <a:extLst>
              <a:ext uri="{FF2B5EF4-FFF2-40B4-BE49-F238E27FC236}">
                <a16:creationId xmlns:a16="http://schemas.microsoft.com/office/drawing/2014/main" id="{8019EBF9-D517-3FD9-47FD-183E6493AD2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3457" y="4050848"/>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21">
            <a:extLst>
              <a:ext uri="{FF2B5EF4-FFF2-40B4-BE49-F238E27FC236}">
                <a16:creationId xmlns:a16="http://schemas.microsoft.com/office/drawing/2014/main" id="{A614F4D6-F003-8A44-0450-FE5F2C7A6282}"/>
              </a:ext>
            </a:extLst>
          </p:cNvPr>
          <p:cNvPicPr>
            <a:picLocks noChangeAspect="1"/>
          </p:cNvPicPr>
          <p:nvPr/>
        </p:nvPicPr>
        <p:blipFill>
          <a:blip r:embed="rId2"/>
          <a:stretch>
            <a:fillRect/>
          </a:stretch>
        </p:blipFill>
        <p:spPr>
          <a:xfrm>
            <a:off x="10313259" y="4553708"/>
            <a:ext cx="330612" cy="360000"/>
          </a:xfrm>
          <a:prstGeom prst="rect">
            <a:avLst/>
          </a:prstGeom>
        </p:spPr>
      </p:pic>
      <p:pic>
        <p:nvPicPr>
          <p:cNvPr id="23" name="Grafik 22" descr="Onlinebesprechung mit einfarbiger Füllung">
            <a:extLst>
              <a:ext uri="{FF2B5EF4-FFF2-40B4-BE49-F238E27FC236}">
                <a16:creationId xmlns:a16="http://schemas.microsoft.com/office/drawing/2014/main" id="{AB042CAD-F0F1-7FEB-A033-2B83024CBF9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4550980"/>
            <a:ext cx="324000" cy="324000"/>
          </a:xfrm>
          <a:prstGeom prst="rect">
            <a:avLst/>
          </a:prstGeom>
        </p:spPr>
      </p:pic>
      <p:pic>
        <p:nvPicPr>
          <p:cNvPr id="24" name="Grafik 23">
            <a:extLst>
              <a:ext uri="{FF2B5EF4-FFF2-40B4-BE49-F238E27FC236}">
                <a16:creationId xmlns:a16="http://schemas.microsoft.com/office/drawing/2014/main" id="{77D088E1-597F-8BF2-E3F5-CCC82C0564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4586980"/>
            <a:ext cx="255921" cy="252000"/>
          </a:xfrm>
          <a:prstGeom prst="rect">
            <a:avLst/>
          </a:prstGeom>
        </p:spPr>
      </p:pic>
      <p:pic>
        <p:nvPicPr>
          <p:cNvPr id="25" name="Grafik 24">
            <a:extLst>
              <a:ext uri="{FF2B5EF4-FFF2-40B4-BE49-F238E27FC236}">
                <a16:creationId xmlns:a16="http://schemas.microsoft.com/office/drawing/2014/main" id="{A13144DF-2457-8017-9F8D-432F9E21666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3457" y="456898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Grafik 26">
            <a:extLst>
              <a:ext uri="{FF2B5EF4-FFF2-40B4-BE49-F238E27FC236}">
                <a16:creationId xmlns:a16="http://schemas.microsoft.com/office/drawing/2014/main" id="{13642297-DA1E-3D87-1E73-5119D64F67CE}"/>
              </a:ext>
            </a:extLst>
          </p:cNvPr>
          <p:cNvPicPr>
            <a:picLocks noChangeAspect="1"/>
          </p:cNvPicPr>
          <p:nvPr/>
        </p:nvPicPr>
        <p:blipFill>
          <a:blip r:embed="rId2"/>
          <a:stretch>
            <a:fillRect/>
          </a:stretch>
        </p:blipFill>
        <p:spPr>
          <a:xfrm>
            <a:off x="10313259" y="5116706"/>
            <a:ext cx="330612" cy="360000"/>
          </a:xfrm>
          <a:prstGeom prst="rect">
            <a:avLst/>
          </a:prstGeom>
        </p:spPr>
      </p:pic>
      <p:pic>
        <p:nvPicPr>
          <p:cNvPr id="31" name="Grafik 30" descr="Onlinebesprechung mit einfarbiger Füllung">
            <a:extLst>
              <a:ext uri="{FF2B5EF4-FFF2-40B4-BE49-F238E27FC236}">
                <a16:creationId xmlns:a16="http://schemas.microsoft.com/office/drawing/2014/main" id="{8D2CCE74-5167-7CBD-DEAB-72112EB66E1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5113978"/>
            <a:ext cx="324000" cy="324000"/>
          </a:xfrm>
          <a:prstGeom prst="rect">
            <a:avLst/>
          </a:prstGeom>
        </p:spPr>
      </p:pic>
      <p:pic>
        <p:nvPicPr>
          <p:cNvPr id="33" name="Grafik 32">
            <a:extLst>
              <a:ext uri="{FF2B5EF4-FFF2-40B4-BE49-F238E27FC236}">
                <a16:creationId xmlns:a16="http://schemas.microsoft.com/office/drawing/2014/main" id="{4DD83F12-05EC-8C09-1A93-92232F6FC7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5149978"/>
            <a:ext cx="255921" cy="252000"/>
          </a:xfrm>
          <a:prstGeom prst="rect">
            <a:avLst/>
          </a:prstGeom>
        </p:spPr>
      </p:pic>
      <p:pic>
        <p:nvPicPr>
          <p:cNvPr id="34" name="Grafik 33">
            <a:extLst>
              <a:ext uri="{FF2B5EF4-FFF2-40B4-BE49-F238E27FC236}">
                <a16:creationId xmlns:a16="http://schemas.microsoft.com/office/drawing/2014/main" id="{4271FBDD-084C-10C9-0D63-9F666FC11A8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3457" y="5131978"/>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ußzeilenplatzhalter 5">
            <a:extLst>
              <a:ext uri="{FF2B5EF4-FFF2-40B4-BE49-F238E27FC236}">
                <a16:creationId xmlns:a16="http://schemas.microsoft.com/office/drawing/2014/main" id="{F23316E5-D7F7-91B2-06FA-8C532D8FB691}"/>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29" name="Fußzeilenplatzhalter 5">
            <a:extLst>
              <a:ext uri="{FF2B5EF4-FFF2-40B4-BE49-F238E27FC236}">
                <a16:creationId xmlns:a16="http://schemas.microsoft.com/office/drawing/2014/main" id="{86CF1D3F-6FA3-A5C2-09CB-7DF161986AB1}"/>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9172331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0B893-94A2-5995-BA34-E72F24138C12}"/>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AD4A4A11-62F7-7BC5-20AF-B118034CDBF4}"/>
              </a:ext>
            </a:extLst>
          </p:cNvPr>
          <p:cNvGraphicFramePr>
            <a:graphicFrameLocks noGrp="1"/>
          </p:cNvGraphicFramePr>
          <p:nvPr>
            <p:extLst>
              <p:ext uri="{D42A27DB-BD31-4B8C-83A1-F6EECF244321}">
                <p14:modId xmlns:p14="http://schemas.microsoft.com/office/powerpoint/2010/main" val="3841254849"/>
              </p:ext>
            </p:extLst>
          </p:nvPr>
        </p:nvGraphicFramePr>
        <p:xfrm>
          <a:off x="379185" y="2046727"/>
          <a:ext cx="11443065" cy="204216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3957058">
                  <a:extLst>
                    <a:ext uri="{9D8B030D-6E8A-4147-A177-3AD203B41FA5}">
                      <a16:colId xmlns:a16="http://schemas.microsoft.com/office/drawing/2014/main" val="1828278700"/>
                    </a:ext>
                  </a:extLst>
                </a:gridCol>
                <a:gridCol w="1071418">
                  <a:extLst>
                    <a:ext uri="{9D8B030D-6E8A-4147-A177-3AD203B41FA5}">
                      <a16:colId xmlns:a16="http://schemas.microsoft.com/office/drawing/2014/main" val="3397677233"/>
                    </a:ext>
                  </a:extLst>
                </a:gridCol>
                <a:gridCol w="646545">
                  <a:extLst>
                    <a:ext uri="{9D8B030D-6E8A-4147-A177-3AD203B41FA5}">
                      <a16:colId xmlns:a16="http://schemas.microsoft.com/office/drawing/2014/main" val="1344477549"/>
                    </a:ext>
                  </a:extLst>
                </a:gridCol>
                <a:gridCol w="1301425">
                  <a:extLst>
                    <a:ext uri="{9D8B030D-6E8A-4147-A177-3AD203B41FA5}">
                      <a16:colId xmlns:a16="http://schemas.microsoft.com/office/drawing/2014/main" val="3396584690"/>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BG4A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Schlafassoziierte Respirationsstörungen</a:t>
                      </a:r>
                    </a:p>
                    <a:p>
                      <a:r>
                        <a:rPr lang="de-DE" sz="1200" dirty="0">
                          <a:solidFill>
                            <a:schemeClr val="tx2"/>
                          </a:solidFill>
                        </a:rPr>
                        <a:t>1 Einheit = 5 min Gesprächszeit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2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BG4B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Schlafassoziierte Respirationsstörungen</a:t>
                      </a:r>
                    </a:p>
                    <a:p>
                      <a:r>
                        <a:rPr lang="de-DE" sz="1200" dirty="0">
                          <a:solidFill>
                            <a:schemeClr val="tx2"/>
                          </a:solidFill>
                        </a:rPr>
                        <a:t>1 Einheit = 5 min Gesprächszeit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4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de-DE" sz="1600" dirty="0">
                          <a:solidFill>
                            <a:schemeClr val="tx2"/>
                          </a:solidFill>
                        </a:rPr>
                        <a:t>Versorgungsplanung nach positivem Allergietest</a:t>
                      </a:r>
                    </a:p>
                    <a:p>
                      <a:r>
                        <a:rPr lang="de-DE" sz="1600" dirty="0">
                          <a:solidFill>
                            <a:schemeClr val="tx2"/>
                          </a:solidFill>
                        </a:rPr>
                        <a:t>bzw. </a:t>
                      </a:r>
                      <a:r>
                        <a:rPr lang="de-DE" sz="1600" dirty="0" err="1">
                          <a:solidFill>
                            <a:schemeClr val="tx2"/>
                          </a:solidFill>
                        </a:rPr>
                        <a:t>Adhärenzgespräch</a:t>
                      </a:r>
                      <a:br>
                        <a:rPr lang="de-DE" sz="1600" dirty="0">
                          <a:solidFill>
                            <a:schemeClr val="tx2"/>
                          </a:solidFill>
                        </a:rPr>
                      </a:br>
                      <a:r>
                        <a:rPr lang="de-DE" sz="1600" dirty="0">
                          <a:solidFill>
                            <a:schemeClr val="tx2"/>
                          </a:solidFill>
                        </a:rPr>
                        <a:t>(bei bereits nachgewiesener Allergie)</a:t>
                      </a:r>
                    </a:p>
                    <a:p>
                      <a:r>
                        <a:rPr lang="de-DE" sz="1200" dirty="0">
                          <a:solidFill>
                            <a:schemeClr val="tx2"/>
                          </a:solidFill>
                        </a:rPr>
                        <a:t>1 Einheit = 5 min Gesprächszeit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DE"/>
                    </a:p>
                  </a:txBody>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4 / 4Q</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bl>
          </a:graphicData>
        </a:graphic>
      </p:graphicFrame>
      <p:sp>
        <p:nvSpPr>
          <p:cNvPr id="2" name="Titel 1">
            <a:extLst>
              <a:ext uri="{FF2B5EF4-FFF2-40B4-BE49-F238E27FC236}">
                <a16:creationId xmlns:a16="http://schemas.microsoft.com/office/drawing/2014/main" id="{8580C981-3188-3022-64D1-38AC0BEB8FE1}"/>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BA48ECC8-A82F-8E9B-0E61-DE667697018E}"/>
              </a:ext>
            </a:extLst>
          </p:cNvPr>
          <p:cNvSpPr>
            <a:spLocks noGrp="1"/>
          </p:cNvSpPr>
          <p:nvPr>
            <p:ph type="body" sz="quarter" idx="20"/>
          </p:nvPr>
        </p:nvSpPr>
        <p:spPr/>
        <p:txBody>
          <a:bodyPr/>
          <a:lstStyle/>
          <a:p>
            <a:r>
              <a:rPr lang="de-DE" dirty="0"/>
              <a:t>Beratungsgespräche Schlaf / Allergie</a:t>
            </a:r>
          </a:p>
        </p:txBody>
      </p:sp>
      <p:sp>
        <p:nvSpPr>
          <p:cNvPr id="4" name="Foliennummernplatzhalter 3">
            <a:extLst>
              <a:ext uri="{FF2B5EF4-FFF2-40B4-BE49-F238E27FC236}">
                <a16:creationId xmlns:a16="http://schemas.microsoft.com/office/drawing/2014/main" id="{789029C8-128B-DF37-F4A7-597959A769EF}"/>
              </a:ext>
            </a:extLst>
          </p:cNvPr>
          <p:cNvSpPr>
            <a:spLocks noGrp="1"/>
          </p:cNvSpPr>
          <p:nvPr>
            <p:ph type="sldNum" sz="quarter" idx="16"/>
          </p:nvPr>
        </p:nvSpPr>
        <p:spPr/>
        <p:txBody>
          <a:bodyPr/>
          <a:lstStyle/>
          <a:p>
            <a:fld id="{563F8326-2D3F-44D0-8A27-327B93DAAA3E}" type="slidenum">
              <a:rPr lang="de-DE" smtClean="0"/>
              <a:pPr/>
              <a:t>35</a:t>
            </a:fld>
            <a:endParaRPr lang="de-DE"/>
          </a:p>
        </p:txBody>
      </p:sp>
      <p:pic>
        <p:nvPicPr>
          <p:cNvPr id="6" name="Grafik 5">
            <a:extLst>
              <a:ext uri="{FF2B5EF4-FFF2-40B4-BE49-F238E27FC236}">
                <a16:creationId xmlns:a16="http://schemas.microsoft.com/office/drawing/2014/main" id="{92C741D3-7E30-B5CE-C8D3-E897245E40FB}"/>
              </a:ext>
            </a:extLst>
          </p:cNvPr>
          <p:cNvPicPr>
            <a:picLocks noChangeAspect="1"/>
          </p:cNvPicPr>
          <p:nvPr/>
        </p:nvPicPr>
        <p:blipFill>
          <a:blip r:embed="rId2"/>
          <a:stretch>
            <a:fillRect/>
          </a:stretch>
        </p:blipFill>
        <p:spPr>
          <a:xfrm>
            <a:off x="10313259" y="2168467"/>
            <a:ext cx="330612" cy="360000"/>
          </a:xfrm>
          <a:prstGeom prst="rect">
            <a:avLst/>
          </a:prstGeom>
        </p:spPr>
      </p:pic>
      <p:pic>
        <p:nvPicPr>
          <p:cNvPr id="7" name="Grafik 6" descr="Onlinebesprechung mit einfarbiger Füllung">
            <a:extLst>
              <a:ext uri="{FF2B5EF4-FFF2-40B4-BE49-F238E27FC236}">
                <a16:creationId xmlns:a16="http://schemas.microsoft.com/office/drawing/2014/main" id="{0063F400-410B-9F6A-7890-9578E177C96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2160255"/>
            <a:ext cx="324000" cy="324000"/>
          </a:xfrm>
          <a:prstGeom prst="rect">
            <a:avLst/>
          </a:prstGeom>
        </p:spPr>
      </p:pic>
      <p:pic>
        <p:nvPicPr>
          <p:cNvPr id="10" name="Grafik 9">
            <a:extLst>
              <a:ext uri="{FF2B5EF4-FFF2-40B4-BE49-F238E27FC236}">
                <a16:creationId xmlns:a16="http://schemas.microsoft.com/office/drawing/2014/main" id="{AF6C288E-6B31-543D-4445-3FB008ACF6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2194612"/>
            <a:ext cx="255921" cy="252000"/>
          </a:xfrm>
          <a:prstGeom prst="rect">
            <a:avLst/>
          </a:prstGeom>
        </p:spPr>
      </p:pic>
      <p:sp>
        <p:nvSpPr>
          <p:cNvPr id="26" name="Inhaltsplatzhalter 3">
            <a:extLst>
              <a:ext uri="{FF2B5EF4-FFF2-40B4-BE49-F238E27FC236}">
                <a16:creationId xmlns:a16="http://schemas.microsoft.com/office/drawing/2014/main" id="{822B13E6-96A1-0431-FC19-62BFD94393CC}"/>
              </a:ext>
            </a:extLst>
          </p:cNvPr>
          <p:cNvSpPr txBox="1">
            <a:spLocks/>
          </p:cNvSpPr>
          <p:nvPr/>
        </p:nvSpPr>
        <p:spPr>
          <a:xfrm>
            <a:off x="379185" y="1451428"/>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endParaRPr lang="de-DE" dirty="0"/>
          </a:p>
        </p:txBody>
      </p:sp>
      <p:pic>
        <p:nvPicPr>
          <p:cNvPr id="9" name="Grafik 8">
            <a:extLst>
              <a:ext uri="{FF2B5EF4-FFF2-40B4-BE49-F238E27FC236}">
                <a16:creationId xmlns:a16="http://schemas.microsoft.com/office/drawing/2014/main" id="{E40F621C-AC54-50D8-AF1B-0B249284DA5F}"/>
              </a:ext>
            </a:extLst>
          </p:cNvPr>
          <p:cNvPicPr>
            <a:picLocks noChangeAspect="1"/>
          </p:cNvPicPr>
          <p:nvPr/>
        </p:nvPicPr>
        <p:blipFill>
          <a:blip r:embed="rId2"/>
          <a:stretch>
            <a:fillRect/>
          </a:stretch>
        </p:blipFill>
        <p:spPr>
          <a:xfrm>
            <a:off x="10313259" y="2697353"/>
            <a:ext cx="330612" cy="360000"/>
          </a:xfrm>
          <a:prstGeom prst="rect">
            <a:avLst/>
          </a:prstGeom>
        </p:spPr>
      </p:pic>
      <p:pic>
        <p:nvPicPr>
          <p:cNvPr id="11" name="Grafik 10" descr="Onlinebesprechung mit einfarbiger Füllung">
            <a:extLst>
              <a:ext uri="{FF2B5EF4-FFF2-40B4-BE49-F238E27FC236}">
                <a16:creationId xmlns:a16="http://schemas.microsoft.com/office/drawing/2014/main" id="{F95FD53E-CCF4-1942-939A-7B5C94EA2FC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2694625"/>
            <a:ext cx="324000" cy="324000"/>
          </a:xfrm>
          <a:prstGeom prst="rect">
            <a:avLst/>
          </a:prstGeom>
        </p:spPr>
      </p:pic>
      <p:pic>
        <p:nvPicPr>
          <p:cNvPr id="13" name="Grafik 12">
            <a:extLst>
              <a:ext uri="{FF2B5EF4-FFF2-40B4-BE49-F238E27FC236}">
                <a16:creationId xmlns:a16="http://schemas.microsoft.com/office/drawing/2014/main" id="{98598850-0565-8E5A-51D9-ED9141FA4D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2730625"/>
            <a:ext cx="255921" cy="252000"/>
          </a:xfrm>
          <a:prstGeom prst="rect">
            <a:avLst/>
          </a:prstGeom>
        </p:spPr>
      </p:pic>
      <p:pic>
        <p:nvPicPr>
          <p:cNvPr id="18" name="Grafik 17">
            <a:extLst>
              <a:ext uri="{FF2B5EF4-FFF2-40B4-BE49-F238E27FC236}">
                <a16:creationId xmlns:a16="http://schemas.microsoft.com/office/drawing/2014/main" id="{B9F8CB96-CBAF-5482-8560-D2E91A3B5BA9}"/>
              </a:ext>
            </a:extLst>
          </p:cNvPr>
          <p:cNvPicPr>
            <a:picLocks noChangeAspect="1"/>
          </p:cNvPicPr>
          <p:nvPr/>
        </p:nvPicPr>
        <p:blipFill>
          <a:blip r:embed="rId2"/>
          <a:stretch>
            <a:fillRect/>
          </a:stretch>
        </p:blipFill>
        <p:spPr>
          <a:xfrm>
            <a:off x="10313259" y="3483593"/>
            <a:ext cx="330612" cy="360000"/>
          </a:xfrm>
          <a:prstGeom prst="rect">
            <a:avLst/>
          </a:prstGeom>
        </p:spPr>
      </p:pic>
      <p:pic>
        <p:nvPicPr>
          <p:cNvPr id="19" name="Grafik 18" descr="Onlinebesprechung mit einfarbiger Füllung">
            <a:extLst>
              <a:ext uri="{FF2B5EF4-FFF2-40B4-BE49-F238E27FC236}">
                <a16:creationId xmlns:a16="http://schemas.microsoft.com/office/drawing/2014/main" id="{AF085B78-B34E-8905-D66C-3E899B0EC64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3483593"/>
            <a:ext cx="324000" cy="324000"/>
          </a:xfrm>
          <a:prstGeom prst="rect">
            <a:avLst/>
          </a:prstGeom>
        </p:spPr>
      </p:pic>
      <p:pic>
        <p:nvPicPr>
          <p:cNvPr id="20" name="Grafik 19">
            <a:extLst>
              <a:ext uri="{FF2B5EF4-FFF2-40B4-BE49-F238E27FC236}">
                <a16:creationId xmlns:a16="http://schemas.microsoft.com/office/drawing/2014/main" id="{A2F0F902-8C42-6CC2-794C-FE0A344756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7" y="3483593"/>
            <a:ext cx="255921" cy="252000"/>
          </a:xfrm>
          <a:prstGeom prst="rect">
            <a:avLst/>
          </a:prstGeom>
        </p:spPr>
      </p:pic>
      <p:pic>
        <p:nvPicPr>
          <p:cNvPr id="21" name="Grafik 20">
            <a:extLst>
              <a:ext uri="{FF2B5EF4-FFF2-40B4-BE49-F238E27FC236}">
                <a16:creationId xmlns:a16="http://schemas.microsoft.com/office/drawing/2014/main" id="{170FC13A-032A-95EF-D388-A758B26E50F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13466" y="2694625"/>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Geschweifte Klammer rechts 14">
            <a:extLst>
              <a:ext uri="{FF2B5EF4-FFF2-40B4-BE49-F238E27FC236}">
                <a16:creationId xmlns:a16="http://schemas.microsoft.com/office/drawing/2014/main" id="{77B240B3-E7F1-3E22-0A17-A7363FBA4494}"/>
              </a:ext>
            </a:extLst>
          </p:cNvPr>
          <p:cNvSpPr/>
          <p:nvPr/>
        </p:nvSpPr>
        <p:spPr>
          <a:xfrm>
            <a:off x="5726545" y="2094200"/>
            <a:ext cx="138545" cy="940945"/>
          </a:xfrm>
          <a:prstGeom prst="rightBrace">
            <a:avLst/>
          </a:prstGeom>
          <a:no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28" name="Textfeld 27">
            <a:extLst>
              <a:ext uri="{FF2B5EF4-FFF2-40B4-BE49-F238E27FC236}">
                <a16:creationId xmlns:a16="http://schemas.microsoft.com/office/drawing/2014/main" id="{BDECCEC1-7385-C99A-EE31-5ED82A0C2A38}"/>
              </a:ext>
            </a:extLst>
          </p:cNvPr>
          <p:cNvSpPr txBox="1"/>
          <p:nvPr/>
        </p:nvSpPr>
        <p:spPr>
          <a:xfrm>
            <a:off x="5865090" y="2385570"/>
            <a:ext cx="1062181" cy="471055"/>
          </a:xfrm>
          <a:prstGeom prst="rect">
            <a:avLst/>
          </a:prstGeom>
          <a:solidFill>
            <a:schemeClr val="bg1"/>
          </a:solidFill>
        </p:spPr>
        <p:txBody>
          <a:bodyPr wrap="square" lIns="0" tIns="0" rIns="0" bIns="0" rtlCol="0">
            <a:noAutofit/>
          </a:bodyPr>
          <a:lstStyle/>
          <a:p>
            <a:pPr algn="l">
              <a:buClr>
                <a:schemeClr val="tx2"/>
              </a:buClr>
              <a:buSzPct val="100000"/>
            </a:pPr>
            <a:r>
              <a:rPr lang="de-DE" sz="1000" dirty="0">
                <a:solidFill>
                  <a:schemeClr val="tx2"/>
                </a:solidFill>
                <a:latin typeface="Arial" panose="020B0604020202020204" pitchFamily="34" charset="0"/>
                <a:cs typeface="Arial" panose="020B0604020202020204" pitchFamily="34" charset="0"/>
              </a:rPr>
              <a:t>Nicht kombinierbar im gleichen Krankheitsfall</a:t>
            </a:r>
          </a:p>
        </p:txBody>
      </p:sp>
      <p:sp>
        <p:nvSpPr>
          <p:cNvPr id="8" name="Fußzeilenplatzhalter 5">
            <a:extLst>
              <a:ext uri="{FF2B5EF4-FFF2-40B4-BE49-F238E27FC236}">
                <a16:creationId xmlns:a16="http://schemas.microsoft.com/office/drawing/2014/main" id="{96503F93-541D-9B11-8523-FA4B072E7116}"/>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4" name="Fußzeilenplatzhalter 5">
            <a:extLst>
              <a:ext uri="{FF2B5EF4-FFF2-40B4-BE49-F238E27FC236}">
                <a16:creationId xmlns:a16="http://schemas.microsoft.com/office/drawing/2014/main" id="{7912C0A8-8DE3-A544-DF44-E61C97450C85}"/>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3289369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67EBD-D2D8-CB6E-4E26-895060CCB22E}"/>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13034A08-DCDC-7BC1-DF4E-41BD1C4F7A05}"/>
              </a:ext>
            </a:extLst>
          </p:cNvPr>
          <p:cNvGraphicFramePr>
            <a:graphicFrameLocks noGrp="1"/>
          </p:cNvGraphicFramePr>
          <p:nvPr/>
        </p:nvGraphicFramePr>
        <p:xfrm>
          <a:off x="379185" y="1450800"/>
          <a:ext cx="11443065" cy="148336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5675021">
                  <a:extLst>
                    <a:ext uri="{9D8B030D-6E8A-4147-A177-3AD203B41FA5}">
                      <a16:colId xmlns:a16="http://schemas.microsoft.com/office/drawing/2014/main" val="1828278700"/>
                    </a:ext>
                  </a:extLst>
                </a:gridCol>
                <a:gridCol w="2812531">
                  <a:extLst>
                    <a:ext uri="{9D8B030D-6E8A-4147-A177-3AD203B41FA5}">
                      <a16:colId xmlns:a16="http://schemas.microsoft.com/office/drawing/2014/main" val="3396584690"/>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Spiroergometrie</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44,00 €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Bronchoskopie</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128,00 €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Polygrafie</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71,50 €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r>
                        <a:rPr lang="de-DE" sz="1600" kern="1200" dirty="0">
                          <a:solidFill>
                            <a:schemeClr val="tx2"/>
                          </a:solidFill>
                          <a:latin typeface="+mn-lt"/>
                          <a:ea typeface="+mn-ea"/>
                          <a:cs typeface="+mn-cs"/>
                        </a:rPr>
                        <a:t>Polysomnografie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353,00 €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51782100"/>
                  </a:ext>
                </a:extLst>
              </a:tr>
            </a:tbl>
          </a:graphicData>
        </a:graphic>
      </p:graphicFrame>
      <p:sp>
        <p:nvSpPr>
          <p:cNvPr id="2" name="Titel 1">
            <a:extLst>
              <a:ext uri="{FF2B5EF4-FFF2-40B4-BE49-F238E27FC236}">
                <a16:creationId xmlns:a16="http://schemas.microsoft.com/office/drawing/2014/main" id="{178F6CB5-D819-CEAB-B90A-437F1FE293C8}"/>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7ACD5FFB-29ED-B1D4-B7DE-8C157F6FACFA}"/>
              </a:ext>
            </a:extLst>
          </p:cNvPr>
          <p:cNvSpPr>
            <a:spLocks noGrp="1"/>
          </p:cNvSpPr>
          <p:nvPr>
            <p:ph type="body" sz="quarter" idx="20"/>
          </p:nvPr>
        </p:nvSpPr>
        <p:spPr/>
        <p:txBody>
          <a:bodyPr/>
          <a:lstStyle/>
          <a:p>
            <a:r>
              <a:rPr lang="de-DE" dirty="0"/>
              <a:t>Einzelleistungen I</a:t>
            </a:r>
          </a:p>
        </p:txBody>
      </p:sp>
      <p:sp>
        <p:nvSpPr>
          <p:cNvPr id="4" name="Foliennummernplatzhalter 3">
            <a:extLst>
              <a:ext uri="{FF2B5EF4-FFF2-40B4-BE49-F238E27FC236}">
                <a16:creationId xmlns:a16="http://schemas.microsoft.com/office/drawing/2014/main" id="{A724EA9D-7E4C-C113-E98F-2E16A4C7E3AF}"/>
              </a:ext>
            </a:extLst>
          </p:cNvPr>
          <p:cNvSpPr>
            <a:spLocks noGrp="1"/>
          </p:cNvSpPr>
          <p:nvPr>
            <p:ph type="sldNum" sz="quarter" idx="16"/>
          </p:nvPr>
        </p:nvSpPr>
        <p:spPr/>
        <p:txBody>
          <a:bodyPr/>
          <a:lstStyle/>
          <a:p>
            <a:fld id="{563F8326-2D3F-44D0-8A27-327B93DAAA3E}" type="slidenum">
              <a:rPr lang="de-DE" smtClean="0"/>
              <a:pPr/>
              <a:t>36</a:t>
            </a:fld>
            <a:endParaRPr lang="de-DE"/>
          </a:p>
        </p:txBody>
      </p:sp>
      <p:pic>
        <p:nvPicPr>
          <p:cNvPr id="21" name="Grafik 20">
            <a:extLst>
              <a:ext uri="{FF2B5EF4-FFF2-40B4-BE49-F238E27FC236}">
                <a16:creationId xmlns:a16="http://schemas.microsoft.com/office/drawing/2014/main" id="{9B7D262F-4E5D-C3CE-D742-6F270F0F7ED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6629" y="22428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6233F8B0-6F7D-7FC9-04CE-0B9F84813E0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6629" y="26208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Inhaltsplatzhalter 3">
            <a:extLst>
              <a:ext uri="{FF2B5EF4-FFF2-40B4-BE49-F238E27FC236}">
                <a16:creationId xmlns:a16="http://schemas.microsoft.com/office/drawing/2014/main" id="{092EC78C-165A-1A18-D2AC-9B7816688C4D}"/>
              </a:ext>
            </a:extLst>
          </p:cNvPr>
          <p:cNvSpPr txBox="1">
            <a:spLocks/>
          </p:cNvSpPr>
          <p:nvPr/>
        </p:nvSpPr>
        <p:spPr>
          <a:xfrm>
            <a:off x="369365" y="3248999"/>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Diagnostikkomplexe:</a:t>
            </a:r>
          </a:p>
        </p:txBody>
      </p:sp>
      <p:graphicFrame>
        <p:nvGraphicFramePr>
          <p:cNvPr id="16" name="Tabelle 15">
            <a:extLst>
              <a:ext uri="{FF2B5EF4-FFF2-40B4-BE49-F238E27FC236}">
                <a16:creationId xmlns:a16="http://schemas.microsoft.com/office/drawing/2014/main" id="{AA3FC08A-F81A-98D6-997B-D331CB3DB464}"/>
              </a:ext>
            </a:extLst>
          </p:cNvPr>
          <p:cNvGraphicFramePr>
            <a:graphicFrameLocks noGrp="1"/>
          </p:cNvGraphicFramePr>
          <p:nvPr>
            <p:extLst>
              <p:ext uri="{D42A27DB-BD31-4B8C-83A1-F6EECF244321}">
                <p14:modId xmlns:p14="http://schemas.microsoft.com/office/powerpoint/2010/main" val="327077639"/>
              </p:ext>
            </p:extLst>
          </p:nvPr>
        </p:nvGraphicFramePr>
        <p:xfrm>
          <a:off x="369365" y="3656389"/>
          <a:ext cx="11443065" cy="234696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5435459">
                  <a:extLst>
                    <a:ext uri="{9D8B030D-6E8A-4147-A177-3AD203B41FA5}">
                      <a16:colId xmlns:a16="http://schemas.microsoft.com/office/drawing/2014/main" val="1828278700"/>
                    </a:ext>
                  </a:extLst>
                </a:gridCol>
                <a:gridCol w="3555795">
                  <a:extLst>
                    <a:ext uri="{9D8B030D-6E8A-4147-A177-3AD203B41FA5}">
                      <a16:colId xmlns:a16="http://schemas.microsoft.com/office/drawing/2014/main" val="3396584690"/>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Diagnostikkomplex I</a:t>
                      </a:r>
                    </a:p>
                    <a:p>
                      <a:pPr marL="171450" indent="-171450">
                        <a:buFont typeface="Wingdings" panose="05000000000000000000" pitchFamily="2" charset="2"/>
                        <a:buChar char="§"/>
                      </a:pPr>
                      <a:r>
                        <a:rPr lang="de-DE" sz="1200" dirty="0">
                          <a:solidFill>
                            <a:schemeClr val="tx2"/>
                          </a:solidFill>
                        </a:rPr>
                        <a:t>Unspezifischer bronchialen Provokationstests oder</a:t>
                      </a:r>
                    </a:p>
                    <a:p>
                      <a:pPr marL="171450" indent="-171450">
                        <a:buFont typeface="Wingdings" panose="05000000000000000000" pitchFamily="2" charset="2"/>
                        <a:buChar char="§"/>
                      </a:pPr>
                      <a:r>
                        <a:rPr lang="de-DE" sz="1200" dirty="0">
                          <a:solidFill>
                            <a:schemeClr val="tx2"/>
                          </a:solidFill>
                        </a:rPr>
                        <a:t>Druckmessung der Lunge oder</a:t>
                      </a:r>
                    </a:p>
                    <a:p>
                      <a:pPr marL="171450" indent="-171450">
                        <a:buFont typeface="Wingdings" panose="05000000000000000000" pitchFamily="2" charset="2"/>
                        <a:buChar char="§"/>
                      </a:pPr>
                      <a:r>
                        <a:rPr lang="de-DE" sz="1200" dirty="0">
                          <a:solidFill>
                            <a:schemeClr val="tx2"/>
                          </a:solidFill>
                        </a:rPr>
                        <a:t>Bestimmung der Lungendehnbarkeit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l"/>
                      <a:r>
                        <a:rPr lang="de-DE" sz="1600" dirty="0" err="1">
                          <a:solidFill>
                            <a:schemeClr val="tx2"/>
                          </a:solidFill>
                        </a:rPr>
                        <a:t>jew</a:t>
                      </a:r>
                      <a:r>
                        <a:rPr lang="de-DE" sz="1600" dirty="0">
                          <a:solidFill>
                            <a:schemeClr val="tx2"/>
                          </a:solidFill>
                        </a:rPr>
                        <a:t>. 1 / 4Q</a:t>
                      </a:r>
                    </a:p>
                    <a:p>
                      <a:pPr algn="l"/>
                      <a:r>
                        <a:rPr lang="de-DE" sz="1000" dirty="0">
                          <a:solidFill>
                            <a:schemeClr val="tx2"/>
                          </a:solidFill>
                        </a:rPr>
                        <a:t>Ausnahme: Erneute Abrechnung in diesem Zeitraum mögl. bei Verdacht auf wesentlich geänderte Diagnose. Dafür Ver-</a:t>
                      </a:r>
                      <a:r>
                        <a:rPr lang="de-DE" sz="1000" dirty="0" err="1">
                          <a:solidFill>
                            <a:schemeClr val="tx2"/>
                          </a:solidFill>
                        </a:rPr>
                        <a:t>dachtsdiagnose</a:t>
                      </a:r>
                      <a:r>
                        <a:rPr lang="de-DE" sz="1000" dirty="0">
                          <a:solidFill>
                            <a:schemeClr val="tx2"/>
                          </a:solidFill>
                        </a:rPr>
                        <a:t> und Infoziffer </a:t>
                      </a:r>
                      <a:r>
                        <a:rPr lang="de-DE" sz="1000" b="1" dirty="0">
                          <a:solidFill>
                            <a:schemeClr val="tx2"/>
                          </a:solidFill>
                        </a:rPr>
                        <a:t>DAE</a:t>
                      </a:r>
                      <a:r>
                        <a:rPr lang="de-DE" sz="1000" dirty="0">
                          <a:solidFill>
                            <a:schemeClr val="tx2"/>
                          </a:solidFill>
                        </a:rPr>
                        <a:t> dokumentieren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40,00 €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Diagnostikkomplex II</a:t>
                      </a:r>
                    </a:p>
                    <a:p>
                      <a:pPr marL="171450" indent="-171450">
                        <a:buFont typeface="Wingdings" panose="05000000000000000000" pitchFamily="2" charset="2"/>
                        <a:buChar char="§"/>
                      </a:pPr>
                      <a:r>
                        <a:rPr lang="de-DE" sz="1200" dirty="0">
                          <a:solidFill>
                            <a:schemeClr val="tx2"/>
                          </a:solidFill>
                        </a:rPr>
                        <a:t>Komplexe Blutgasdiagnostik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30,00 €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E5C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Diagnostikkomplex III</a:t>
                      </a:r>
                    </a:p>
                    <a:p>
                      <a:pPr marL="171450" indent="-171450">
                        <a:buFont typeface="Wingdings" panose="05000000000000000000" pitchFamily="2" charset="2"/>
                        <a:buChar char="§"/>
                      </a:pPr>
                      <a:r>
                        <a:rPr lang="de-DE" sz="1200" dirty="0">
                          <a:solidFill>
                            <a:schemeClr val="tx2"/>
                          </a:solidFill>
                        </a:rPr>
                        <a:t>Prick- und/oder Scratch- und/oder Reib- und/oder </a:t>
                      </a:r>
                      <a:r>
                        <a:rPr lang="de-DE" sz="1200" dirty="0" err="1">
                          <a:solidFill>
                            <a:schemeClr val="tx2"/>
                          </a:solidFill>
                        </a:rPr>
                        <a:t>Skarifikations</a:t>
                      </a:r>
                      <a:r>
                        <a:rPr lang="de-DE" sz="1200" dirty="0">
                          <a:solidFill>
                            <a:schemeClr val="tx2"/>
                          </a:solidFill>
                        </a:rPr>
                        <a:t>- </a:t>
                      </a:r>
                      <a:br>
                        <a:rPr lang="de-DE" sz="1200" dirty="0">
                          <a:solidFill>
                            <a:schemeClr val="tx2"/>
                          </a:solidFill>
                        </a:rPr>
                      </a:br>
                      <a:r>
                        <a:rPr lang="de-DE" sz="1200" dirty="0">
                          <a:solidFill>
                            <a:schemeClr val="tx2"/>
                          </a:solidFill>
                        </a:rPr>
                        <a:t>und/oder Intrakutan-Testung und/oder </a:t>
                      </a:r>
                    </a:p>
                    <a:p>
                      <a:pPr marL="171450" indent="-171450">
                        <a:buFont typeface="Wingdings" panose="05000000000000000000" pitchFamily="2" charset="2"/>
                        <a:buChar char="§"/>
                      </a:pPr>
                      <a:r>
                        <a:rPr lang="de-DE" sz="1200" dirty="0" err="1">
                          <a:solidFill>
                            <a:schemeClr val="tx2"/>
                          </a:solidFill>
                        </a:rPr>
                        <a:t>Konjunktivaler</a:t>
                      </a:r>
                      <a:r>
                        <a:rPr lang="de-DE" sz="1200" dirty="0">
                          <a:solidFill>
                            <a:schemeClr val="tx2"/>
                          </a:solidFill>
                        </a:rPr>
                        <a:t> und/oder nasaler Provokationstest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solidFill>
                            <a:schemeClr val="tx2"/>
                          </a:solidFill>
                        </a:rPr>
                        <a:t>1 / 4Q</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000" dirty="0">
                          <a:solidFill>
                            <a:schemeClr val="tx2"/>
                          </a:solidFill>
                        </a:rPr>
                        <a:t>Ausnahme: Erneute Abrechnung in diesem Zeitraum mögl. bei Verdacht auf wesentlich geänderte Diagnose oder bei bes. Allergenen vor der </a:t>
                      </a:r>
                      <a:r>
                        <a:rPr lang="de-DE" sz="1000" dirty="0" err="1">
                          <a:solidFill>
                            <a:schemeClr val="tx2"/>
                          </a:solidFill>
                        </a:rPr>
                        <a:t>spezif</a:t>
                      </a:r>
                      <a:r>
                        <a:rPr lang="de-DE" sz="1000" dirty="0">
                          <a:solidFill>
                            <a:schemeClr val="tx2"/>
                          </a:solidFill>
                        </a:rPr>
                        <a:t>. Immuntherapie. Dafür ggf. Verdachtsdiagnose und Infoziffer </a:t>
                      </a:r>
                      <a:r>
                        <a:rPr lang="de-DE" sz="1000" b="1" dirty="0">
                          <a:solidFill>
                            <a:schemeClr val="tx2"/>
                          </a:solidFill>
                        </a:rPr>
                        <a:t>DAE</a:t>
                      </a:r>
                      <a:r>
                        <a:rPr lang="de-DE" sz="1000" dirty="0">
                          <a:solidFill>
                            <a:schemeClr val="tx2"/>
                          </a:solidFill>
                        </a:rPr>
                        <a:t> / </a:t>
                      </a:r>
                      <a:r>
                        <a:rPr lang="de-DE" sz="1000" b="1" dirty="0">
                          <a:solidFill>
                            <a:schemeClr val="tx2"/>
                          </a:solidFill>
                        </a:rPr>
                        <a:t>TIN</a:t>
                      </a:r>
                      <a:r>
                        <a:rPr lang="de-DE" sz="1000" dirty="0">
                          <a:solidFill>
                            <a:schemeClr val="tx2"/>
                          </a:solidFill>
                        </a:rPr>
                        <a:t> dokumentieren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25,00 €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bl>
          </a:graphicData>
        </a:graphic>
      </p:graphicFrame>
      <p:sp>
        <p:nvSpPr>
          <p:cNvPr id="5" name="Fußzeilenplatzhalter 5">
            <a:extLst>
              <a:ext uri="{FF2B5EF4-FFF2-40B4-BE49-F238E27FC236}">
                <a16:creationId xmlns:a16="http://schemas.microsoft.com/office/drawing/2014/main" id="{C060E2BB-822A-0E78-5792-E8B1B5437D77}"/>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9" name="Fußzeilenplatzhalter 5">
            <a:extLst>
              <a:ext uri="{FF2B5EF4-FFF2-40B4-BE49-F238E27FC236}">
                <a16:creationId xmlns:a16="http://schemas.microsoft.com/office/drawing/2014/main" id="{BF447623-4DCA-6B30-B7C8-E50E8DFD7501}"/>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3367167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3237E-A42E-2878-A3CC-B9163E77F3E8}"/>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ADAE06AF-966C-BEA9-9324-0D901A820E91}"/>
              </a:ext>
            </a:extLst>
          </p:cNvPr>
          <p:cNvGraphicFramePr>
            <a:graphicFrameLocks noGrp="1"/>
          </p:cNvGraphicFramePr>
          <p:nvPr/>
        </p:nvGraphicFramePr>
        <p:xfrm>
          <a:off x="379185" y="1450800"/>
          <a:ext cx="11443065" cy="140716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6977623">
                  <a:extLst>
                    <a:ext uri="{9D8B030D-6E8A-4147-A177-3AD203B41FA5}">
                      <a16:colId xmlns:a16="http://schemas.microsoft.com/office/drawing/2014/main" val="1828278700"/>
                    </a:ext>
                  </a:extLst>
                </a:gridCol>
                <a:gridCol w="1509929">
                  <a:extLst>
                    <a:ext uri="{9D8B030D-6E8A-4147-A177-3AD203B41FA5}">
                      <a16:colId xmlns:a16="http://schemas.microsoft.com/office/drawing/2014/main" val="3396584690"/>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Hyposensibilisierungsbehandlung</a:t>
                      </a:r>
                    </a:p>
                    <a:p>
                      <a:r>
                        <a:rPr lang="de-DE" sz="1200" b="0" dirty="0">
                          <a:solidFill>
                            <a:srgbClr val="00305E"/>
                          </a:solidFill>
                          <a:latin typeface="Arial" panose="020B0604020202020204" pitchFamily="34" charset="0"/>
                          <a:cs typeface="Arial" panose="020B0604020202020204" pitchFamily="34" charset="0"/>
                        </a:rPr>
                        <a:t>Bei sublingualer Therapie nur abrechenbar bei Neueinstellung des Patienten</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Aufwendige subkutane Therapie bei schwerem Asthma</a:t>
                      </a:r>
                    </a:p>
                    <a:p>
                      <a:r>
                        <a:rPr lang="de-DE" sz="1200" b="0" dirty="0">
                          <a:solidFill>
                            <a:srgbClr val="00305E"/>
                          </a:solidFill>
                          <a:latin typeface="Arial" panose="020B0604020202020204" pitchFamily="34" charset="0"/>
                          <a:cs typeface="Arial" panose="020B0604020202020204" pitchFamily="34" charset="0"/>
                        </a:rPr>
                        <a:t>Nur bei Neueinstellung- bzw. Umstellung des Patienten abrechenbar</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Intensivierte Betreuung bei aufwändiger Infusionstherapie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 / 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40,00 €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bl>
          </a:graphicData>
        </a:graphic>
      </p:graphicFrame>
      <p:sp>
        <p:nvSpPr>
          <p:cNvPr id="2" name="Titel 1">
            <a:extLst>
              <a:ext uri="{FF2B5EF4-FFF2-40B4-BE49-F238E27FC236}">
                <a16:creationId xmlns:a16="http://schemas.microsoft.com/office/drawing/2014/main" id="{50C4E240-94E6-BDBD-941C-D317526EFCF8}"/>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BC95C0AF-E4F2-C426-217D-B1620C2426C2}"/>
              </a:ext>
            </a:extLst>
          </p:cNvPr>
          <p:cNvSpPr>
            <a:spLocks noGrp="1"/>
          </p:cNvSpPr>
          <p:nvPr>
            <p:ph type="body" sz="quarter" idx="20"/>
          </p:nvPr>
        </p:nvSpPr>
        <p:spPr/>
        <p:txBody>
          <a:bodyPr/>
          <a:lstStyle/>
          <a:p>
            <a:r>
              <a:rPr lang="de-DE" dirty="0"/>
              <a:t>Einzelleistungen II</a:t>
            </a:r>
          </a:p>
        </p:txBody>
      </p:sp>
      <p:sp>
        <p:nvSpPr>
          <p:cNvPr id="4" name="Foliennummernplatzhalter 3">
            <a:extLst>
              <a:ext uri="{FF2B5EF4-FFF2-40B4-BE49-F238E27FC236}">
                <a16:creationId xmlns:a16="http://schemas.microsoft.com/office/drawing/2014/main" id="{5BDF2268-C2AD-0593-E471-C2C26B81479C}"/>
              </a:ext>
            </a:extLst>
          </p:cNvPr>
          <p:cNvSpPr>
            <a:spLocks noGrp="1"/>
          </p:cNvSpPr>
          <p:nvPr>
            <p:ph type="sldNum" sz="quarter" idx="16"/>
          </p:nvPr>
        </p:nvSpPr>
        <p:spPr/>
        <p:txBody>
          <a:bodyPr/>
          <a:lstStyle/>
          <a:p>
            <a:fld id="{563F8326-2D3F-44D0-8A27-327B93DAAA3E}" type="slidenum">
              <a:rPr lang="de-DE" smtClean="0"/>
              <a:pPr/>
              <a:t>37</a:t>
            </a:fld>
            <a:endParaRPr lang="de-DE"/>
          </a:p>
        </p:txBody>
      </p:sp>
      <p:sp>
        <p:nvSpPr>
          <p:cNvPr id="14" name="Inhaltsplatzhalter 3">
            <a:extLst>
              <a:ext uri="{FF2B5EF4-FFF2-40B4-BE49-F238E27FC236}">
                <a16:creationId xmlns:a16="http://schemas.microsoft.com/office/drawing/2014/main" id="{0F780000-0EA3-00FA-9E48-538679E2A9A4}"/>
              </a:ext>
            </a:extLst>
          </p:cNvPr>
          <p:cNvSpPr txBox="1">
            <a:spLocks/>
          </p:cNvSpPr>
          <p:nvPr/>
        </p:nvSpPr>
        <p:spPr>
          <a:xfrm>
            <a:off x="369365" y="3248999"/>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Labor:</a:t>
            </a:r>
          </a:p>
        </p:txBody>
      </p:sp>
      <p:graphicFrame>
        <p:nvGraphicFramePr>
          <p:cNvPr id="16" name="Tabelle 15">
            <a:extLst>
              <a:ext uri="{FF2B5EF4-FFF2-40B4-BE49-F238E27FC236}">
                <a16:creationId xmlns:a16="http://schemas.microsoft.com/office/drawing/2014/main" id="{CBA2D64D-71FA-91D8-4A79-8E3D945E0253}"/>
              </a:ext>
            </a:extLst>
          </p:cNvPr>
          <p:cNvGraphicFramePr>
            <a:graphicFrameLocks noGrp="1"/>
          </p:cNvGraphicFramePr>
          <p:nvPr/>
        </p:nvGraphicFramePr>
        <p:xfrm>
          <a:off x="369365" y="3656389"/>
          <a:ext cx="11443065" cy="111252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5435459">
                  <a:extLst>
                    <a:ext uri="{9D8B030D-6E8A-4147-A177-3AD203B41FA5}">
                      <a16:colId xmlns:a16="http://schemas.microsoft.com/office/drawing/2014/main" val="1828278700"/>
                    </a:ext>
                  </a:extLst>
                </a:gridCol>
                <a:gridCol w="3555795">
                  <a:extLst>
                    <a:ext uri="{9D8B030D-6E8A-4147-A177-3AD203B41FA5}">
                      <a16:colId xmlns:a16="http://schemas.microsoft.com/office/drawing/2014/main" val="3396584690"/>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32097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a:solidFill>
                            <a:schemeClr val="tx2"/>
                          </a:solidFill>
                        </a:rPr>
                        <a:t>BNP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0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19,40 €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32150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a:solidFill>
                            <a:schemeClr val="tx2"/>
                          </a:solidFill>
                        </a:rPr>
                        <a:t>Troponin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0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11,25 €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32212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a:solidFill>
                            <a:schemeClr val="tx2"/>
                          </a:solidFill>
                        </a:rPr>
                        <a:t>Fibrinmonomere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0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17,80 €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bl>
          </a:graphicData>
        </a:graphic>
      </p:graphicFrame>
      <p:sp>
        <p:nvSpPr>
          <p:cNvPr id="6" name="Rechteck 5">
            <a:extLst>
              <a:ext uri="{FF2B5EF4-FFF2-40B4-BE49-F238E27FC236}">
                <a16:creationId xmlns:a16="http://schemas.microsoft.com/office/drawing/2014/main" id="{7F7739CC-10F9-5B6E-9559-6F42FE7CE8E8}"/>
              </a:ext>
            </a:extLst>
          </p:cNvPr>
          <p:cNvSpPr/>
          <p:nvPr/>
        </p:nvSpPr>
        <p:spPr>
          <a:xfrm>
            <a:off x="1352258" y="5019001"/>
            <a:ext cx="9477278" cy="618981"/>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dirty="0">
                <a:solidFill>
                  <a:schemeClr val="tx2"/>
                </a:solidFill>
              </a:rPr>
              <a:t>Weitere Laborwerte zunächst auf </a:t>
            </a:r>
            <a:r>
              <a:rPr lang="de-DE" sz="1600" b="1" dirty="0">
                <a:solidFill>
                  <a:schemeClr val="tx2"/>
                </a:solidFill>
              </a:rPr>
              <a:t>GZK</a:t>
            </a:r>
            <a:r>
              <a:rPr lang="de-DE" sz="1600" dirty="0">
                <a:solidFill>
                  <a:schemeClr val="tx2"/>
                </a:solidFill>
              </a:rPr>
              <a:t>-Relevanz prüfen. Sind die Ziffern im GZK nicht aufgeführt (i.d.R. bei OIII-Labor) erfolgt die Abrechnung über EBM. </a:t>
            </a:r>
            <a:r>
              <a:rPr lang="de-DE" sz="1600" dirty="0">
                <a:solidFill>
                  <a:schemeClr val="tx2"/>
                </a:solidFill>
                <a:hlinkClick r:id="rId2" action="ppaction://hlinksldjump"/>
              </a:rPr>
              <a:t>Zu Labor und GZK siehe auch entsprechende Folie</a:t>
            </a:r>
            <a:r>
              <a:rPr lang="de-DE" sz="1600" dirty="0">
                <a:solidFill>
                  <a:schemeClr val="tx2"/>
                </a:solidFill>
              </a:rPr>
              <a:t>.</a:t>
            </a:r>
          </a:p>
        </p:txBody>
      </p:sp>
      <p:sp>
        <p:nvSpPr>
          <p:cNvPr id="5" name="Fußzeilenplatzhalter 5">
            <a:extLst>
              <a:ext uri="{FF2B5EF4-FFF2-40B4-BE49-F238E27FC236}">
                <a16:creationId xmlns:a16="http://schemas.microsoft.com/office/drawing/2014/main" id="{FCF2A238-5711-371D-2404-6FA4860A6634}"/>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9" name="Fußzeilenplatzhalter 5">
            <a:extLst>
              <a:ext uri="{FF2B5EF4-FFF2-40B4-BE49-F238E27FC236}">
                <a16:creationId xmlns:a16="http://schemas.microsoft.com/office/drawing/2014/main" id="{94D57CF8-9F14-94D9-359F-CDFFF8ECA1AD}"/>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919465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54500-E649-78BE-FDB2-F19C249C3616}"/>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22EFB8A1-ABED-C629-2F9B-35E3B6BF67F5}"/>
              </a:ext>
            </a:extLst>
          </p:cNvPr>
          <p:cNvGraphicFramePr>
            <a:graphicFrameLocks noGrp="1"/>
          </p:cNvGraphicFramePr>
          <p:nvPr>
            <p:extLst>
              <p:ext uri="{D42A27DB-BD31-4B8C-83A1-F6EECF244321}">
                <p14:modId xmlns:p14="http://schemas.microsoft.com/office/powerpoint/2010/main" val="166275992"/>
              </p:ext>
            </p:extLst>
          </p:nvPr>
        </p:nvGraphicFramePr>
        <p:xfrm>
          <a:off x="379185" y="1450800"/>
          <a:ext cx="11441921" cy="317500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7851600">
                  <a:extLst>
                    <a:ext uri="{9D8B030D-6E8A-4147-A177-3AD203B41FA5}">
                      <a16:colId xmlns:a16="http://schemas.microsoft.com/office/drawing/2014/main" val="1828278700"/>
                    </a:ext>
                  </a:extLst>
                </a:gridCol>
                <a:gridCol w="504000">
                  <a:extLst>
                    <a:ext uri="{9D8B030D-6E8A-4147-A177-3AD203B41FA5}">
                      <a16:colId xmlns:a16="http://schemas.microsoft.com/office/drawing/2014/main" val="351695760"/>
                    </a:ext>
                  </a:extLst>
                </a:gridCol>
                <a:gridCol w="504000">
                  <a:extLst>
                    <a:ext uri="{9D8B030D-6E8A-4147-A177-3AD203B41FA5}">
                      <a16:colId xmlns:a16="http://schemas.microsoft.com/office/drawing/2014/main" val="1786651081"/>
                    </a:ext>
                  </a:extLst>
                </a:gridCol>
                <a:gridCol w="126590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92001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Einschreibepauschale </a:t>
                      </a:r>
                      <a:r>
                        <a:rPr lang="de-DE" sz="1600" b="0" dirty="0" err="1">
                          <a:solidFill>
                            <a:srgbClr val="00305E"/>
                          </a:solidFill>
                          <a:latin typeface="Arial" panose="020B0604020202020204" pitchFamily="34" charset="0"/>
                          <a:cs typeface="Arial" panose="020B0604020202020204" pitchFamily="34" charset="0"/>
                        </a:rPr>
                        <a:t>eDMP</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rowSpan="8">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dirty="0">
                          <a:solidFill>
                            <a:srgbClr val="00305E"/>
                          </a:solidFill>
                          <a:latin typeface="Arial" panose="020B0604020202020204" pitchFamily="34" charset="0"/>
                          <a:cs typeface="Arial" panose="020B0604020202020204" pitchFamily="34" charset="0"/>
                        </a:rPr>
                        <a:t>Abrechenbar gemäß DMP-Verträge AOK</a:t>
                      </a:r>
                    </a:p>
                    <a:p>
                      <a:pPr algn="l"/>
                      <a:endParaRPr lang="de-DE" sz="12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92003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Folgedokumentation </a:t>
                      </a:r>
                      <a:r>
                        <a:rPr lang="de-DE" sz="1600" b="0" dirty="0" err="1">
                          <a:solidFill>
                            <a:srgbClr val="00305E"/>
                          </a:solidFill>
                          <a:latin typeface="Arial" panose="020B0604020202020204" pitchFamily="34" charset="0"/>
                          <a:cs typeface="Arial" panose="020B0604020202020204" pitchFamily="34" charset="0"/>
                        </a:rPr>
                        <a:t>eDMP</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92005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Dokumentationspauschale Arztwechsel bei </a:t>
                      </a:r>
                      <a:r>
                        <a:rPr lang="de-DE" sz="1600" b="0" dirty="0" err="1">
                          <a:solidFill>
                            <a:srgbClr val="00305E"/>
                          </a:solidFill>
                          <a:latin typeface="Arial" panose="020B0604020202020204" pitchFamily="34" charset="0"/>
                          <a:cs typeface="Arial" panose="020B0604020202020204" pitchFamily="34" charset="0"/>
                        </a:rPr>
                        <a:t>eDMP</a:t>
                      </a:r>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92006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Betreuungspauschale</a:t>
                      </a:r>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87497648"/>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92008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Betreuungspauschale pneumologisch qualifizierter Arzt</a:t>
                      </a:r>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0040638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92009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Erstellung eines Behandlungsplans</a:t>
                      </a:r>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26079033"/>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Erneutes Ausfüllen einer </a:t>
                      </a:r>
                      <a:r>
                        <a:rPr lang="de-DE" sz="1600" b="0" dirty="0" err="1">
                          <a:solidFill>
                            <a:srgbClr val="00305E"/>
                          </a:solidFill>
                          <a:latin typeface="Arial" panose="020B0604020202020204" pitchFamily="34" charset="0"/>
                          <a:cs typeface="Arial" panose="020B0604020202020204" pitchFamily="34" charset="0"/>
                        </a:rPr>
                        <a:t>Erstdoku</a:t>
                      </a:r>
                      <a:r>
                        <a:rPr lang="de-DE" sz="1600" b="0" dirty="0">
                          <a:solidFill>
                            <a:srgbClr val="00305E"/>
                          </a:solidFill>
                          <a:latin typeface="Arial" panose="020B0604020202020204" pitchFamily="34" charset="0"/>
                          <a:cs typeface="Arial" panose="020B0604020202020204" pitchFamily="34" charset="0"/>
                        </a:rPr>
                        <a:t> bei </a:t>
                      </a:r>
                      <a:r>
                        <a:rPr lang="de-DE" sz="1600" b="0" dirty="0" err="1">
                          <a:solidFill>
                            <a:srgbClr val="00305E"/>
                          </a:solidFill>
                          <a:latin typeface="Arial" panose="020B0604020202020204" pitchFamily="34" charset="0"/>
                          <a:cs typeface="Arial" panose="020B0604020202020204" pitchFamily="34" charset="0"/>
                        </a:rPr>
                        <a:t>eDMP</a:t>
                      </a:r>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0412793"/>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Erneute Einschreibung nach Ausschreibung durch die Krankenkasse bei </a:t>
                      </a:r>
                      <a:r>
                        <a:rPr lang="de-DE" sz="1600" b="0" dirty="0" err="1">
                          <a:solidFill>
                            <a:srgbClr val="00305E"/>
                          </a:solidFill>
                          <a:latin typeface="Arial" panose="020B0604020202020204" pitchFamily="34" charset="0"/>
                          <a:cs typeface="Arial" panose="020B0604020202020204" pitchFamily="34" charset="0"/>
                        </a:rPr>
                        <a:t>eDMP</a:t>
                      </a:r>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7371527"/>
                  </a:ext>
                </a:extLst>
              </a:tr>
            </a:tbl>
          </a:graphicData>
        </a:graphic>
      </p:graphicFrame>
      <p:sp>
        <p:nvSpPr>
          <p:cNvPr id="2" name="Titel 1">
            <a:extLst>
              <a:ext uri="{FF2B5EF4-FFF2-40B4-BE49-F238E27FC236}">
                <a16:creationId xmlns:a16="http://schemas.microsoft.com/office/drawing/2014/main" id="{1B7EBD7A-D2E8-D9AA-A72B-4E209891BDB1}"/>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C01B296C-1007-0979-4C49-8C3B1FBE176E}"/>
              </a:ext>
            </a:extLst>
          </p:cNvPr>
          <p:cNvSpPr>
            <a:spLocks noGrp="1"/>
          </p:cNvSpPr>
          <p:nvPr>
            <p:ph type="body" sz="quarter" idx="20"/>
          </p:nvPr>
        </p:nvSpPr>
        <p:spPr/>
        <p:txBody>
          <a:bodyPr/>
          <a:lstStyle/>
          <a:p>
            <a:r>
              <a:rPr lang="de-DE" dirty="0"/>
              <a:t>DMP</a:t>
            </a:r>
          </a:p>
        </p:txBody>
      </p:sp>
      <p:sp>
        <p:nvSpPr>
          <p:cNvPr id="4" name="Foliennummernplatzhalter 3">
            <a:extLst>
              <a:ext uri="{FF2B5EF4-FFF2-40B4-BE49-F238E27FC236}">
                <a16:creationId xmlns:a16="http://schemas.microsoft.com/office/drawing/2014/main" id="{8F7B91AA-FF48-0F19-3774-1FD835916EEC}"/>
              </a:ext>
            </a:extLst>
          </p:cNvPr>
          <p:cNvSpPr>
            <a:spLocks noGrp="1"/>
          </p:cNvSpPr>
          <p:nvPr>
            <p:ph type="sldNum" sz="quarter" idx="16"/>
          </p:nvPr>
        </p:nvSpPr>
        <p:spPr/>
        <p:txBody>
          <a:bodyPr/>
          <a:lstStyle/>
          <a:p>
            <a:fld id="{563F8326-2D3F-44D0-8A27-327B93DAAA3E}" type="slidenum">
              <a:rPr lang="de-DE" smtClean="0"/>
              <a:pPr/>
              <a:t>38</a:t>
            </a:fld>
            <a:endParaRPr lang="de-DE"/>
          </a:p>
        </p:txBody>
      </p:sp>
      <p:sp>
        <p:nvSpPr>
          <p:cNvPr id="7" name="Rechteck 6">
            <a:extLst>
              <a:ext uri="{FF2B5EF4-FFF2-40B4-BE49-F238E27FC236}">
                <a16:creationId xmlns:a16="http://schemas.microsoft.com/office/drawing/2014/main" id="{6069A878-D028-4411-A53E-B3C55D6B0F63}"/>
              </a:ext>
            </a:extLst>
          </p:cNvPr>
          <p:cNvSpPr/>
          <p:nvPr/>
        </p:nvSpPr>
        <p:spPr>
          <a:xfrm>
            <a:off x="1357361" y="4951765"/>
            <a:ext cx="9477278" cy="910869"/>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dirty="0">
                <a:solidFill>
                  <a:schemeClr val="tx2"/>
                </a:solidFill>
              </a:rPr>
              <a:t>AOK BW: </a:t>
            </a:r>
            <a:r>
              <a:rPr lang="de-DE" sz="1600" dirty="0">
                <a:solidFill>
                  <a:schemeClr val="tx2"/>
                </a:solidFill>
              </a:rPr>
              <a:t>Abrechnung entweder über den Vertrag oder über die KV; Schulungen können nur über die KV abgerechnet werden</a:t>
            </a:r>
          </a:p>
          <a:p>
            <a:pPr>
              <a:spcAft>
                <a:spcPts val="600"/>
              </a:spcAft>
            </a:pPr>
            <a:r>
              <a:rPr lang="de-DE" sz="1600" b="1" dirty="0">
                <a:solidFill>
                  <a:schemeClr val="tx2"/>
                </a:solidFill>
              </a:rPr>
              <a:t>Bosch BKK: </a:t>
            </a:r>
            <a:r>
              <a:rPr lang="de-DE" sz="1600" dirty="0">
                <a:solidFill>
                  <a:schemeClr val="tx2"/>
                </a:solidFill>
              </a:rPr>
              <a:t>Abrechnung über die KV</a:t>
            </a:r>
          </a:p>
        </p:txBody>
      </p:sp>
      <p:pic>
        <p:nvPicPr>
          <p:cNvPr id="8" name="Grafik 7">
            <a:extLst>
              <a:ext uri="{FF2B5EF4-FFF2-40B4-BE49-F238E27FC236}">
                <a16:creationId xmlns:a16="http://schemas.microsoft.com/office/drawing/2014/main" id="{67A63632-FCED-1AAA-B99C-9B8F7651077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44715" y="1504577"/>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id="{D1B10B36-2B5F-1C72-BC9F-9D607347C53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44715" y="1868758"/>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a:extLst>
              <a:ext uri="{FF2B5EF4-FFF2-40B4-BE49-F238E27FC236}">
                <a16:creationId xmlns:a16="http://schemas.microsoft.com/office/drawing/2014/main" id="{54A9C363-AEE7-0716-66A7-3DD27695D26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44715" y="2232939"/>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10">
            <a:extLst>
              <a:ext uri="{FF2B5EF4-FFF2-40B4-BE49-F238E27FC236}">
                <a16:creationId xmlns:a16="http://schemas.microsoft.com/office/drawing/2014/main" id="{858615DA-AB97-3BEE-D97D-EBD138E87ED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35571" y="2600133"/>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afik 12">
            <a:extLst>
              <a:ext uri="{FF2B5EF4-FFF2-40B4-BE49-F238E27FC236}">
                <a16:creationId xmlns:a16="http://schemas.microsoft.com/office/drawing/2014/main" id="{15C1F613-7461-EC49-843E-4F722636E58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44808" y="2957772"/>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14">
            <a:extLst>
              <a:ext uri="{FF2B5EF4-FFF2-40B4-BE49-F238E27FC236}">
                <a16:creationId xmlns:a16="http://schemas.microsoft.com/office/drawing/2014/main" id="{1882C545-F11A-226C-EEDA-AFD0C5D5C97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35571" y="3321953"/>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afik 16">
            <a:extLst>
              <a:ext uri="{FF2B5EF4-FFF2-40B4-BE49-F238E27FC236}">
                <a16:creationId xmlns:a16="http://schemas.microsoft.com/office/drawing/2014/main" id="{F5FCB767-99F4-CDC2-BBFB-9CE676D7A7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35571" y="3679592"/>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17">
            <a:extLst>
              <a:ext uri="{FF2B5EF4-FFF2-40B4-BE49-F238E27FC236}">
                <a16:creationId xmlns:a16="http://schemas.microsoft.com/office/drawing/2014/main" id="{CEFA81A1-8C9F-BA1C-2904-C50D14DDDE3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35571" y="4145803"/>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afik 18">
            <a:extLst>
              <a:ext uri="{FF2B5EF4-FFF2-40B4-BE49-F238E27FC236}">
                <a16:creationId xmlns:a16="http://schemas.microsoft.com/office/drawing/2014/main" id="{65C91366-EC83-6430-0008-49705B374B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6477" y="1522577"/>
            <a:ext cx="255921" cy="252000"/>
          </a:xfrm>
          <a:prstGeom prst="rect">
            <a:avLst/>
          </a:prstGeom>
        </p:spPr>
      </p:pic>
      <p:sp>
        <p:nvSpPr>
          <p:cNvPr id="5" name="Fußzeilenplatzhalter 5">
            <a:extLst>
              <a:ext uri="{FF2B5EF4-FFF2-40B4-BE49-F238E27FC236}">
                <a16:creationId xmlns:a16="http://schemas.microsoft.com/office/drawing/2014/main" id="{0594240E-AB9A-EFA7-584F-7586A7896744}"/>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6" name="Fußzeilenplatzhalter 5">
            <a:extLst>
              <a:ext uri="{FF2B5EF4-FFF2-40B4-BE49-F238E27FC236}">
                <a16:creationId xmlns:a16="http://schemas.microsoft.com/office/drawing/2014/main" id="{F8D14A90-D132-5B30-53F8-69C0812613F9}"/>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895327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3E5BE-2341-1CEA-E243-38BBE178E36E}"/>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BCC65E47-4C54-FCF5-B138-D2EF2D3ADA3E}"/>
              </a:ext>
            </a:extLst>
          </p:cNvPr>
          <p:cNvGraphicFramePr>
            <a:graphicFrameLocks noGrp="1"/>
          </p:cNvGraphicFramePr>
          <p:nvPr/>
        </p:nvGraphicFramePr>
        <p:xfrm>
          <a:off x="377998" y="1284106"/>
          <a:ext cx="11443065" cy="457200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6977623">
                  <a:extLst>
                    <a:ext uri="{9D8B030D-6E8A-4147-A177-3AD203B41FA5}">
                      <a16:colId xmlns:a16="http://schemas.microsoft.com/office/drawing/2014/main" val="1828278700"/>
                    </a:ext>
                  </a:extLst>
                </a:gridCol>
                <a:gridCol w="1509929">
                  <a:extLst>
                    <a:ext uri="{9D8B030D-6E8A-4147-A177-3AD203B41FA5}">
                      <a16:colId xmlns:a16="http://schemas.microsoft.com/office/drawing/2014/main" val="3396584690"/>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baseline="0" dirty="0">
                          <a:solidFill>
                            <a:srgbClr val="00305E"/>
                          </a:solidFill>
                          <a:latin typeface="Arial" panose="020B0604020202020204" pitchFamily="34" charset="0"/>
                          <a:cs typeface="Arial" panose="020B0604020202020204" pitchFamily="34" charset="0"/>
                        </a:rPr>
                        <a:t>Grundpauschale Auftragsleistung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12,50 €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Spiroergometrie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44,00 €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Bronchoskopie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128,00 €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baseline="0" dirty="0">
                          <a:solidFill>
                            <a:srgbClr val="00305E"/>
                          </a:solidFill>
                          <a:latin typeface="Arial" panose="020B0604020202020204" pitchFamily="34" charset="0"/>
                          <a:cs typeface="Arial" panose="020B0604020202020204" pitchFamily="34" charset="0"/>
                        </a:rPr>
                        <a:t>Polygrafie </a:t>
                      </a:r>
                      <a:r>
                        <a:rPr lang="de-DE" sz="1400" b="0" dirty="0">
                          <a:solidFill>
                            <a:srgbClr val="00305E"/>
                          </a:solidFill>
                          <a:latin typeface="Arial" panose="020B0604020202020204" pitchFamily="34" charset="0"/>
                          <a:cs typeface="Arial" panose="020B0604020202020204" pitchFamily="34" charset="0"/>
                        </a:rPr>
                        <a:t>(siehe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71,50 €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4073005"/>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Polysomnografie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353,00 €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6085436"/>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Diagnostikkomplex I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40,00 €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9901200"/>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Diagnostikkomplex II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30,00 €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79238118"/>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A5C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Diagnostikkomplex III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25,00 €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13851227"/>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Hyposensibilisierungsbehandlung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8919726"/>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Aufwändige subkutane Therapie bei schwerem Asthma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20,00 €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8062427"/>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Intensivierte Betreuung bei aufwändiger Infusionstherapie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40,00 €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05268213"/>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Röntgen </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12,50 €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75957"/>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Sonografie</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16,50 €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8033139"/>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Duplex-Sonografie</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20,00 €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430436"/>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dirty="0" err="1">
                          <a:solidFill>
                            <a:schemeClr val="tx2"/>
                          </a:solidFill>
                        </a:rPr>
                        <a:t>FeNO</a:t>
                      </a:r>
                      <a:r>
                        <a:rPr lang="de-DE" sz="1400" dirty="0">
                          <a:solidFill>
                            <a:schemeClr val="tx2"/>
                          </a:solidFill>
                        </a:rPr>
                        <a:t>-Messung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17,00 €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26723381"/>
                  </a:ext>
                </a:extLst>
              </a:tr>
            </a:tbl>
          </a:graphicData>
        </a:graphic>
      </p:graphicFrame>
      <p:sp>
        <p:nvSpPr>
          <p:cNvPr id="2" name="Titel 1">
            <a:extLst>
              <a:ext uri="{FF2B5EF4-FFF2-40B4-BE49-F238E27FC236}">
                <a16:creationId xmlns:a16="http://schemas.microsoft.com/office/drawing/2014/main" id="{39B254AA-3B44-F511-79A4-9F4F880C4483}"/>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E75D8D1A-E78E-53F3-8125-E9EA97FE378B}"/>
              </a:ext>
            </a:extLst>
          </p:cNvPr>
          <p:cNvSpPr>
            <a:spLocks noGrp="1"/>
          </p:cNvSpPr>
          <p:nvPr>
            <p:ph type="body" sz="quarter" idx="20"/>
          </p:nvPr>
        </p:nvSpPr>
        <p:spPr/>
        <p:txBody>
          <a:bodyPr/>
          <a:lstStyle/>
          <a:p>
            <a:r>
              <a:rPr lang="de-DE" dirty="0"/>
              <a:t>Auftragsleistungen</a:t>
            </a:r>
          </a:p>
        </p:txBody>
      </p:sp>
      <p:sp>
        <p:nvSpPr>
          <p:cNvPr id="4" name="Foliennummernplatzhalter 3">
            <a:extLst>
              <a:ext uri="{FF2B5EF4-FFF2-40B4-BE49-F238E27FC236}">
                <a16:creationId xmlns:a16="http://schemas.microsoft.com/office/drawing/2014/main" id="{7F1E343B-6FBF-AD98-3260-0F00D3E84961}"/>
              </a:ext>
            </a:extLst>
          </p:cNvPr>
          <p:cNvSpPr>
            <a:spLocks noGrp="1"/>
          </p:cNvSpPr>
          <p:nvPr>
            <p:ph type="sldNum" sz="quarter" idx="16"/>
          </p:nvPr>
        </p:nvSpPr>
        <p:spPr/>
        <p:txBody>
          <a:bodyPr/>
          <a:lstStyle/>
          <a:p>
            <a:fld id="{563F8326-2D3F-44D0-8A27-327B93DAAA3E}" type="slidenum">
              <a:rPr lang="de-DE" smtClean="0"/>
              <a:pPr/>
              <a:t>39</a:t>
            </a:fld>
            <a:endParaRPr lang="de-DE"/>
          </a:p>
        </p:txBody>
      </p:sp>
      <p:sp>
        <p:nvSpPr>
          <p:cNvPr id="6" name="Rechteck 5">
            <a:extLst>
              <a:ext uri="{FF2B5EF4-FFF2-40B4-BE49-F238E27FC236}">
                <a16:creationId xmlns:a16="http://schemas.microsoft.com/office/drawing/2014/main" id="{2623951E-EC3F-E2C5-768A-F6135F338E66}"/>
              </a:ext>
            </a:extLst>
          </p:cNvPr>
          <p:cNvSpPr/>
          <p:nvPr/>
        </p:nvSpPr>
        <p:spPr>
          <a:xfrm>
            <a:off x="1357361" y="5924082"/>
            <a:ext cx="9477278" cy="504609"/>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dirty="0">
                <a:solidFill>
                  <a:schemeClr val="tx2"/>
                </a:solidFill>
              </a:rPr>
              <a:t>Hinweise: </a:t>
            </a:r>
            <a:r>
              <a:rPr lang="de-DE" sz="1600" dirty="0">
                <a:solidFill>
                  <a:schemeClr val="tx2"/>
                </a:solidFill>
              </a:rPr>
              <a:t>Neben Auftragsleistungen sind keine anderen Leistungen des Vertrags abrechenbar</a:t>
            </a:r>
            <a:br>
              <a:rPr lang="de-DE" sz="1600" dirty="0">
                <a:solidFill>
                  <a:schemeClr val="tx2"/>
                </a:solidFill>
              </a:rPr>
            </a:br>
            <a:r>
              <a:rPr lang="de-DE" sz="1600" dirty="0">
                <a:solidFill>
                  <a:schemeClr val="tx2"/>
                </a:solidFill>
              </a:rPr>
              <a:t>Die Abrechnung von Auftragsleistungen erfordert eine „Überweisung Zielauftrag“</a:t>
            </a:r>
          </a:p>
        </p:txBody>
      </p:sp>
      <p:pic>
        <p:nvPicPr>
          <p:cNvPr id="7" name="Grafik 6">
            <a:extLst>
              <a:ext uri="{FF2B5EF4-FFF2-40B4-BE49-F238E27FC236}">
                <a16:creationId xmlns:a16="http://schemas.microsoft.com/office/drawing/2014/main" id="{58853DCF-FD9C-E331-9C85-4F4FF60364C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7297" y="2225591"/>
            <a:ext cx="281237"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070E83CB-F1B2-A316-A0EA-D0C2A29E0F4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7297" y="2527387"/>
            <a:ext cx="281237"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id="{1D15C47C-A0EC-EACD-4972-9C804C006AA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7297" y="4656369"/>
            <a:ext cx="281237"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a:extLst>
              <a:ext uri="{FF2B5EF4-FFF2-40B4-BE49-F238E27FC236}">
                <a16:creationId xmlns:a16="http://schemas.microsoft.com/office/drawing/2014/main" id="{53ABBDC9-AAD0-2FAD-39C3-6D3273EBAF3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7297" y="4961915"/>
            <a:ext cx="281237"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10">
            <a:extLst>
              <a:ext uri="{FF2B5EF4-FFF2-40B4-BE49-F238E27FC236}">
                <a16:creationId xmlns:a16="http://schemas.microsoft.com/office/drawing/2014/main" id="{6B91803C-7BB0-2296-931A-492114A406B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7297" y="5283010"/>
            <a:ext cx="281237"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afik 12">
            <a:extLst>
              <a:ext uri="{FF2B5EF4-FFF2-40B4-BE49-F238E27FC236}">
                <a16:creationId xmlns:a16="http://schemas.microsoft.com/office/drawing/2014/main" id="{5A80F947-E110-DBE1-666E-B545E0244A5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7296" y="5579103"/>
            <a:ext cx="281237"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ußzeilenplatzhalter 5">
            <a:extLst>
              <a:ext uri="{FF2B5EF4-FFF2-40B4-BE49-F238E27FC236}">
                <a16:creationId xmlns:a16="http://schemas.microsoft.com/office/drawing/2014/main" id="{41EA0194-6959-F4C9-94B0-42AFCC52FD12}"/>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4" name="Fußzeilenplatzhalter 5">
            <a:extLst>
              <a:ext uri="{FF2B5EF4-FFF2-40B4-BE49-F238E27FC236}">
                <a16:creationId xmlns:a16="http://schemas.microsoft.com/office/drawing/2014/main" id="{304C485C-7496-4938-5545-6A0C09215CFF}"/>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502061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3D013-AD9C-7D45-A7AD-42AD3A1FFB54}"/>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67D10631-216B-CD11-BF55-0870C1DB5F4B}"/>
              </a:ext>
            </a:extLst>
          </p:cNvPr>
          <p:cNvGraphicFramePr>
            <a:graphicFrameLocks noGrp="1"/>
          </p:cNvGraphicFramePr>
          <p:nvPr/>
        </p:nvGraphicFramePr>
        <p:xfrm>
          <a:off x="373063" y="2044618"/>
          <a:ext cx="11443065" cy="103632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10126653">
                  <a:extLst>
                    <a:ext uri="{9D8B030D-6E8A-4147-A177-3AD203B41FA5}">
                      <a16:colId xmlns:a16="http://schemas.microsoft.com/office/drawing/2014/main" val="1828278700"/>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ACT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Indikator 1 (Asthmakontrolle)</a:t>
                      </a:r>
                    </a:p>
                    <a:p>
                      <a:r>
                        <a:rPr lang="de-DE" sz="1200" b="0" dirty="0">
                          <a:solidFill>
                            <a:srgbClr val="00305E"/>
                          </a:solidFill>
                          <a:latin typeface="Arial" panose="020B0604020202020204" pitchFamily="34" charset="0"/>
                          <a:cs typeface="Arial" panose="020B0604020202020204" pitchFamily="34" charset="0"/>
                        </a:rPr>
                        <a:t>Jede Asthmakontrolle muss mittels der Ziffer „ACT“ dokumentiert werden</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IIE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Indikator 5 (</a:t>
                      </a:r>
                      <a:r>
                        <a:rPr lang="de-DE" sz="1600" b="1" dirty="0">
                          <a:solidFill>
                            <a:srgbClr val="00305E"/>
                          </a:solidFill>
                          <a:latin typeface="Arial" panose="020B0604020202020204" pitchFamily="34" charset="0"/>
                          <a:cs typeface="Arial" panose="020B0604020202020204" pitchFamily="34" charset="0"/>
                        </a:rPr>
                        <a:t>I</a:t>
                      </a:r>
                      <a:r>
                        <a:rPr lang="de-DE" sz="1600" b="0" dirty="0">
                          <a:solidFill>
                            <a:srgbClr val="00305E"/>
                          </a:solidFill>
                          <a:latin typeface="Arial" panose="020B0604020202020204" pitchFamily="34" charset="0"/>
                          <a:cs typeface="Arial" panose="020B0604020202020204" pitchFamily="34" charset="0"/>
                        </a:rPr>
                        <a:t>nfluenza-</a:t>
                      </a:r>
                      <a:r>
                        <a:rPr lang="de-DE" sz="1600" b="1" dirty="0" err="1">
                          <a:solidFill>
                            <a:srgbClr val="00305E"/>
                          </a:solidFill>
                          <a:latin typeface="Arial" panose="020B0604020202020204" pitchFamily="34" charset="0"/>
                          <a:cs typeface="Arial" panose="020B0604020202020204" pitchFamily="34" charset="0"/>
                        </a:rPr>
                        <a:t>I</a:t>
                      </a:r>
                      <a:r>
                        <a:rPr lang="de-DE" sz="1600" b="0" dirty="0" err="1">
                          <a:solidFill>
                            <a:srgbClr val="00305E"/>
                          </a:solidFill>
                          <a:latin typeface="Arial" panose="020B0604020202020204" pitchFamily="34" charset="0"/>
                          <a:cs typeface="Arial" panose="020B0604020202020204" pitchFamily="34" charset="0"/>
                        </a:rPr>
                        <a:t>mpf</a:t>
                      </a:r>
                      <a:r>
                        <a:rPr lang="de-DE" sz="1600" b="1" dirty="0" err="1">
                          <a:solidFill>
                            <a:srgbClr val="00305E"/>
                          </a:solidFill>
                          <a:latin typeface="Arial" panose="020B0604020202020204" pitchFamily="34" charset="0"/>
                          <a:cs typeface="Arial" panose="020B0604020202020204" pitchFamily="34" charset="0"/>
                        </a:rPr>
                        <a:t>E</a:t>
                      </a:r>
                      <a:r>
                        <a:rPr lang="de-DE" sz="1600" b="0" dirty="0" err="1">
                          <a:solidFill>
                            <a:srgbClr val="00305E"/>
                          </a:solidFill>
                          <a:latin typeface="Arial" panose="020B0604020202020204" pitchFamily="34" charset="0"/>
                          <a:cs typeface="Arial" panose="020B0604020202020204" pitchFamily="34" charset="0"/>
                        </a:rPr>
                        <a:t>mpfehlung</a:t>
                      </a:r>
                      <a:r>
                        <a:rPr lang="de-DE" sz="1600" b="0" dirty="0">
                          <a:solidFill>
                            <a:srgbClr val="00305E"/>
                          </a:solidFill>
                          <a:latin typeface="Arial" panose="020B0604020202020204" pitchFamily="34" charset="0"/>
                          <a:cs typeface="Arial" panose="020B0604020202020204" pitchFamily="34" charset="0"/>
                        </a:rPr>
                        <a:t>)</a:t>
                      </a:r>
                    </a:p>
                    <a:p>
                      <a:r>
                        <a:rPr lang="de-DE" sz="1200" b="0" dirty="0">
                          <a:solidFill>
                            <a:srgbClr val="00305E"/>
                          </a:solidFill>
                          <a:latin typeface="Arial" panose="020B0604020202020204" pitchFamily="34" charset="0"/>
                          <a:cs typeface="Arial" panose="020B0604020202020204" pitchFamily="34" charset="0"/>
                        </a:rPr>
                        <a:t>Jede Empfehlung muss mittels der Ziffer „IIE“ dokumentiert werden</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bl>
          </a:graphicData>
        </a:graphic>
      </p:graphicFrame>
      <p:sp>
        <p:nvSpPr>
          <p:cNvPr id="2" name="Titel 1">
            <a:extLst>
              <a:ext uri="{FF2B5EF4-FFF2-40B4-BE49-F238E27FC236}">
                <a16:creationId xmlns:a16="http://schemas.microsoft.com/office/drawing/2014/main" id="{7CC64594-DE0A-8AAE-9D22-6F69489E61E5}"/>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A070C735-0681-0ED8-F2B5-0AAD488158F0}"/>
              </a:ext>
            </a:extLst>
          </p:cNvPr>
          <p:cNvSpPr>
            <a:spLocks noGrp="1"/>
          </p:cNvSpPr>
          <p:nvPr>
            <p:ph type="body" sz="quarter" idx="20"/>
          </p:nvPr>
        </p:nvSpPr>
        <p:spPr/>
        <p:txBody>
          <a:bodyPr/>
          <a:lstStyle/>
          <a:p>
            <a:r>
              <a:rPr lang="de-DE" dirty="0"/>
              <a:t>Dokumentationsziffern</a:t>
            </a:r>
          </a:p>
        </p:txBody>
      </p:sp>
      <p:sp>
        <p:nvSpPr>
          <p:cNvPr id="4" name="Foliennummernplatzhalter 3">
            <a:extLst>
              <a:ext uri="{FF2B5EF4-FFF2-40B4-BE49-F238E27FC236}">
                <a16:creationId xmlns:a16="http://schemas.microsoft.com/office/drawing/2014/main" id="{50E675E9-84E5-DD6D-8448-C26F123D5733}"/>
              </a:ext>
            </a:extLst>
          </p:cNvPr>
          <p:cNvSpPr>
            <a:spLocks noGrp="1"/>
          </p:cNvSpPr>
          <p:nvPr>
            <p:ph type="sldNum" sz="quarter" idx="16"/>
          </p:nvPr>
        </p:nvSpPr>
        <p:spPr/>
        <p:txBody>
          <a:bodyPr/>
          <a:lstStyle/>
          <a:p>
            <a:fld id="{563F8326-2D3F-44D0-8A27-327B93DAAA3E}" type="slidenum">
              <a:rPr lang="de-DE" smtClean="0"/>
              <a:pPr/>
              <a:t>40</a:t>
            </a:fld>
            <a:endParaRPr lang="de-DE"/>
          </a:p>
        </p:txBody>
      </p:sp>
      <p:sp>
        <p:nvSpPr>
          <p:cNvPr id="6" name="Inhaltsplatzhalter 3">
            <a:extLst>
              <a:ext uri="{FF2B5EF4-FFF2-40B4-BE49-F238E27FC236}">
                <a16:creationId xmlns:a16="http://schemas.microsoft.com/office/drawing/2014/main" id="{72BD8D6D-7328-A4C9-0790-91F2A45A0256}"/>
              </a:ext>
            </a:extLst>
          </p:cNvPr>
          <p:cNvSpPr txBox="1">
            <a:spLocks/>
          </p:cNvSpPr>
          <p:nvPr/>
        </p:nvSpPr>
        <p:spPr>
          <a:xfrm>
            <a:off x="379185" y="1451428"/>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Qualitätsindikatoren:</a:t>
            </a:r>
            <a:endParaRPr lang="de-DE" dirty="0"/>
          </a:p>
          <a:p>
            <a:pPr marL="285750" indent="-285750">
              <a:buFont typeface="Wingdings" panose="05000000000000000000" pitchFamily="2" charset="2"/>
              <a:buChar char="§"/>
            </a:pPr>
            <a:endParaRPr lang="de-DE" dirty="0"/>
          </a:p>
        </p:txBody>
      </p:sp>
      <p:sp>
        <p:nvSpPr>
          <p:cNvPr id="8" name="Inhaltsplatzhalter 3">
            <a:extLst>
              <a:ext uri="{FF2B5EF4-FFF2-40B4-BE49-F238E27FC236}">
                <a16:creationId xmlns:a16="http://schemas.microsoft.com/office/drawing/2014/main" id="{45A4A41F-1151-4F4D-B8A1-DD3DB50119AF}"/>
              </a:ext>
            </a:extLst>
          </p:cNvPr>
          <p:cNvSpPr txBox="1">
            <a:spLocks/>
          </p:cNvSpPr>
          <p:nvPr/>
        </p:nvSpPr>
        <p:spPr>
          <a:xfrm>
            <a:off x="372293" y="3309103"/>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Infoziffern:</a:t>
            </a:r>
            <a:endParaRPr lang="de-DE" dirty="0"/>
          </a:p>
          <a:p>
            <a:pPr marL="285750" indent="-285750">
              <a:buFont typeface="Wingdings" panose="05000000000000000000" pitchFamily="2" charset="2"/>
              <a:buChar char="§"/>
            </a:pPr>
            <a:endParaRPr lang="de-DE" dirty="0"/>
          </a:p>
        </p:txBody>
      </p:sp>
      <p:graphicFrame>
        <p:nvGraphicFramePr>
          <p:cNvPr id="9" name="Tabelle 8">
            <a:extLst>
              <a:ext uri="{FF2B5EF4-FFF2-40B4-BE49-F238E27FC236}">
                <a16:creationId xmlns:a16="http://schemas.microsoft.com/office/drawing/2014/main" id="{DE654EBA-E9C0-3E8E-B78E-4FF9363D1DAC}"/>
              </a:ext>
            </a:extLst>
          </p:cNvPr>
          <p:cNvGraphicFramePr>
            <a:graphicFrameLocks noGrp="1"/>
          </p:cNvGraphicFramePr>
          <p:nvPr/>
        </p:nvGraphicFramePr>
        <p:xfrm>
          <a:off x="372678" y="3897269"/>
          <a:ext cx="11443065" cy="173736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10126653">
                  <a:extLst>
                    <a:ext uri="{9D8B030D-6E8A-4147-A177-3AD203B41FA5}">
                      <a16:colId xmlns:a16="http://schemas.microsoft.com/office/drawing/2014/main" val="1828278700"/>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DAE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Diagnoseänderung</a:t>
                      </a:r>
                    </a:p>
                    <a:p>
                      <a:r>
                        <a:rPr lang="de-DE" sz="1200" b="0" dirty="0">
                          <a:solidFill>
                            <a:srgbClr val="00305E"/>
                          </a:solidFill>
                          <a:latin typeface="Arial" panose="020B0604020202020204" pitchFamily="34" charset="0"/>
                          <a:cs typeface="Arial" panose="020B0604020202020204" pitchFamily="34" charset="0"/>
                        </a:rPr>
                        <a:t>Siehe Diagnostikkomplexe E5A, E5B, E5C</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TIN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Therapieindikation</a:t>
                      </a:r>
                    </a:p>
                    <a:p>
                      <a:r>
                        <a:rPr lang="de-DE" sz="1200" dirty="0">
                          <a:solidFill>
                            <a:schemeClr val="tx2"/>
                          </a:solidFill>
                        </a:rPr>
                        <a:t>bei besonderen Allergenen vor der spezifischen Immuntherapie</a:t>
                      </a:r>
                    </a:p>
                    <a:p>
                      <a:r>
                        <a:rPr lang="de-DE" sz="1200" dirty="0">
                          <a:solidFill>
                            <a:schemeClr val="tx2"/>
                          </a:solidFill>
                        </a:rPr>
                        <a:t>Siehe E5C Diagnostikkomplex III</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28653958"/>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FBE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Fernbehandlung</a:t>
                      </a:r>
                    </a:p>
                    <a:p>
                      <a:r>
                        <a:rPr lang="de-DE" sz="1200" dirty="0">
                          <a:solidFill>
                            <a:schemeClr val="tx2"/>
                          </a:solidFill>
                        </a:rPr>
                        <a:t>Angeben, wenn in einem Quartal ausschließlich telemedizinische Kontakte stattfinden</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bl>
          </a:graphicData>
        </a:graphic>
      </p:graphicFrame>
      <p:sp>
        <p:nvSpPr>
          <p:cNvPr id="5" name="Fußzeilenplatzhalter 5">
            <a:extLst>
              <a:ext uri="{FF2B5EF4-FFF2-40B4-BE49-F238E27FC236}">
                <a16:creationId xmlns:a16="http://schemas.microsoft.com/office/drawing/2014/main" id="{F78670A5-13B7-AD1C-E6F9-1EBF394B3843}"/>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7" name="Fußzeilenplatzhalter 5">
            <a:extLst>
              <a:ext uri="{FF2B5EF4-FFF2-40B4-BE49-F238E27FC236}">
                <a16:creationId xmlns:a16="http://schemas.microsoft.com/office/drawing/2014/main" id="{FA4135C4-E998-84C6-F896-A0A6A27B5C0B}"/>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8313606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9FAEB8-7128-49A9-F5AC-607DA3F2554E}"/>
              </a:ext>
            </a:extLst>
          </p:cNvPr>
          <p:cNvSpPr>
            <a:spLocks noGrp="1"/>
          </p:cNvSpPr>
          <p:nvPr>
            <p:ph type="title"/>
          </p:nvPr>
        </p:nvSpPr>
        <p:spPr/>
        <p:txBody>
          <a:bodyPr/>
          <a:lstStyle/>
          <a:p>
            <a:r>
              <a:rPr lang="de-DE" dirty="0"/>
              <a:t>Abrechnungsbeispiele</a:t>
            </a:r>
          </a:p>
        </p:txBody>
      </p:sp>
      <p:sp>
        <p:nvSpPr>
          <p:cNvPr id="3" name="Textplatzhalter 2">
            <a:extLst>
              <a:ext uri="{FF2B5EF4-FFF2-40B4-BE49-F238E27FC236}">
                <a16:creationId xmlns:a16="http://schemas.microsoft.com/office/drawing/2014/main" id="{ECE29B71-10E7-B09E-79C0-C82D83D4BA62}"/>
              </a:ext>
            </a:extLst>
          </p:cNvPr>
          <p:cNvSpPr>
            <a:spLocks noGrp="1"/>
          </p:cNvSpPr>
          <p:nvPr>
            <p:ph type="body" sz="quarter" idx="20"/>
          </p:nvPr>
        </p:nvSpPr>
        <p:spPr/>
        <p:txBody>
          <a:bodyPr/>
          <a:lstStyle/>
          <a:p>
            <a:r>
              <a:rPr lang="de-DE" dirty="0"/>
              <a:t>Beispiel 1</a:t>
            </a:r>
          </a:p>
        </p:txBody>
      </p:sp>
      <p:sp>
        <p:nvSpPr>
          <p:cNvPr id="4" name="Foliennummernplatzhalter 3">
            <a:extLst>
              <a:ext uri="{FF2B5EF4-FFF2-40B4-BE49-F238E27FC236}">
                <a16:creationId xmlns:a16="http://schemas.microsoft.com/office/drawing/2014/main" id="{8F72F044-2007-2969-9860-4588B0898740}"/>
              </a:ext>
            </a:extLst>
          </p:cNvPr>
          <p:cNvSpPr>
            <a:spLocks noGrp="1"/>
          </p:cNvSpPr>
          <p:nvPr>
            <p:ph type="sldNum" sz="quarter" idx="16"/>
          </p:nvPr>
        </p:nvSpPr>
        <p:spPr/>
        <p:txBody>
          <a:bodyPr/>
          <a:lstStyle/>
          <a:p>
            <a:fld id="{563F8326-2D3F-44D0-8A27-327B93DAAA3E}" type="slidenum">
              <a:rPr lang="de-DE" smtClean="0"/>
              <a:pPr/>
              <a:t>41</a:t>
            </a:fld>
            <a:endParaRPr lang="de-DE"/>
          </a:p>
        </p:txBody>
      </p:sp>
      <p:sp>
        <p:nvSpPr>
          <p:cNvPr id="8" name="Inhaltsplatzhalter 3">
            <a:extLst>
              <a:ext uri="{FF2B5EF4-FFF2-40B4-BE49-F238E27FC236}">
                <a16:creationId xmlns:a16="http://schemas.microsoft.com/office/drawing/2014/main" id="{3C772906-1A6F-12C2-33A0-EA985E861189}"/>
              </a:ext>
            </a:extLst>
          </p:cNvPr>
          <p:cNvSpPr txBox="1">
            <a:spLocks/>
          </p:cNvSpPr>
          <p:nvPr/>
        </p:nvSpPr>
        <p:spPr>
          <a:xfrm>
            <a:off x="379185" y="1451428"/>
            <a:ext cx="11443450" cy="442027"/>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Behandlung einer Patientin mit 1 Behandlungstermin im Quartal - gut kontrolliertes Pollenasthma</a:t>
            </a:r>
          </a:p>
        </p:txBody>
      </p:sp>
      <p:graphicFrame>
        <p:nvGraphicFramePr>
          <p:cNvPr id="9" name="Tabelle 8">
            <a:extLst>
              <a:ext uri="{FF2B5EF4-FFF2-40B4-BE49-F238E27FC236}">
                <a16:creationId xmlns:a16="http://schemas.microsoft.com/office/drawing/2014/main" id="{F5FA21B1-7820-1010-DAB4-9D947284C669}"/>
              </a:ext>
            </a:extLst>
          </p:cNvPr>
          <p:cNvGraphicFramePr>
            <a:graphicFrameLocks noGrp="1"/>
          </p:cNvGraphicFramePr>
          <p:nvPr>
            <p:extLst>
              <p:ext uri="{D42A27DB-BD31-4B8C-83A1-F6EECF244321}">
                <p14:modId xmlns:p14="http://schemas.microsoft.com/office/powerpoint/2010/main" val="3878738408"/>
              </p:ext>
            </p:extLst>
          </p:nvPr>
        </p:nvGraphicFramePr>
        <p:xfrm>
          <a:off x="373062" y="2007393"/>
          <a:ext cx="11443448" cy="3708400"/>
        </p:xfrm>
        <a:graphic>
          <a:graphicData uri="http://schemas.openxmlformats.org/drawingml/2006/table">
            <a:tbl>
              <a:tblPr firstRow="1" bandRow="1">
                <a:tableStyleId>{F2DE63D5-997A-4646-A377-4702673A728D}</a:tableStyleId>
              </a:tblPr>
              <a:tblGrid>
                <a:gridCol w="1215593">
                  <a:extLst>
                    <a:ext uri="{9D8B030D-6E8A-4147-A177-3AD203B41FA5}">
                      <a16:colId xmlns:a16="http://schemas.microsoft.com/office/drawing/2014/main" val="200747501"/>
                    </a:ext>
                  </a:extLst>
                </a:gridCol>
                <a:gridCol w="1154545">
                  <a:extLst>
                    <a:ext uri="{9D8B030D-6E8A-4147-A177-3AD203B41FA5}">
                      <a16:colId xmlns:a16="http://schemas.microsoft.com/office/drawing/2014/main" val="999841245"/>
                    </a:ext>
                  </a:extLst>
                </a:gridCol>
                <a:gridCol w="7536873">
                  <a:extLst>
                    <a:ext uri="{9D8B030D-6E8A-4147-A177-3AD203B41FA5}">
                      <a16:colId xmlns:a16="http://schemas.microsoft.com/office/drawing/2014/main" val="3788025750"/>
                    </a:ext>
                  </a:extLst>
                </a:gridCol>
                <a:gridCol w="1536437">
                  <a:extLst>
                    <a:ext uri="{9D8B030D-6E8A-4147-A177-3AD203B41FA5}">
                      <a16:colId xmlns:a16="http://schemas.microsoft.com/office/drawing/2014/main" val="3105771240"/>
                    </a:ext>
                  </a:extLst>
                </a:gridCol>
              </a:tblGrid>
              <a:tr h="370840">
                <a:tc rowSpan="9">
                  <a:txBody>
                    <a:bodyPr/>
                    <a:lstStyle/>
                    <a:p>
                      <a:r>
                        <a:rPr lang="de-DE" sz="1600" b="0" dirty="0">
                          <a:solidFill>
                            <a:schemeClr val="tx2"/>
                          </a:solidFill>
                        </a:rPr>
                        <a:t>1. Termin</a:t>
                      </a:r>
                    </a:p>
                  </a:txBody>
                  <a:tcPr anchor="ctr">
                    <a:noFill/>
                  </a:tcPr>
                </a:tc>
                <a:tc>
                  <a:txBody>
                    <a:bodyPr/>
                    <a:lstStyle/>
                    <a:p>
                      <a:r>
                        <a:rPr lang="de-DE" sz="1600" b="0" dirty="0">
                          <a:solidFill>
                            <a:schemeClr val="tx2"/>
                          </a:solidFill>
                        </a:rPr>
                        <a:t>P1</a:t>
                      </a:r>
                    </a:p>
                  </a:txBody>
                  <a:tcP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b="0" dirty="0">
                          <a:solidFill>
                            <a:schemeClr val="tx2"/>
                          </a:solidFill>
                          <a:latin typeface="Arial" panose="020B0604020202020204" pitchFamily="34" charset="0"/>
                        </a:rPr>
                        <a:t>Grundpauschale</a:t>
                      </a:r>
                    </a:p>
                  </a:txBody>
                  <a:tcPr marL="91424" marR="91424" marT="45765" marB="45765">
                    <a:noFill/>
                  </a:tcPr>
                </a:tc>
                <a:tc>
                  <a:txBody>
                    <a:bodyPr/>
                    <a:lstStyle/>
                    <a:p>
                      <a:pPr algn="r"/>
                      <a:r>
                        <a:rPr lang="de-DE" sz="1600" b="0" dirty="0">
                          <a:solidFill>
                            <a:schemeClr val="tx2"/>
                          </a:solidFill>
                        </a:rPr>
                        <a:t>25,00 €</a:t>
                      </a:r>
                    </a:p>
                  </a:txBody>
                  <a:tcPr>
                    <a:noFill/>
                  </a:tcPr>
                </a:tc>
                <a:extLst>
                  <a:ext uri="{0D108BD9-81ED-4DB2-BD59-A6C34878D82A}">
                    <a16:rowId xmlns:a16="http://schemas.microsoft.com/office/drawing/2014/main" val="3097033232"/>
                  </a:ext>
                </a:extLst>
              </a:tr>
              <a:tr h="370840">
                <a:tc vMerge="1">
                  <a:txBody>
                    <a:bodyPr/>
                    <a:lstStyle/>
                    <a:p>
                      <a:endParaRPr lang="de-DE" dirty="0"/>
                    </a:p>
                  </a:txBody>
                  <a:tcPr/>
                </a:tc>
                <a:tc>
                  <a:txBody>
                    <a:bodyPr/>
                    <a:lstStyle/>
                    <a:p>
                      <a:r>
                        <a:rPr lang="de-DE" sz="1600" b="0" dirty="0">
                          <a:solidFill>
                            <a:schemeClr val="tx2"/>
                          </a:solidFill>
                        </a:rPr>
                        <a:t>P1UE*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b="0" dirty="0">
                          <a:solidFill>
                            <a:schemeClr val="tx2"/>
                          </a:solidFill>
                          <a:latin typeface="Arial" panose="020B0604020202020204" pitchFamily="34" charset="0"/>
                        </a:rPr>
                        <a:t>Überweisung vom HZV-Hausarzt</a:t>
                      </a:r>
                    </a:p>
                  </a:txBody>
                  <a:tcPr marL="91424" marR="91424" marT="45765" marB="45765"/>
                </a:tc>
                <a:tc>
                  <a:txBody>
                    <a:bodyPr/>
                    <a:lstStyle/>
                    <a:p>
                      <a:pPr algn="r"/>
                      <a:r>
                        <a:rPr lang="de-DE" sz="1600" b="0" dirty="0">
                          <a:solidFill>
                            <a:schemeClr val="tx2"/>
                          </a:solidFill>
                        </a:rPr>
                        <a:t>10,00 €</a:t>
                      </a:r>
                    </a:p>
                  </a:txBody>
                  <a:tcPr/>
                </a:tc>
                <a:extLst>
                  <a:ext uri="{0D108BD9-81ED-4DB2-BD59-A6C34878D82A}">
                    <a16:rowId xmlns:a16="http://schemas.microsoft.com/office/drawing/2014/main" val="1130511793"/>
                  </a:ext>
                </a:extLst>
              </a:tr>
              <a:tr h="370840">
                <a:tc vMerge="1">
                  <a:txBody>
                    <a:bodyPr/>
                    <a:lstStyle/>
                    <a:p>
                      <a:endParaRPr lang="de-DE" dirty="0"/>
                    </a:p>
                  </a:txBody>
                  <a:tcPr/>
                </a:tc>
                <a:tc>
                  <a:txBody>
                    <a:bodyPr/>
                    <a:lstStyle/>
                    <a:p>
                      <a:r>
                        <a:rPr lang="de-DE" sz="1600" b="0" dirty="0">
                          <a:solidFill>
                            <a:schemeClr val="tx2"/>
                          </a:solidFill>
                        </a:rPr>
                        <a:t>---Q1---</a:t>
                      </a:r>
                    </a:p>
                  </a:txBody>
                  <a:tcPr/>
                </a:tc>
                <a:tc>
                  <a:txBody>
                    <a:bodyPr/>
                    <a:lstStyle/>
                    <a:p>
                      <a:r>
                        <a:rPr lang="de-DE" sz="1600" b="0" dirty="0">
                          <a:solidFill>
                            <a:schemeClr val="tx2"/>
                          </a:solidFill>
                          <a:latin typeface="Arial" panose="020B0604020202020204" pitchFamily="34" charset="0"/>
                        </a:rPr>
                        <a:t>Qualitätszuschlag Rationale Pharmakotherapie (rot-blau-grün)</a:t>
                      </a:r>
                    </a:p>
                  </a:txBody>
                  <a:tcPr marL="91424" marR="91424" marT="45765" marB="45765"/>
                </a:tc>
                <a:tc>
                  <a:txBody>
                    <a:bodyPr/>
                    <a:lstStyle/>
                    <a:p>
                      <a:pPr algn="r"/>
                      <a:r>
                        <a:rPr lang="de-DE" sz="1600" b="0" dirty="0">
                          <a:solidFill>
                            <a:schemeClr val="tx2"/>
                          </a:solidFill>
                        </a:rPr>
                        <a:t>4,00 €</a:t>
                      </a:r>
                    </a:p>
                  </a:txBody>
                  <a:tcPr/>
                </a:tc>
                <a:extLst>
                  <a:ext uri="{0D108BD9-81ED-4DB2-BD59-A6C34878D82A}">
                    <a16:rowId xmlns:a16="http://schemas.microsoft.com/office/drawing/2014/main" val="2639058554"/>
                  </a:ext>
                </a:extLst>
              </a:tr>
              <a:tr h="370840">
                <a:tc vMerge="1">
                  <a:txBody>
                    <a:bodyPr/>
                    <a:lstStyle/>
                    <a:p>
                      <a:endParaRPr lang="de-DE" dirty="0"/>
                    </a:p>
                  </a:txBody>
                  <a:tcPr/>
                </a:tc>
                <a:tc>
                  <a:txBody>
                    <a:bodyPr/>
                    <a:lstStyle/>
                    <a:p>
                      <a:r>
                        <a:rPr lang="de-DE" sz="1600" b="0" dirty="0">
                          <a:solidFill>
                            <a:schemeClr val="tx2"/>
                          </a:solidFill>
                        </a:rPr>
                        <a:t>---Q8---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a:solidFill>
                            <a:schemeClr val="tx2"/>
                          </a:solidFill>
                          <a:latin typeface="Arial" panose="020B0604020202020204" pitchFamily="34" charset="0"/>
                        </a:rPr>
                        <a:t>Strukturzuschlag </a:t>
                      </a:r>
                      <a:r>
                        <a:rPr lang="de-DE" sz="1600" b="0" dirty="0" err="1">
                          <a:solidFill>
                            <a:schemeClr val="tx2"/>
                          </a:solidFill>
                          <a:latin typeface="Arial" panose="020B0604020202020204" pitchFamily="34" charset="0"/>
                        </a:rPr>
                        <a:t>FeNO</a:t>
                      </a:r>
                      <a:r>
                        <a:rPr lang="de-DE" sz="1600" b="0" dirty="0">
                          <a:solidFill>
                            <a:schemeClr val="tx2"/>
                          </a:solidFill>
                          <a:latin typeface="Arial" panose="020B0604020202020204" pitchFamily="34" charset="0"/>
                        </a:rPr>
                        <a:t>-Messung</a:t>
                      </a:r>
                    </a:p>
                  </a:txBody>
                  <a:tcPr marL="91424" marR="91424" marT="45713" marB="45713" anchor="ctr"/>
                </a:tc>
                <a:tc>
                  <a:txBody>
                    <a:bodyPr/>
                    <a:lstStyle/>
                    <a:p>
                      <a:pPr algn="r"/>
                      <a:r>
                        <a:rPr lang="de-DE" sz="1600" b="0" dirty="0">
                          <a:solidFill>
                            <a:schemeClr val="tx2"/>
                          </a:solidFill>
                        </a:rPr>
                        <a:t>3,00 €</a:t>
                      </a:r>
                    </a:p>
                  </a:txBody>
                  <a:tcPr/>
                </a:tc>
                <a:extLst>
                  <a:ext uri="{0D108BD9-81ED-4DB2-BD59-A6C34878D82A}">
                    <a16:rowId xmlns:a16="http://schemas.microsoft.com/office/drawing/2014/main" val="169675064"/>
                  </a:ext>
                </a:extLst>
              </a:tr>
              <a:tr h="370840">
                <a:tc vMerge="1">
                  <a:txBody>
                    <a:bodyPr/>
                    <a:lstStyle/>
                    <a:p>
                      <a:endParaRPr lang="de-DE" dirty="0"/>
                    </a:p>
                  </a:txBody>
                  <a:tcPr/>
                </a:tc>
                <a:tc>
                  <a:txBody>
                    <a:bodyPr/>
                    <a:lstStyle/>
                    <a:p>
                      <a:r>
                        <a:rPr lang="de-DE" sz="1600" b="0" dirty="0">
                          <a:solidFill>
                            <a:schemeClr val="tx2"/>
                          </a:solidFill>
                        </a:rPr>
                        <a:t>BG1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Beratungsgespräch Chronische Erkrankungen</a:t>
                      </a:r>
                    </a:p>
                  </a:txBody>
                  <a:tcPr marL="91424" marR="91424" marT="45713" marB="45713" anchor="ctr"/>
                </a:tc>
                <a:tc>
                  <a:txBody>
                    <a:bodyPr/>
                    <a:lstStyle/>
                    <a:p>
                      <a:pPr algn="r"/>
                      <a:r>
                        <a:rPr lang="de-DE" sz="1600" b="0" dirty="0">
                          <a:solidFill>
                            <a:schemeClr val="tx2"/>
                          </a:solidFill>
                        </a:rPr>
                        <a:t>20,00 €</a:t>
                      </a:r>
                    </a:p>
                  </a:txBody>
                  <a:tcPr/>
                </a:tc>
                <a:extLst>
                  <a:ext uri="{0D108BD9-81ED-4DB2-BD59-A6C34878D82A}">
                    <a16:rowId xmlns:a16="http://schemas.microsoft.com/office/drawing/2014/main" val="1415304992"/>
                  </a:ext>
                </a:extLst>
              </a:tr>
              <a:tr h="370840">
                <a:tc vMerge="1">
                  <a:txBody>
                    <a:bodyPr/>
                    <a:lstStyle/>
                    <a:p>
                      <a:endParaRPr lang="de-DE" dirty="0"/>
                    </a:p>
                  </a:txBody>
                  <a:tcPr/>
                </a:tc>
                <a:tc>
                  <a:txBody>
                    <a:bodyPr/>
                    <a:lstStyle/>
                    <a:p>
                      <a:r>
                        <a:rPr lang="de-DE" sz="1600" b="0" dirty="0">
                          <a:solidFill>
                            <a:schemeClr val="tx2"/>
                          </a:solidFill>
                        </a:rPr>
                        <a:t>---Q2---*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b="0" dirty="0">
                          <a:solidFill>
                            <a:schemeClr val="tx2"/>
                          </a:solidFill>
                          <a:latin typeface="Arial" panose="020B0604020202020204" pitchFamily="34" charset="0"/>
                        </a:rPr>
                        <a:t>Strukturzuschlag EFA®</a:t>
                      </a:r>
                    </a:p>
                  </a:txBody>
                  <a:tcPr marL="91424" marR="91424" marT="45713" marB="45713" anchor="ctr"/>
                </a:tc>
                <a:tc>
                  <a:txBody>
                    <a:bodyPr/>
                    <a:lstStyle/>
                    <a:p>
                      <a:pPr algn="r"/>
                      <a:r>
                        <a:rPr lang="de-DE" sz="1600" b="0" dirty="0">
                          <a:solidFill>
                            <a:schemeClr val="tx2"/>
                          </a:solidFill>
                        </a:rPr>
                        <a:t>10,00 €</a:t>
                      </a:r>
                    </a:p>
                  </a:txBody>
                  <a:tcPr/>
                </a:tc>
                <a:extLst>
                  <a:ext uri="{0D108BD9-81ED-4DB2-BD59-A6C34878D82A}">
                    <a16:rowId xmlns:a16="http://schemas.microsoft.com/office/drawing/2014/main" val="3017994458"/>
                  </a:ext>
                </a:extLst>
              </a:tr>
              <a:tr h="370840">
                <a:tc vMerge="1">
                  <a:txBody>
                    <a:bodyPr/>
                    <a:lstStyle/>
                    <a:p>
                      <a:endParaRPr lang="de-DE" dirty="0"/>
                    </a:p>
                  </a:txBody>
                  <a:tcPr/>
                </a:tc>
                <a:tc>
                  <a:txBody>
                    <a:bodyPr/>
                    <a:lstStyle/>
                    <a:p>
                      <a:r>
                        <a:rPr lang="de-DE" sz="1600" b="0" dirty="0">
                          <a:solidFill>
                            <a:schemeClr val="tx2"/>
                          </a:solidFill>
                        </a:rPr>
                        <a:t>P4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b="0" baseline="0" dirty="0">
                          <a:solidFill>
                            <a:schemeClr val="tx2"/>
                          </a:solidFill>
                          <a:latin typeface="Arial" panose="020B0604020202020204" pitchFamily="34" charset="0"/>
                          <a:cs typeface="Arial" panose="020B0604020202020204" pitchFamily="34" charset="0"/>
                        </a:rPr>
                        <a:t>D</a:t>
                      </a:r>
                      <a:r>
                        <a:rPr lang="de-DE" sz="1600" b="0" dirty="0">
                          <a:solidFill>
                            <a:schemeClr val="tx2"/>
                          </a:solidFill>
                          <a:latin typeface="Arial" panose="020B0604020202020204" pitchFamily="34" charset="0"/>
                          <a:cs typeface="Arial" panose="020B0604020202020204" pitchFamily="34" charset="0"/>
                        </a:rPr>
                        <a:t>iagnostikpauschale (chronisch)</a:t>
                      </a:r>
                      <a:endParaRPr kumimoji="0" lang="de-DE" sz="1600" b="0" i="0" u="none" strike="noStrike" kern="1200" cap="none" spc="0" normalizeH="0" baseline="0" noProof="0" dirty="0">
                        <a:ln>
                          <a:noFill/>
                        </a:ln>
                        <a:solidFill>
                          <a:schemeClr val="tx2"/>
                        </a:solidFill>
                        <a:effectLst/>
                        <a:uLnTx/>
                        <a:uFillTx/>
                        <a:latin typeface="Arial" panose="020B0604020202020204" pitchFamily="34" charset="0"/>
                        <a:ea typeface="+mn-ea"/>
                        <a:cs typeface="+mn-cs"/>
                      </a:endParaRPr>
                    </a:p>
                  </a:txBody>
                  <a:tcPr marL="91424" marR="91424" marT="45713" marB="45713" anchor="ctr"/>
                </a:tc>
                <a:tc>
                  <a:txBody>
                    <a:bodyPr/>
                    <a:lstStyle/>
                    <a:p>
                      <a:pPr algn="r"/>
                      <a:r>
                        <a:rPr lang="de-DE" sz="1600" b="0" dirty="0">
                          <a:solidFill>
                            <a:schemeClr val="tx2"/>
                          </a:solidFill>
                        </a:rPr>
                        <a:t>20,00 €</a:t>
                      </a:r>
                    </a:p>
                  </a:txBody>
                  <a:tcPr/>
                </a:tc>
                <a:extLst>
                  <a:ext uri="{0D108BD9-81ED-4DB2-BD59-A6C34878D82A}">
                    <a16:rowId xmlns:a16="http://schemas.microsoft.com/office/drawing/2014/main" val="935331564"/>
                  </a:ext>
                </a:extLst>
              </a:tr>
              <a:tr h="370840">
                <a:tc vMerge="1">
                  <a:txBody>
                    <a:bodyPr/>
                    <a:lstStyle/>
                    <a:p>
                      <a:endParaRPr lang="de-DE" dirty="0"/>
                    </a:p>
                  </a:txBody>
                  <a:tcPr/>
                </a:tc>
                <a:tc>
                  <a:txBody>
                    <a:bodyPr/>
                    <a:lstStyle/>
                    <a:p>
                      <a:r>
                        <a:rPr lang="de-DE" sz="1600" b="0" dirty="0">
                          <a:solidFill>
                            <a:schemeClr val="tx2"/>
                          </a:solidFill>
                        </a:rPr>
                        <a:t>BG5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b="0" dirty="0">
                          <a:solidFill>
                            <a:schemeClr val="tx2"/>
                          </a:solidFill>
                          <a:latin typeface="Arial" panose="020B0604020202020204" pitchFamily="34" charset="0"/>
                        </a:rPr>
                        <a:t>Versorgungsplanung nach positivem Allergietest</a:t>
                      </a:r>
                    </a:p>
                  </a:txBody>
                  <a:tcPr marL="91424" marR="91424" marT="45713" marB="45713" anchor="ctr"/>
                </a:tc>
                <a:tc>
                  <a:txBody>
                    <a:bodyPr/>
                    <a:lstStyle/>
                    <a:p>
                      <a:pPr algn="r"/>
                      <a:r>
                        <a:rPr lang="de-DE" sz="1600" b="0" dirty="0">
                          <a:solidFill>
                            <a:schemeClr val="tx2"/>
                          </a:solidFill>
                        </a:rPr>
                        <a:t>10,00 €</a:t>
                      </a:r>
                    </a:p>
                  </a:txBody>
                  <a:tcPr/>
                </a:tc>
                <a:extLst>
                  <a:ext uri="{0D108BD9-81ED-4DB2-BD59-A6C34878D82A}">
                    <a16:rowId xmlns:a16="http://schemas.microsoft.com/office/drawing/2014/main" val="286398593"/>
                  </a:ext>
                </a:extLst>
              </a:tr>
              <a:tr h="370840">
                <a:tc vMerge="1">
                  <a:txBody>
                    <a:bodyPr/>
                    <a:lstStyle/>
                    <a:p>
                      <a:endParaRPr lang="de-DE" dirty="0"/>
                    </a:p>
                  </a:txBody>
                  <a:tcPr/>
                </a:tc>
                <a:tc>
                  <a:txBody>
                    <a:bodyPr/>
                    <a:lstStyle/>
                    <a:p>
                      <a:r>
                        <a:rPr lang="de-DE" sz="1600" b="0" dirty="0">
                          <a:solidFill>
                            <a:schemeClr val="tx2"/>
                          </a:solidFill>
                        </a:rPr>
                        <a:t>ACT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b="0" dirty="0">
                          <a:solidFill>
                            <a:schemeClr val="tx2"/>
                          </a:solidFill>
                          <a:latin typeface="Arial" panose="020B0604020202020204" pitchFamily="34" charset="0"/>
                        </a:rPr>
                        <a:t>Infoziffer zur Dokumentation des Asthmakontrolltests</a:t>
                      </a:r>
                    </a:p>
                  </a:txBody>
                  <a:tcPr marL="91424" marR="91424" marT="45713" marB="45713" anchor="ctr"/>
                </a:tc>
                <a:tc>
                  <a:txBody>
                    <a:bodyPr/>
                    <a:lstStyle/>
                    <a:p>
                      <a:endParaRPr lang="de-DE" sz="1600" b="0" dirty="0">
                        <a:solidFill>
                          <a:schemeClr val="tx2"/>
                        </a:solidFill>
                      </a:endParaRPr>
                    </a:p>
                  </a:txBody>
                  <a:tcPr/>
                </a:tc>
                <a:extLst>
                  <a:ext uri="{0D108BD9-81ED-4DB2-BD59-A6C34878D82A}">
                    <a16:rowId xmlns:a16="http://schemas.microsoft.com/office/drawing/2014/main" val="576319280"/>
                  </a:ext>
                </a:extLst>
              </a:tr>
              <a:tr h="370840">
                <a:tc>
                  <a:txBody>
                    <a:bodyPr/>
                    <a:lstStyle/>
                    <a:p>
                      <a:endParaRPr lang="de-DE" dirty="0"/>
                    </a:p>
                  </a:txBody>
                  <a:tcPr>
                    <a:solidFill>
                      <a:schemeClr val="accent3"/>
                    </a:solidFill>
                  </a:tcPr>
                </a:tc>
                <a:tc>
                  <a:txBody>
                    <a:bodyPr/>
                    <a:lstStyle/>
                    <a:p>
                      <a:endParaRPr lang="de-DE" dirty="0"/>
                    </a:p>
                  </a:txBody>
                  <a:tcPr>
                    <a:solidFill>
                      <a:schemeClr val="accent3"/>
                    </a:solidFill>
                  </a:tcPr>
                </a:tc>
                <a:tc>
                  <a:txBody>
                    <a:bodyPr/>
                    <a:lstStyle/>
                    <a:p>
                      <a:pPr algn="r"/>
                      <a:r>
                        <a:rPr lang="de-DE" b="1" dirty="0">
                          <a:solidFill>
                            <a:schemeClr val="bg1"/>
                          </a:solidFill>
                        </a:rPr>
                        <a:t>Summe:</a:t>
                      </a:r>
                    </a:p>
                  </a:txBody>
                  <a:tcPr>
                    <a:solidFill>
                      <a:schemeClr val="accent3"/>
                    </a:solidFill>
                  </a:tcPr>
                </a:tc>
                <a:tc>
                  <a:txBody>
                    <a:bodyPr/>
                    <a:lstStyle/>
                    <a:p>
                      <a:pPr marL="0" algn="r" defTabSz="914400" rtl="0" eaLnBrk="1" latinLnBrk="0" hangingPunct="1"/>
                      <a:r>
                        <a:rPr lang="de-DE" sz="1800" b="1" kern="1200" dirty="0">
                          <a:solidFill>
                            <a:schemeClr val="bg1"/>
                          </a:solidFill>
                          <a:latin typeface="+mn-lt"/>
                          <a:ea typeface="+mn-ea"/>
                          <a:cs typeface="+mn-cs"/>
                        </a:rPr>
                        <a:t>102,00 €</a:t>
                      </a:r>
                    </a:p>
                  </a:txBody>
                  <a:tcPr>
                    <a:solidFill>
                      <a:schemeClr val="accent3"/>
                    </a:solidFill>
                  </a:tcPr>
                </a:tc>
                <a:extLst>
                  <a:ext uri="{0D108BD9-81ED-4DB2-BD59-A6C34878D82A}">
                    <a16:rowId xmlns:a16="http://schemas.microsoft.com/office/drawing/2014/main" val="265253550"/>
                  </a:ext>
                </a:extLst>
              </a:tr>
            </a:tbl>
          </a:graphicData>
        </a:graphic>
      </p:graphicFrame>
      <p:sp>
        <p:nvSpPr>
          <p:cNvPr id="10" name="Textfeld 9">
            <a:extLst>
              <a:ext uri="{FF2B5EF4-FFF2-40B4-BE49-F238E27FC236}">
                <a16:creationId xmlns:a16="http://schemas.microsoft.com/office/drawing/2014/main" id="{D2CABF0C-CC80-B849-F192-C13F52B734F2}"/>
              </a:ext>
            </a:extLst>
          </p:cNvPr>
          <p:cNvSpPr txBox="1"/>
          <p:nvPr/>
        </p:nvSpPr>
        <p:spPr>
          <a:xfrm>
            <a:off x="373062" y="5805320"/>
            <a:ext cx="1339272" cy="249099"/>
          </a:xfrm>
          <a:prstGeom prst="rect">
            <a:avLst/>
          </a:prstGeom>
          <a:noFill/>
        </p:spPr>
        <p:txBody>
          <a:bodyPr wrap="squar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*Bosch BKK 5,00 €</a:t>
            </a:r>
          </a:p>
        </p:txBody>
      </p:sp>
      <p:sp>
        <p:nvSpPr>
          <p:cNvPr id="5" name="Fußzeilenplatzhalter 5">
            <a:extLst>
              <a:ext uri="{FF2B5EF4-FFF2-40B4-BE49-F238E27FC236}">
                <a16:creationId xmlns:a16="http://schemas.microsoft.com/office/drawing/2014/main" id="{9CCE34A0-0CCB-77F3-9AE0-3CE6E869FE86}"/>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1" name="Fußzeilenplatzhalter 5">
            <a:extLst>
              <a:ext uri="{FF2B5EF4-FFF2-40B4-BE49-F238E27FC236}">
                <a16:creationId xmlns:a16="http://schemas.microsoft.com/office/drawing/2014/main" id="{10F147AB-C03F-801A-922F-F905BF2111FD}"/>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5444423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62D30-039B-478F-1360-17824588F70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7F16B6-23D3-1CD5-0000-76934D5211BF}"/>
              </a:ext>
            </a:extLst>
          </p:cNvPr>
          <p:cNvSpPr>
            <a:spLocks noGrp="1"/>
          </p:cNvSpPr>
          <p:nvPr>
            <p:ph type="title"/>
          </p:nvPr>
        </p:nvSpPr>
        <p:spPr/>
        <p:txBody>
          <a:bodyPr/>
          <a:lstStyle/>
          <a:p>
            <a:r>
              <a:rPr lang="de-DE" dirty="0"/>
              <a:t>Abrechnungsbeispiele</a:t>
            </a:r>
          </a:p>
        </p:txBody>
      </p:sp>
      <p:sp>
        <p:nvSpPr>
          <p:cNvPr id="3" name="Textplatzhalter 2">
            <a:extLst>
              <a:ext uri="{FF2B5EF4-FFF2-40B4-BE49-F238E27FC236}">
                <a16:creationId xmlns:a16="http://schemas.microsoft.com/office/drawing/2014/main" id="{B6DD3F14-1E42-736F-CFF8-1DA75EB3C591}"/>
              </a:ext>
            </a:extLst>
          </p:cNvPr>
          <p:cNvSpPr>
            <a:spLocks noGrp="1"/>
          </p:cNvSpPr>
          <p:nvPr>
            <p:ph type="body" sz="quarter" idx="20"/>
          </p:nvPr>
        </p:nvSpPr>
        <p:spPr/>
        <p:txBody>
          <a:bodyPr/>
          <a:lstStyle/>
          <a:p>
            <a:r>
              <a:rPr lang="de-DE" dirty="0"/>
              <a:t>Beispiel 2</a:t>
            </a:r>
          </a:p>
        </p:txBody>
      </p:sp>
      <p:sp>
        <p:nvSpPr>
          <p:cNvPr id="4" name="Foliennummernplatzhalter 3">
            <a:extLst>
              <a:ext uri="{FF2B5EF4-FFF2-40B4-BE49-F238E27FC236}">
                <a16:creationId xmlns:a16="http://schemas.microsoft.com/office/drawing/2014/main" id="{1693A5F1-BFF0-04B0-4FE3-A6F8A936FD3E}"/>
              </a:ext>
            </a:extLst>
          </p:cNvPr>
          <p:cNvSpPr>
            <a:spLocks noGrp="1"/>
          </p:cNvSpPr>
          <p:nvPr>
            <p:ph type="sldNum" sz="quarter" idx="16"/>
          </p:nvPr>
        </p:nvSpPr>
        <p:spPr/>
        <p:txBody>
          <a:bodyPr/>
          <a:lstStyle/>
          <a:p>
            <a:fld id="{563F8326-2D3F-44D0-8A27-327B93DAAA3E}" type="slidenum">
              <a:rPr lang="de-DE" smtClean="0"/>
              <a:pPr/>
              <a:t>42</a:t>
            </a:fld>
            <a:endParaRPr lang="de-DE"/>
          </a:p>
        </p:txBody>
      </p:sp>
      <p:sp>
        <p:nvSpPr>
          <p:cNvPr id="8" name="Inhaltsplatzhalter 3">
            <a:extLst>
              <a:ext uri="{FF2B5EF4-FFF2-40B4-BE49-F238E27FC236}">
                <a16:creationId xmlns:a16="http://schemas.microsoft.com/office/drawing/2014/main" id="{52ECE933-4A7D-CDCF-9617-3DAF5D6730F6}"/>
              </a:ext>
            </a:extLst>
          </p:cNvPr>
          <p:cNvSpPr txBox="1">
            <a:spLocks/>
          </p:cNvSpPr>
          <p:nvPr/>
        </p:nvSpPr>
        <p:spPr>
          <a:xfrm>
            <a:off x="379185" y="1451428"/>
            <a:ext cx="11443450" cy="442027"/>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Behandlung eines COPD-Patienten – </a:t>
            </a:r>
            <a:r>
              <a:rPr lang="de-DE" dirty="0" err="1"/>
              <a:t>Rez</a:t>
            </a:r>
            <a:r>
              <a:rPr lang="de-DE" dirty="0"/>
              <a:t>. Exacerbationen </a:t>
            </a:r>
            <a:r>
              <a:rPr lang="de-DE" sz="1200" dirty="0"/>
              <a:t>(FEV1 &gt;=35 % und &lt;50 % des Sollwertes) </a:t>
            </a:r>
            <a:r>
              <a:rPr lang="de-DE" dirty="0"/>
              <a:t>– chron. Nikotinkonsum</a:t>
            </a:r>
          </a:p>
        </p:txBody>
      </p:sp>
      <p:graphicFrame>
        <p:nvGraphicFramePr>
          <p:cNvPr id="9" name="Tabelle 8">
            <a:extLst>
              <a:ext uri="{FF2B5EF4-FFF2-40B4-BE49-F238E27FC236}">
                <a16:creationId xmlns:a16="http://schemas.microsoft.com/office/drawing/2014/main" id="{56170EC5-1FE1-6ADE-2252-0B4B0D644BD1}"/>
              </a:ext>
            </a:extLst>
          </p:cNvPr>
          <p:cNvGraphicFramePr>
            <a:graphicFrameLocks noGrp="1"/>
          </p:cNvGraphicFramePr>
          <p:nvPr>
            <p:extLst>
              <p:ext uri="{D42A27DB-BD31-4B8C-83A1-F6EECF244321}">
                <p14:modId xmlns:p14="http://schemas.microsoft.com/office/powerpoint/2010/main" val="2527021802"/>
              </p:ext>
            </p:extLst>
          </p:nvPr>
        </p:nvGraphicFramePr>
        <p:xfrm>
          <a:off x="373062" y="2007393"/>
          <a:ext cx="11448000" cy="3962648"/>
        </p:xfrm>
        <a:graphic>
          <a:graphicData uri="http://schemas.openxmlformats.org/drawingml/2006/table">
            <a:tbl>
              <a:tblPr firstRow="1" bandRow="1">
                <a:tableStyleId>{F2DE63D5-997A-4646-A377-4702673A728D}</a:tableStyleId>
              </a:tblPr>
              <a:tblGrid>
                <a:gridCol w="1211700">
                  <a:extLst>
                    <a:ext uri="{9D8B030D-6E8A-4147-A177-3AD203B41FA5}">
                      <a16:colId xmlns:a16="http://schemas.microsoft.com/office/drawing/2014/main" val="2531604145"/>
                    </a:ext>
                  </a:extLst>
                </a:gridCol>
                <a:gridCol w="1155499">
                  <a:extLst>
                    <a:ext uri="{9D8B030D-6E8A-4147-A177-3AD203B41FA5}">
                      <a16:colId xmlns:a16="http://schemas.microsoft.com/office/drawing/2014/main" val="999841245"/>
                    </a:ext>
                  </a:extLst>
                </a:gridCol>
                <a:gridCol w="7543096">
                  <a:extLst>
                    <a:ext uri="{9D8B030D-6E8A-4147-A177-3AD203B41FA5}">
                      <a16:colId xmlns:a16="http://schemas.microsoft.com/office/drawing/2014/main" val="3788025750"/>
                    </a:ext>
                  </a:extLst>
                </a:gridCol>
                <a:gridCol w="1537705">
                  <a:extLst>
                    <a:ext uri="{9D8B030D-6E8A-4147-A177-3AD203B41FA5}">
                      <a16:colId xmlns:a16="http://schemas.microsoft.com/office/drawing/2014/main" val="3105771240"/>
                    </a:ext>
                  </a:extLst>
                </a:gridCol>
              </a:tblGrid>
              <a:tr h="288000">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1. Termin</a:t>
                      </a:r>
                    </a:p>
                  </a:txBody>
                  <a:tcPr marL="91424" marR="91424" marT="45765" marB="45765" anchor="ctr">
                    <a:lnB w="12700" cap="flat" cmpd="sng" algn="ctr">
                      <a:solidFill>
                        <a:schemeClr val="accent3">
                          <a:lumMod val="60000"/>
                          <a:lumOff val="4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P1</a:t>
                      </a:r>
                    </a:p>
                  </a:txBody>
                  <a:tcPr marL="91424" marR="91424" marT="45765" marB="45765">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Grundpauschale</a:t>
                      </a:r>
                    </a:p>
                  </a:txBody>
                  <a:tcPr marL="91424" marR="91424" marT="45765" marB="45765">
                    <a:noFill/>
                  </a:tcPr>
                </a:tc>
                <a:tc>
                  <a:txBody>
                    <a:bodyPr/>
                    <a:lstStyle/>
                    <a:p>
                      <a:pPr algn="r"/>
                      <a:r>
                        <a:rPr lang="de-DE" sz="1400" b="0" dirty="0">
                          <a:solidFill>
                            <a:schemeClr val="tx2"/>
                          </a:solidFill>
                        </a:rPr>
                        <a:t>25,00 €</a:t>
                      </a:r>
                    </a:p>
                  </a:txBody>
                  <a:tcPr>
                    <a:noFill/>
                  </a:tcPr>
                </a:tc>
                <a:extLst>
                  <a:ext uri="{0D108BD9-81ED-4DB2-BD59-A6C34878D82A}">
                    <a16:rowId xmlns:a16="http://schemas.microsoft.com/office/drawing/2014/main" val="3097033232"/>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600" b="0" dirty="0">
                        <a:solidFill>
                          <a:schemeClr val="tx2"/>
                        </a:solidFill>
                        <a:latin typeface="Arial" panose="020B0604020202020204" pitchFamily="34" charset="0"/>
                      </a:endParaRP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P1UE*</a:t>
                      </a: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Überweisung vom HZV-Hausarzt</a:t>
                      </a:r>
                    </a:p>
                  </a:txBody>
                  <a:tcPr marL="91424" marR="91424" marT="45765" marB="45765"/>
                </a:tc>
                <a:tc>
                  <a:txBody>
                    <a:bodyPr/>
                    <a:lstStyle/>
                    <a:p>
                      <a:pPr algn="r"/>
                      <a:r>
                        <a:rPr lang="de-DE" sz="1400" b="0" dirty="0">
                          <a:solidFill>
                            <a:schemeClr val="tx2"/>
                          </a:solidFill>
                        </a:rPr>
                        <a:t>10,00 €</a:t>
                      </a:r>
                    </a:p>
                  </a:txBody>
                  <a:tcPr/>
                </a:tc>
                <a:extLst>
                  <a:ext uri="{0D108BD9-81ED-4DB2-BD59-A6C34878D82A}">
                    <a16:rowId xmlns:a16="http://schemas.microsoft.com/office/drawing/2014/main" val="1130511793"/>
                  </a:ext>
                </a:extLst>
              </a:tr>
              <a:tr h="2880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2. Termin</a:t>
                      </a:r>
                    </a:p>
                  </a:txBody>
                  <a:tcPr marL="91424" marR="91424" marT="45765" marB="45765">
                    <a:lnT w="12700" cap="flat" cmpd="sng" algn="ctr">
                      <a:solidFill>
                        <a:schemeClr val="accent3">
                          <a:lumMod val="60000"/>
                          <a:lumOff val="40000"/>
                        </a:schemeClr>
                      </a:solidFill>
                      <a:prstDash val="solid"/>
                      <a:round/>
                      <a:headEnd type="none" w="med" len="med"/>
                      <a:tailEnd type="none" w="med" len="med"/>
                    </a:lnT>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E1</a:t>
                      </a: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Spiroergometrie</a:t>
                      </a:r>
                    </a:p>
                  </a:txBody>
                  <a:tcPr marL="91424" marR="91424" marT="45765" marB="45765"/>
                </a:tc>
                <a:tc>
                  <a:txBody>
                    <a:bodyPr/>
                    <a:lstStyle/>
                    <a:p>
                      <a:pPr algn="r"/>
                      <a:r>
                        <a:rPr lang="de-DE" sz="1400" b="0" dirty="0">
                          <a:solidFill>
                            <a:schemeClr val="tx2"/>
                          </a:solidFill>
                        </a:rPr>
                        <a:t>44,00 €</a:t>
                      </a:r>
                    </a:p>
                  </a:txBody>
                  <a:tcPr/>
                </a:tc>
                <a:extLst>
                  <a:ext uri="{0D108BD9-81ED-4DB2-BD59-A6C34878D82A}">
                    <a16:rowId xmlns:a16="http://schemas.microsoft.com/office/drawing/2014/main" val="2639058554"/>
                  </a:ext>
                </a:extLst>
              </a:tr>
              <a:tr h="2880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3. Termin</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E5B</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Komplexe Blutgasdiagnostik</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30,00 €</a:t>
                      </a:r>
                    </a:p>
                  </a:txBody>
                  <a:tcPr marL="91424" marR="91424" marT="45713" marB="45713" anchor="ctr"/>
                </a:tc>
                <a:extLst>
                  <a:ext uri="{0D108BD9-81ED-4DB2-BD59-A6C34878D82A}">
                    <a16:rowId xmlns:a16="http://schemas.microsoft.com/office/drawing/2014/main" val="169675064"/>
                  </a:ext>
                </a:extLst>
              </a:tr>
              <a:tr h="288000">
                <a:tc rowSpan="4">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4. Termin</a:t>
                      </a:r>
                    </a:p>
                  </a:txBody>
                  <a:tcPr marL="91424" marR="91424" marT="45713" marB="45713" anchor="ctr">
                    <a:lnB w="12700" cap="flat" cmpd="sng" algn="ctr">
                      <a:solidFill>
                        <a:schemeClr val="accent3">
                          <a:lumMod val="60000"/>
                          <a:lumOff val="4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BG1</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rPr>
                        <a:t>Beratungsgespräch Chronische Erkrankungen</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20,00 €</a:t>
                      </a:r>
                    </a:p>
                  </a:txBody>
                  <a:tcPr marL="91424" marR="91424" marT="45713" marB="45713" anchor="ctr"/>
                </a:tc>
                <a:extLst>
                  <a:ext uri="{0D108BD9-81ED-4DB2-BD59-A6C34878D82A}">
                    <a16:rowId xmlns:a16="http://schemas.microsoft.com/office/drawing/2014/main" val="1415304992"/>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600" b="0" dirty="0">
                        <a:solidFill>
                          <a:schemeClr val="tx2"/>
                        </a:solidFill>
                        <a:latin typeface="Arial" panose="020B0604020202020204" pitchFamily="34" charset="0"/>
                      </a:endParaRP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---ZBG1---</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rPr>
                        <a:t>Zuschlag auf BG1 zur Stärkung der Gesundheitskompetenz</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13,00 €</a:t>
                      </a:r>
                    </a:p>
                  </a:txBody>
                  <a:tcPr marL="91424" marR="91424" marT="45713" marB="45713" anchor="ctr"/>
                </a:tc>
                <a:extLst>
                  <a:ext uri="{0D108BD9-81ED-4DB2-BD59-A6C34878D82A}">
                    <a16:rowId xmlns:a16="http://schemas.microsoft.com/office/drawing/2014/main" val="552479958"/>
                  </a:ext>
                </a:extLst>
              </a:tr>
              <a:tr h="288000">
                <a:tc vMerge="1">
                  <a:txBody>
                    <a:bodyPr/>
                    <a:lstStyle/>
                    <a:p>
                      <a:endParaRPr lang="de-DE" sz="1600" b="0" dirty="0">
                        <a:solidFill>
                          <a:schemeClr val="tx2"/>
                        </a:solidFill>
                        <a:latin typeface="Arial" panose="020B0604020202020204" pitchFamily="34" charset="0"/>
                      </a:endParaRPr>
                    </a:p>
                  </a:txBody>
                  <a:tcPr marL="91424" marR="91424" marT="45713" marB="45713" anchor="ctr"/>
                </a:tc>
                <a:tc>
                  <a:txBody>
                    <a:bodyPr/>
                    <a:lstStyle/>
                    <a:p>
                      <a:r>
                        <a:rPr lang="de-DE" sz="1400" b="0" dirty="0">
                          <a:solidFill>
                            <a:schemeClr val="tx2"/>
                          </a:solidFill>
                          <a:latin typeface="Arial" panose="020B0604020202020204" pitchFamily="34" charset="0"/>
                        </a:rPr>
                        <a:t>---Q2---*</a:t>
                      </a:r>
                    </a:p>
                  </a:txBody>
                  <a:tcPr marL="91424" marR="91424" marT="45713" marB="45713"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Strukturzuschlag EFA®</a:t>
                      </a:r>
                    </a:p>
                  </a:txBody>
                  <a:tcPr marL="91424" marR="91424" marT="45765" marB="45765"/>
                </a:tc>
                <a:tc>
                  <a:txBody>
                    <a:bodyPr/>
                    <a:lstStyle/>
                    <a:p>
                      <a:pPr algn="r"/>
                      <a:r>
                        <a:rPr lang="de-DE" sz="1400" b="0" dirty="0">
                          <a:solidFill>
                            <a:schemeClr val="tx2"/>
                          </a:solidFill>
                        </a:rPr>
                        <a:t>10,00 €</a:t>
                      </a:r>
                    </a:p>
                  </a:txBody>
                  <a:tcPr/>
                </a:tc>
                <a:extLst>
                  <a:ext uri="{0D108BD9-81ED-4DB2-BD59-A6C34878D82A}">
                    <a16:rowId xmlns:a16="http://schemas.microsoft.com/office/drawing/2014/main" val="3017994458"/>
                  </a:ext>
                </a:extLst>
              </a:tr>
              <a:tr h="288000">
                <a:tc vMerge="1">
                  <a:txBody>
                    <a:bodyPr/>
                    <a:lstStyle/>
                    <a:p>
                      <a:endParaRPr lang="de-DE" sz="1600" dirty="0">
                        <a:solidFill>
                          <a:schemeClr val="tx2"/>
                        </a:solidFill>
                      </a:endParaRPr>
                    </a:p>
                  </a:txBody>
                  <a:tcPr marL="91424" marR="91424" marT="45713" marB="45713" anchor="ctr"/>
                </a:tc>
                <a:tc>
                  <a:txBody>
                    <a:bodyPr/>
                    <a:lstStyle/>
                    <a:p>
                      <a:r>
                        <a:rPr lang="de-DE" sz="1400" dirty="0">
                          <a:solidFill>
                            <a:schemeClr val="tx2"/>
                          </a:solidFill>
                        </a:rPr>
                        <a:t>P4</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rPr>
                        <a:t>Diagnostikpauschale (chronisch)</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20,00 €</a:t>
                      </a:r>
                    </a:p>
                  </a:txBody>
                  <a:tcPr marL="91424" marR="91424" marT="45713" marB="45713" anchor="ctr"/>
                </a:tc>
                <a:extLst>
                  <a:ext uri="{0D108BD9-81ED-4DB2-BD59-A6C34878D82A}">
                    <a16:rowId xmlns:a16="http://schemas.microsoft.com/office/drawing/2014/main" val="935331564"/>
                  </a:ext>
                </a:extLst>
              </a:tr>
              <a:tr h="2880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5. Termin</a:t>
                      </a:r>
                    </a:p>
                  </a:txBody>
                  <a:tcPr marL="91424" marR="91424" marT="45713" marB="45713" anchor="ctr">
                    <a:lnT w="12700" cap="flat" cmpd="sng" algn="ctr">
                      <a:solidFill>
                        <a:schemeClr val="accent3">
                          <a:lumMod val="60000"/>
                          <a:lumOff val="40000"/>
                        </a:schemeClr>
                      </a:solidFill>
                      <a:prstDash val="solid"/>
                      <a:round/>
                      <a:headEnd type="none" w="med" len="med"/>
                      <a:tailEnd type="none" w="med" len="med"/>
                    </a:lnT>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BG2A1**</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rgbClr val="002060"/>
                          </a:solidFill>
                          <a:latin typeface="Arial" panose="020B0604020202020204" pitchFamily="34" charset="0"/>
                          <a:cs typeface="Arial" panose="020B0604020202020204" pitchFamily="34" charset="0"/>
                        </a:rPr>
                        <a:t>Intensivierte Einzel-Beratung zum Rauchstopp</a:t>
                      </a:r>
                      <a:endParaRPr lang="de-DE" sz="1400" dirty="0">
                        <a:solidFill>
                          <a:srgbClr val="002060"/>
                        </a:solidFill>
                        <a:latin typeface="Arial" panose="020B0604020202020204" pitchFamily="34" charset="0"/>
                      </a:endParaRP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10,00 €</a:t>
                      </a:r>
                    </a:p>
                  </a:txBody>
                  <a:tcPr marL="91424" marR="91424" marT="45713" marB="45713" anchor="ctr"/>
                </a:tc>
                <a:extLst>
                  <a:ext uri="{0D108BD9-81ED-4DB2-BD59-A6C34878D82A}">
                    <a16:rowId xmlns:a16="http://schemas.microsoft.com/office/drawing/2014/main" val="286398593"/>
                  </a:ext>
                </a:extLst>
              </a:tr>
              <a:tr h="288000">
                <a:tc>
                  <a:txBody>
                    <a:bodyPr/>
                    <a:lstStyle/>
                    <a:p>
                      <a:r>
                        <a:rPr lang="de-DE" sz="1400" b="0" dirty="0">
                          <a:solidFill>
                            <a:schemeClr val="tx2"/>
                          </a:solidFill>
                          <a:latin typeface="Arial" panose="020B0604020202020204" pitchFamily="34" charset="0"/>
                        </a:rPr>
                        <a:t>6. Termin</a:t>
                      </a:r>
                    </a:p>
                  </a:txBody>
                  <a:tcPr marL="91424" marR="91424" marT="45713" marB="45713" anchor="ctr"/>
                </a:tc>
                <a:tc>
                  <a:txBody>
                    <a:bodyPr/>
                    <a:lstStyle/>
                    <a:p>
                      <a:r>
                        <a:rPr lang="de-DE" sz="1400" b="0" dirty="0">
                          <a:solidFill>
                            <a:schemeClr val="tx2"/>
                          </a:solidFill>
                          <a:latin typeface="Arial" panose="020B0604020202020204" pitchFamily="34" charset="0"/>
                        </a:rPr>
                        <a:t>BG3A</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Raucherberatung als Einzeltherapie</a:t>
                      </a:r>
                    </a:p>
                  </a:txBody>
                  <a:tcPr marL="91424" marR="91424" marT="45713" marB="45713" anchor="ctr"/>
                </a:tc>
                <a:tc>
                  <a:txBody>
                    <a:bodyPr/>
                    <a:lstStyle/>
                    <a:p>
                      <a:pPr algn="r"/>
                      <a:r>
                        <a:rPr lang="de-DE" sz="1400" dirty="0">
                          <a:solidFill>
                            <a:srgbClr val="002060"/>
                          </a:solidFill>
                          <a:latin typeface="Arial" panose="020B0604020202020204" pitchFamily="34" charset="0"/>
                        </a:rPr>
                        <a:t>80,00 €</a:t>
                      </a:r>
                    </a:p>
                  </a:txBody>
                  <a:tcPr marL="91424" marR="91424" marT="45713" marB="45713" anchor="ctr"/>
                </a:tc>
                <a:extLst>
                  <a:ext uri="{0D108BD9-81ED-4DB2-BD59-A6C34878D82A}">
                    <a16:rowId xmlns:a16="http://schemas.microsoft.com/office/drawing/2014/main" val="576319280"/>
                  </a:ext>
                </a:extLst>
              </a:tr>
              <a:tr h="288000">
                <a:tc>
                  <a:txBody>
                    <a:bodyPr/>
                    <a:lstStyle/>
                    <a:p>
                      <a:r>
                        <a:rPr lang="de-DE" sz="1400" b="0" dirty="0">
                          <a:solidFill>
                            <a:schemeClr val="tx2"/>
                          </a:solidFill>
                          <a:latin typeface="Arial" panose="020B0604020202020204" pitchFamily="34" charset="0"/>
                        </a:rPr>
                        <a:t>7. Termin</a:t>
                      </a:r>
                    </a:p>
                  </a:txBody>
                  <a:tcPr marL="91424" marR="91424" marT="45713" marB="45713" anchor="ctr"/>
                </a:tc>
                <a:tc>
                  <a:txBody>
                    <a:bodyPr/>
                    <a:lstStyle/>
                    <a:p>
                      <a:r>
                        <a:rPr lang="de-DE" sz="1400" b="0" dirty="0">
                          <a:solidFill>
                            <a:schemeClr val="tx2"/>
                          </a:solidFill>
                          <a:latin typeface="Arial" panose="020B0604020202020204" pitchFamily="34" charset="0"/>
                        </a:rPr>
                        <a:t>BG3A</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Raucherberatung als Einzeltherapie</a:t>
                      </a:r>
                    </a:p>
                  </a:txBody>
                  <a:tcPr marL="91424" marR="91424" marT="45713" marB="45713" anchor="ctr"/>
                </a:tc>
                <a:tc>
                  <a:txBody>
                    <a:bodyPr/>
                    <a:lstStyle/>
                    <a:p>
                      <a:pPr algn="r"/>
                      <a:r>
                        <a:rPr lang="de-DE" sz="1400" dirty="0">
                          <a:solidFill>
                            <a:srgbClr val="002060"/>
                          </a:solidFill>
                          <a:latin typeface="Arial" panose="020B0604020202020204" pitchFamily="34" charset="0"/>
                        </a:rPr>
                        <a:t>80,00 €</a:t>
                      </a:r>
                    </a:p>
                  </a:txBody>
                  <a:tcPr marL="91424" marR="91424" marT="45713" marB="45713" anchor="ctr"/>
                </a:tc>
                <a:extLst>
                  <a:ext uri="{0D108BD9-81ED-4DB2-BD59-A6C34878D82A}">
                    <a16:rowId xmlns:a16="http://schemas.microsoft.com/office/drawing/2014/main" val="1137082248"/>
                  </a:ext>
                </a:extLst>
              </a:tr>
              <a:tr h="288000">
                <a:tc>
                  <a:txBody>
                    <a:bodyPr/>
                    <a:lstStyle/>
                    <a:p>
                      <a:r>
                        <a:rPr lang="de-DE" sz="1400" b="0" dirty="0">
                          <a:solidFill>
                            <a:schemeClr val="tx2"/>
                          </a:solidFill>
                          <a:latin typeface="Arial" panose="020B0604020202020204" pitchFamily="34" charset="0"/>
                        </a:rPr>
                        <a:t>8. Termin</a:t>
                      </a:r>
                    </a:p>
                  </a:txBody>
                  <a:tcPr marL="91424" marR="91424" marT="45713" marB="45713" anchor="ctr"/>
                </a:tc>
                <a:tc>
                  <a:txBody>
                    <a:bodyPr/>
                    <a:lstStyle/>
                    <a:p>
                      <a:r>
                        <a:rPr lang="de-DE" sz="1400" b="0" dirty="0">
                          <a:solidFill>
                            <a:schemeClr val="tx2"/>
                          </a:solidFill>
                          <a:latin typeface="Arial" panose="020B0604020202020204" pitchFamily="34" charset="0"/>
                        </a:rPr>
                        <a:t>BG3A</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Raucherberatung als Einzeltherapie</a:t>
                      </a:r>
                    </a:p>
                  </a:txBody>
                  <a:tcPr marL="91424" marR="91424" marT="45713" marB="45713" anchor="ctr"/>
                </a:tc>
                <a:tc>
                  <a:txBody>
                    <a:bodyPr/>
                    <a:lstStyle/>
                    <a:p>
                      <a:pPr algn="r"/>
                      <a:r>
                        <a:rPr lang="de-DE" sz="1400" dirty="0">
                          <a:solidFill>
                            <a:srgbClr val="002060"/>
                          </a:solidFill>
                          <a:latin typeface="Arial" panose="020B0604020202020204" pitchFamily="34" charset="0"/>
                        </a:rPr>
                        <a:t>80,00 €</a:t>
                      </a:r>
                    </a:p>
                  </a:txBody>
                  <a:tcPr marL="91424" marR="91424" marT="45713" marB="45713" anchor="ctr"/>
                </a:tc>
                <a:extLst>
                  <a:ext uri="{0D108BD9-81ED-4DB2-BD59-A6C34878D82A}">
                    <a16:rowId xmlns:a16="http://schemas.microsoft.com/office/drawing/2014/main" val="274160801"/>
                  </a:ext>
                </a:extLst>
              </a:tr>
              <a:tr h="288000">
                <a:tc>
                  <a:txBody>
                    <a:bodyPr/>
                    <a:lstStyle/>
                    <a:p>
                      <a:endParaRPr lang="de-DE" sz="1400" dirty="0"/>
                    </a:p>
                  </a:txBody>
                  <a:tcPr>
                    <a:solidFill>
                      <a:schemeClr val="accent3"/>
                    </a:solidFill>
                  </a:tcPr>
                </a:tc>
                <a:tc>
                  <a:txBody>
                    <a:bodyPr/>
                    <a:lstStyle/>
                    <a:p>
                      <a:endParaRPr lang="de-DE" sz="1400" dirty="0"/>
                    </a:p>
                  </a:txBody>
                  <a:tcPr>
                    <a:solidFill>
                      <a:schemeClr val="accent3"/>
                    </a:solidFill>
                  </a:tcPr>
                </a:tc>
                <a:tc>
                  <a:txBody>
                    <a:bodyPr/>
                    <a:lstStyle/>
                    <a:p>
                      <a:pPr algn="r"/>
                      <a:r>
                        <a:rPr lang="de-DE" sz="1400" b="1" dirty="0">
                          <a:solidFill>
                            <a:schemeClr val="bg1"/>
                          </a:solidFill>
                        </a:rPr>
                        <a:t>Summe:</a:t>
                      </a:r>
                    </a:p>
                  </a:txBody>
                  <a:tcPr>
                    <a:solidFill>
                      <a:schemeClr val="accent3"/>
                    </a:solidFill>
                  </a:tcPr>
                </a:tc>
                <a:tc>
                  <a:txBody>
                    <a:bodyPr/>
                    <a:lstStyle/>
                    <a:p>
                      <a:pPr marL="0" algn="r" defTabSz="914400" rtl="0" eaLnBrk="1" latinLnBrk="0" hangingPunct="1"/>
                      <a:r>
                        <a:rPr lang="de-DE" sz="1400" b="1" kern="1200" dirty="0">
                          <a:solidFill>
                            <a:schemeClr val="bg1"/>
                          </a:solidFill>
                          <a:latin typeface="+mn-lt"/>
                          <a:ea typeface="+mn-ea"/>
                          <a:cs typeface="+mn-cs"/>
                        </a:rPr>
                        <a:t>422,00 €</a:t>
                      </a:r>
                    </a:p>
                  </a:txBody>
                  <a:tcPr>
                    <a:solidFill>
                      <a:schemeClr val="accent3"/>
                    </a:solidFill>
                  </a:tcPr>
                </a:tc>
                <a:extLst>
                  <a:ext uri="{0D108BD9-81ED-4DB2-BD59-A6C34878D82A}">
                    <a16:rowId xmlns:a16="http://schemas.microsoft.com/office/drawing/2014/main" val="265253550"/>
                  </a:ext>
                </a:extLst>
              </a:tr>
            </a:tbl>
          </a:graphicData>
        </a:graphic>
      </p:graphicFrame>
      <p:sp>
        <p:nvSpPr>
          <p:cNvPr id="10" name="Textfeld 9">
            <a:extLst>
              <a:ext uri="{FF2B5EF4-FFF2-40B4-BE49-F238E27FC236}">
                <a16:creationId xmlns:a16="http://schemas.microsoft.com/office/drawing/2014/main" id="{DC11FFEC-C1FE-E419-3540-741DBABB97DE}"/>
              </a:ext>
            </a:extLst>
          </p:cNvPr>
          <p:cNvSpPr txBox="1"/>
          <p:nvPr/>
        </p:nvSpPr>
        <p:spPr>
          <a:xfrm>
            <a:off x="373061" y="5989449"/>
            <a:ext cx="5547447" cy="368398"/>
          </a:xfrm>
          <a:prstGeom prst="rect">
            <a:avLst/>
          </a:prstGeom>
          <a:noFill/>
        </p:spPr>
        <p:txBody>
          <a:bodyPr wrap="squar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*Bosch BKK 5,00 €</a:t>
            </a:r>
          </a:p>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**BG2A1 nur bei Kombination F17.1/F17.2 und Asthma oder COPD abrechenbar</a:t>
            </a:r>
          </a:p>
        </p:txBody>
      </p:sp>
      <p:sp>
        <p:nvSpPr>
          <p:cNvPr id="5" name="Fußzeilenplatzhalter 5">
            <a:extLst>
              <a:ext uri="{FF2B5EF4-FFF2-40B4-BE49-F238E27FC236}">
                <a16:creationId xmlns:a16="http://schemas.microsoft.com/office/drawing/2014/main" id="{5E185EB9-F4DA-4B41-5DDE-E281E985B4D3}"/>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1" name="Fußzeilenplatzhalter 5">
            <a:extLst>
              <a:ext uri="{FF2B5EF4-FFF2-40B4-BE49-F238E27FC236}">
                <a16:creationId xmlns:a16="http://schemas.microsoft.com/office/drawing/2014/main" id="{75A1EAD2-A436-0F6A-BDC5-E1ABE508D922}"/>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2328459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46FDA-EC93-B693-41A1-36882CEA2FC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78A306D-D1B1-4287-EAA7-224C4B8F3F91}"/>
              </a:ext>
            </a:extLst>
          </p:cNvPr>
          <p:cNvSpPr>
            <a:spLocks noGrp="1"/>
          </p:cNvSpPr>
          <p:nvPr>
            <p:ph type="title"/>
          </p:nvPr>
        </p:nvSpPr>
        <p:spPr/>
        <p:txBody>
          <a:bodyPr/>
          <a:lstStyle/>
          <a:p>
            <a:r>
              <a:rPr lang="de-DE" dirty="0"/>
              <a:t>Abrechnungsbeispiele</a:t>
            </a:r>
          </a:p>
        </p:txBody>
      </p:sp>
      <p:sp>
        <p:nvSpPr>
          <p:cNvPr id="3" name="Textplatzhalter 2">
            <a:extLst>
              <a:ext uri="{FF2B5EF4-FFF2-40B4-BE49-F238E27FC236}">
                <a16:creationId xmlns:a16="http://schemas.microsoft.com/office/drawing/2014/main" id="{026379F2-6BAD-F11C-4CC4-D91B22268D3A}"/>
              </a:ext>
            </a:extLst>
          </p:cNvPr>
          <p:cNvSpPr>
            <a:spLocks noGrp="1"/>
          </p:cNvSpPr>
          <p:nvPr>
            <p:ph type="body" sz="quarter" idx="20"/>
          </p:nvPr>
        </p:nvSpPr>
        <p:spPr/>
        <p:txBody>
          <a:bodyPr/>
          <a:lstStyle/>
          <a:p>
            <a:r>
              <a:rPr lang="de-DE" dirty="0"/>
              <a:t>Beispiel 3</a:t>
            </a:r>
          </a:p>
        </p:txBody>
      </p:sp>
      <p:sp>
        <p:nvSpPr>
          <p:cNvPr id="4" name="Foliennummernplatzhalter 3">
            <a:extLst>
              <a:ext uri="{FF2B5EF4-FFF2-40B4-BE49-F238E27FC236}">
                <a16:creationId xmlns:a16="http://schemas.microsoft.com/office/drawing/2014/main" id="{22501EE5-7D6F-60D4-60AC-6FCD259B56B8}"/>
              </a:ext>
            </a:extLst>
          </p:cNvPr>
          <p:cNvSpPr>
            <a:spLocks noGrp="1"/>
          </p:cNvSpPr>
          <p:nvPr>
            <p:ph type="sldNum" sz="quarter" idx="16"/>
          </p:nvPr>
        </p:nvSpPr>
        <p:spPr/>
        <p:txBody>
          <a:bodyPr/>
          <a:lstStyle/>
          <a:p>
            <a:fld id="{563F8326-2D3F-44D0-8A27-327B93DAAA3E}" type="slidenum">
              <a:rPr lang="de-DE" smtClean="0"/>
              <a:pPr/>
              <a:t>43</a:t>
            </a:fld>
            <a:endParaRPr lang="de-DE"/>
          </a:p>
        </p:txBody>
      </p:sp>
      <p:sp>
        <p:nvSpPr>
          <p:cNvPr id="8" name="Inhaltsplatzhalter 3">
            <a:extLst>
              <a:ext uri="{FF2B5EF4-FFF2-40B4-BE49-F238E27FC236}">
                <a16:creationId xmlns:a16="http://schemas.microsoft.com/office/drawing/2014/main" id="{B461CD3D-C6E4-89D2-C201-E6F32E1796E1}"/>
              </a:ext>
            </a:extLst>
          </p:cNvPr>
          <p:cNvSpPr txBox="1">
            <a:spLocks/>
          </p:cNvSpPr>
          <p:nvPr/>
        </p:nvSpPr>
        <p:spPr>
          <a:xfrm>
            <a:off x="379185" y="1451428"/>
            <a:ext cx="11443450" cy="442027"/>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Patient mit unklarer Dyspnoe, Allergieabklärung, Rauchstopp; 2 Behandlungstermine</a:t>
            </a:r>
          </a:p>
        </p:txBody>
      </p:sp>
      <p:graphicFrame>
        <p:nvGraphicFramePr>
          <p:cNvPr id="9" name="Tabelle 8">
            <a:extLst>
              <a:ext uri="{FF2B5EF4-FFF2-40B4-BE49-F238E27FC236}">
                <a16:creationId xmlns:a16="http://schemas.microsoft.com/office/drawing/2014/main" id="{A11CA58F-5515-AE5F-167C-02DFEC38C3E2}"/>
              </a:ext>
            </a:extLst>
          </p:cNvPr>
          <p:cNvGraphicFramePr>
            <a:graphicFrameLocks noGrp="1"/>
          </p:cNvGraphicFramePr>
          <p:nvPr>
            <p:extLst>
              <p:ext uri="{D42A27DB-BD31-4B8C-83A1-F6EECF244321}">
                <p14:modId xmlns:p14="http://schemas.microsoft.com/office/powerpoint/2010/main" val="2703703160"/>
              </p:ext>
            </p:extLst>
          </p:nvPr>
        </p:nvGraphicFramePr>
        <p:xfrm>
          <a:off x="373062" y="2007393"/>
          <a:ext cx="11448000" cy="3658174"/>
        </p:xfrm>
        <a:graphic>
          <a:graphicData uri="http://schemas.openxmlformats.org/drawingml/2006/table">
            <a:tbl>
              <a:tblPr firstRow="1" bandRow="1">
                <a:tableStyleId>{F2DE63D5-997A-4646-A377-4702673A728D}</a:tableStyleId>
              </a:tblPr>
              <a:tblGrid>
                <a:gridCol w="1211700">
                  <a:extLst>
                    <a:ext uri="{9D8B030D-6E8A-4147-A177-3AD203B41FA5}">
                      <a16:colId xmlns:a16="http://schemas.microsoft.com/office/drawing/2014/main" val="2531604145"/>
                    </a:ext>
                  </a:extLst>
                </a:gridCol>
                <a:gridCol w="1155499">
                  <a:extLst>
                    <a:ext uri="{9D8B030D-6E8A-4147-A177-3AD203B41FA5}">
                      <a16:colId xmlns:a16="http://schemas.microsoft.com/office/drawing/2014/main" val="999841245"/>
                    </a:ext>
                  </a:extLst>
                </a:gridCol>
                <a:gridCol w="7543096">
                  <a:extLst>
                    <a:ext uri="{9D8B030D-6E8A-4147-A177-3AD203B41FA5}">
                      <a16:colId xmlns:a16="http://schemas.microsoft.com/office/drawing/2014/main" val="3788025750"/>
                    </a:ext>
                  </a:extLst>
                </a:gridCol>
                <a:gridCol w="1537705">
                  <a:extLst>
                    <a:ext uri="{9D8B030D-6E8A-4147-A177-3AD203B41FA5}">
                      <a16:colId xmlns:a16="http://schemas.microsoft.com/office/drawing/2014/main" val="3105771240"/>
                    </a:ext>
                  </a:extLst>
                </a:gridCol>
              </a:tblGrid>
              <a:tr h="288000">
                <a:tc rowSpan="6">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1. Termin</a:t>
                      </a:r>
                    </a:p>
                  </a:txBody>
                  <a:tcPr marL="91424" marR="91424" marT="45765" marB="45765" anchor="ctr">
                    <a:lnB w="12700" cap="flat" cmpd="sng" algn="ctr">
                      <a:solidFill>
                        <a:schemeClr val="accent3">
                          <a:lumMod val="60000"/>
                          <a:lumOff val="4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P1</a:t>
                      </a:r>
                    </a:p>
                  </a:txBody>
                  <a:tcPr marL="91424" marR="91424" marT="45765" marB="45765">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Grundpauschale</a:t>
                      </a:r>
                    </a:p>
                  </a:txBody>
                  <a:tcPr marL="91424" marR="91424" marT="45765" marB="45765">
                    <a:noFill/>
                  </a:tcPr>
                </a:tc>
                <a:tc>
                  <a:txBody>
                    <a:bodyPr/>
                    <a:lstStyle/>
                    <a:p>
                      <a:pPr algn="r"/>
                      <a:r>
                        <a:rPr lang="de-DE" sz="1400" b="0" dirty="0">
                          <a:solidFill>
                            <a:schemeClr val="tx2"/>
                          </a:solidFill>
                        </a:rPr>
                        <a:t>25,00 €</a:t>
                      </a:r>
                    </a:p>
                  </a:txBody>
                  <a:tcPr>
                    <a:noFill/>
                  </a:tcPr>
                </a:tc>
                <a:extLst>
                  <a:ext uri="{0D108BD9-81ED-4DB2-BD59-A6C34878D82A}">
                    <a16:rowId xmlns:a16="http://schemas.microsoft.com/office/drawing/2014/main" val="3097033232"/>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600" b="0" dirty="0">
                        <a:solidFill>
                          <a:schemeClr val="tx2"/>
                        </a:solidFill>
                        <a:latin typeface="Arial" panose="020B0604020202020204" pitchFamily="34" charset="0"/>
                      </a:endParaRP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P1UE*</a:t>
                      </a: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Überweisung vom HZV-Hausarzt</a:t>
                      </a:r>
                    </a:p>
                  </a:txBody>
                  <a:tcPr marL="91424" marR="91424" marT="45765" marB="45765"/>
                </a:tc>
                <a:tc>
                  <a:txBody>
                    <a:bodyPr/>
                    <a:lstStyle/>
                    <a:p>
                      <a:pPr algn="r"/>
                      <a:r>
                        <a:rPr lang="de-DE" sz="1400" b="0" dirty="0">
                          <a:solidFill>
                            <a:schemeClr val="tx2"/>
                          </a:solidFill>
                        </a:rPr>
                        <a:t>10,00 €</a:t>
                      </a:r>
                    </a:p>
                  </a:txBody>
                  <a:tcPr/>
                </a:tc>
                <a:extLst>
                  <a:ext uri="{0D108BD9-81ED-4DB2-BD59-A6C34878D82A}">
                    <a16:rowId xmlns:a16="http://schemas.microsoft.com/office/drawing/2014/main" val="1130511793"/>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b="0" dirty="0">
                        <a:solidFill>
                          <a:schemeClr val="tx2"/>
                        </a:solidFill>
                        <a:latin typeface="Arial" panose="020B0604020202020204" pitchFamily="34" charset="0"/>
                      </a:endParaRPr>
                    </a:p>
                  </a:txBody>
                  <a:tcPr marL="91424" marR="91424" marT="45765" marB="45765" anchor="ct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---Q5---</a:t>
                      </a: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Strukturzuschlag Sonografie</a:t>
                      </a:r>
                    </a:p>
                  </a:txBody>
                  <a:tcPr marL="91424" marR="91424" marT="45765" marB="45765"/>
                </a:tc>
                <a:tc>
                  <a:txBody>
                    <a:bodyPr/>
                    <a:lstStyle/>
                    <a:p>
                      <a:pPr algn="r"/>
                      <a:r>
                        <a:rPr lang="de-DE" sz="1400" b="0" dirty="0">
                          <a:solidFill>
                            <a:schemeClr val="tx2"/>
                          </a:solidFill>
                        </a:rPr>
                        <a:t>1,00 €</a:t>
                      </a:r>
                    </a:p>
                  </a:txBody>
                  <a:tcPr/>
                </a:tc>
                <a:extLst>
                  <a:ext uri="{0D108BD9-81ED-4DB2-BD59-A6C34878D82A}">
                    <a16:rowId xmlns:a16="http://schemas.microsoft.com/office/drawing/2014/main" val="2595208623"/>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b="0" kern="1200" dirty="0">
                        <a:solidFill>
                          <a:schemeClr val="tx2"/>
                        </a:solidFill>
                        <a:latin typeface="Arial" panose="020B0604020202020204" pitchFamily="34" charset="0"/>
                        <a:ea typeface="+mn-ea"/>
                        <a:cs typeface="+mn-cs"/>
                      </a:endParaRPr>
                    </a:p>
                  </a:txBody>
                  <a:tcPr marL="91424" marR="91424" marT="45765" marB="45765">
                    <a:lnT w="12700" cap="flat" cmpd="sng" algn="ctr">
                      <a:solidFill>
                        <a:schemeClr val="accent3">
                          <a:lumMod val="60000"/>
                          <a:lumOff val="40000"/>
                        </a:schemeClr>
                      </a:solidFill>
                      <a:prstDash val="solid"/>
                      <a:round/>
                      <a:headEnd type="none" w="med" len="med"/>
                      <a:tailEnd type="none" w="med" len="med"/>
                    </a:lnT>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---Q6---</a:t>
                      </a: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Strukturzuschlag Röntgen</a:t>
                      </a:r>
                    </a:p>
                  </a:txBody>
                  <a:tcPr marL="91424" marR="91424" marT="45765" marB="45765"/>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400" b="0" dirty="0">
                          <a:solidFill>
                            <a:schemeClr val="tx2"/>
                          </a:solidFill>
                        </a:rPr>
                        <a:t>1,00 €</a:t>
                      </a:r>
                    </a:p>
                  </a:txBody>
                  <a:tcPr/>
                </a:tc>
                <a:extLst>
                  <a:ext uri="{0D108BD9-81ED-4DB2-BD59-A6C34878D82A}">
                    <a16:rowId xmlns:a16="http://schemas.microsoft.com/office/drawing/2014/main" val="2639058554"/>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b="0" dirty="0">
                        <a:solidFill>
                          <a:schemeClr val="tx2"/>
                        </a:solidFill>
                        <a:latin typeface="Arial" panose="020B0604020202020204" pitchFamily="34" charset="0"/>
                      </a:endParaRP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---Q8---</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Strukturzuschlag </a:t>
                      </a:r>
                      <a:r>
                        <a:rPr lang="de-DE" sz="1400" b="0" dirty="0" err="1">
                          <a:solidFill>
                            <a:schemeClr val="tx2"/>
                          </a:solidFill>
                          <a:latin typeface="Arial" panose="020B0604020202020204" pitchFamily="34" charset="0"/>
                        </a:rPr>
                        <a:t>FeNO</a:t>
                      </a:r>
                      <a:r>
                        <a:rPr lang="de-DE" sz="1400" b="0" dirty="0">
                          <a:solidFill>
                            <a:schemeClr val="tx2"/>
                          </a:solidFill>
                          <a:latin typeface="Arial" panose="020B0604020202020204" pitchFamily="34" charset="0"/>
                        </a:rPr>
                        <a:t>-Messung</a:t>
                      </a:r>
                      <a:endParaRPr lang="de-DE" sz="1400" dirty="0">
                        <a:solidFill>
                          <a:srgbClr val="002060"/>
                        </a:solidFill>
                        <a:latin typeface="Arial" panose="020B0604020202020204" pitchFamily="34" charset="0"/>
                      </a:endParaRP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rPr>
                        <a:t>3,00 €</a:t>
                      </a:r>
                    </a:p>
                  </a:txBody>
                  <a:tcPr marL="91424" marR="91424" marT="45713" marB="45713" anchor="ctr"/>
                </a:tc>
                <a:extLst>
                  <a:ext uri="{0D108BD9-81ED-4DB2-BD59-A6C34878D82A}">
                    <a16:rowId xmlns:a16="http://schemas.microsoft.com/office/drawing/2014/main" val="169675064"/>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b="0" dirty="0">
                        <a:solidFill>
                          <a:schemeClr val="tx2"/>
                        </a:solidFill>
                        <a:latin typeface="Arial" panose="020B0604020202020204" pitchFamily="34" charset="0"/>
                      </a:endParaRP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E5A</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Unspezifischer bronchialer Provokationstest</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rPr>
                        <a:t>40,00 €</a:t>
                      </a:r>
                    </a:p>
                  </a:txBody>
                  <a:tcPr marL="91424" marR="91424" marT="45713" marB="45713" anchor="ctr"/>
                </a:tc>
                <a:extLst>
                  <a:ext uri="{0D108BD9-81ED-4DB2-BD59-A6C34878D82A}">
                    <a16:rowId xmlns:a16="http://schemas.microsoft.com/office/drawing/2014/main" val="2329029781"/>
                  </a:ext>
                </a:extLst>
              </a:tr>
              <a:tr h="288000">
                <a:tc rowSpan="5">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2. Termin</a:t>
                      </a:r>
                    </a:p>
                  </a:txBody>
                  <a:tcPr marL="91424" marR="91424" marT="45713" marB="45713" anchor="ctr">
                    <a:lnT w="12700" cap="flat" cmpd="sng" algn="ctr">
                      <a:solidFill>
                        <a:schemeClr val="accent3">
                          <a:lumMod val="60000"/>
                          <a:lumOff val="40000"/>
                        </a:schemeClr>
                      </a:solidFill>
                      <a:prstDash val="solid"/>
                      <a:round/>
                      <a:headEnd type="none" w="med" len="med"/>
                      <a:tailEnd type="none" w="med" len="med"/>
                    </a:lnT>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E5C</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Pricktest</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25,00 €</a:t>
                      </a:r>
                    </a:p>
                  </a:txBody>
                  <a:tcPr marL="91424" marR="91424" marT="45713" marB="45713" anchor="ctr"/>
                </a:tc>
                <a:extLst>
                  <a:ext uri="{0D108BD9-81ED-4DB2-BD59-A6C34878D82A}">
                    <a16:rowId xmlns:a16="http://schemas.microsoft.com/office/drawing/2014/main" val="286398593"/>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b="0" kern="1200" dirty="0">
                        <a:solidFill>
                          <a:schemeClr val="tx2"/>
                        </a:solidFill>
                        <a:latin typeface="Arial" panose="020B0604020202020204" pitchFamily="34" charset="0"/>
                        <a:ea typeface="+mn-ea"/>
                        <a:cs typeface="+mn-cs"/>
                      </a:endParaRP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BG1</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rPr>
                        <a:t>Beratungsgespräch Chronische Erkrankungen</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20,00 €</a:t>
                      </a:r>
                    </a:p>
                  </a:txBody>
                  <a:tcPr marL="91424" marR="91424" marT="45713" marB="45713" anchor="ctr"/>
                </a:tc>
                <a:extLst>
                  <a:ext uri="{0D108BD9-81ED-4DB2-BD59-A6C34878D82A}">
                    <a16:rowId xmlns:a16="http://schemas.microsoft.com/office/drawing/2014/main" val="576319280"/>
                  </a:ext>
                </a:extLst>
              </a:tr>
              <a:tr h="288000">
                <a:tc vMerge="1">
                  <a:txBody>
                    <a:bodyPr/>
                    <a:lstStyle/>
                    <a:p>
                      <a:endParaRPr lang="de-DE" sz="1400" b="0" dirty="0">
                        <a:solidFill>
                          <a:schemeClr val="tx2"/>
                        </a:solidFill>
                        <a:latin typeface="Arial" panose="020B0604020202020204" pitchFamily="34" charset="0"/>
                      </a:endParaRPr>
                    </a:p>
                  </a:txBody>
                  <a:tcPr marL="91424" marR="91424" marT="45713" marB="45713" anchor="ctr"/>
                </a:tc>
                <a:tc>
                  <a:txBody>
                    <a:bodyPr/>
                    <a:lstStyle/>
                    <a:p>
                      <a:r>
                        <a:rPr lang="de-DE" sz="1400" b="0" dirty="0">
                          <a:solidFill>
                            <a:schemeClr val="tx2"/>
                          </a:solidFill>
                          <a:latin typeface="Arial" panose="020B0604020202020204" pitchFamily="34" charset="0"/>
                        </a:rPr>
                        <a:t>---Q2---*</a:t>
                      </a:r>
                    </a:p>
                  </a:txBody>
                  <a:tcPr marL="91424" marR="91424" marT="45713" marB="45713"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Strukturzuschlag EFA®</a:t>
                      </a:r>
                    </a:p>
                  </a:txBody>
                  <a:tcPr marL="91424" marR="91424" marT="45765" marB="45765"/>
                </a:tc>
                <a:tc>
                  <a:txBody>
                    <a:bodyPr/>
                    <a:lstStyle/>
                    <a:p>
                      <a:pPr algn="r"/>
                      <a:r>
                        <a:rPr lang="de-DE" sz="1400" b="0" dirty="0">
                          <a:solidFill>
                            <a:schemeClr val="tx2"/>
                          </a:solidFill>
                        </a:rPr>
                        <a:t>10,00 €</a:t>
                      </a:r>
                    </a:p>
                  </a:txBody>
                  <a:tcPr/>
                </a:tc>
                <a:extLst>
                  <a:ext uri="{0D108BD9-81ED-4DB2-BD59-A6C34878D82A}">
                    <a16:rowId xmlns:a16="http://schemas.microsoft.com/office/drawing/2014/main" val="1137082248"/>
                  </a:ext>
                </a:extLst>
              </a:tr>
              <a:tr h="288000">
                <a:tc vMerge="1">
                  <a:txBody>
                    <a:bodyPr/>
                    <a:lstStyle/>
                    <a:p>
                      <a:endParaRPr lang="de-DE" sz="1400" b="0" dirty="0">
                        <a:solidFill>
                          <a:schemeClr val="tx2"/>
                        </a:solidFill>
                        <a:latin typeface="Arial" panose="020B0604020202020204" pitchFamily="34" charset="0"/>
                      </a:endParaRP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BG5</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Versorgungsplanung nach positivem Allergietest</a:t>
                      </a:r>
                    </a:p>
                  </a:txBody>
                  <a:tcPr marL="91424" marR="91424" marT="45765" marB="45765"/>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10,00 €</a:t>
                      </a:r>
                    </a:p>
                  </a:txBody>
                  <a:tcPr/>
                </a:tc>
                <a:extLst>
                  <a:ext uri="{0D108BD9-81ED-4DB2-BD59-A6C34878D82A}">
                    <a16:rowId xmlns:a16="http://schemas.microsoft.com/office/drawing/2014/main" val="274160801"/>
                  </a:ext>
                </a:extLst>
              </a:tr>
              <a:tr h="288000">
                <a:tc vMerge="1">
                  <a:txBody>
                    <a:bodyPr/>
                    <a:lstStyle/>
                    <a:p>
                      <a:endParaRPr lang="de-DE" sz="1400" b="0" dirty="0">
                        <a:solidFill>
                          <a:schemeClr val="tx2"/>
                        </a:solidFill>
                        <a:latin typeface="Arial" panose="020B0604020202020204" pitchFamily="34" charset="0"/>
                      </a:endParaRP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ACT</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Infoziffer Asthmakontrolltest</a:t>
                      </a:r>
                    </a:p>
                  </a:txBody>
                  <a:tcPr marL="91424" marR="91424" marT="45765" marB="45765"/>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lang="de-DE" sz="1400" b="0" kern="1200" dirty="0">
                        <a:solidFill>
                          <a:schemeClr val="tx2"/>
                        </a:solidFill>
                        <a:latin typeface="Arial" panose="020B0604020202020204" pitchFamily="34" charset="0"/>
                        <a:ea typeface="+mn-ea"/>
                        <a:cs typeface="+mn-cs"/>
                      </a:endParaRPr>
                    </a:p>
                  </a:txBody>
                  <a:tcPr/>
                </a:tc>
                <a:extLst>
                  <a:ext uri="{0D108BD9-81ED-4DB2-BD59-A6C34878D82A}">
                    <a16:rowId xmlns:a16="http://schemas.microsoft.com/office/drawing/2014/main" val="3055526157"/>
                  </a:ext>
                </a:extLst>
              </a:tr>
              <a:tr h="288000">
                <a:tc>
                  <a:txBody>
                    <a:bodyPr/>
                    <a:lstStyle/>
                    <a:p>
                      <a:endParaRPr lang="de-DE" sz="1400" dirty="0"/>
                    </a:p>
                  </a:txBody>
                  <a:tcPr>
                    <a:solidFill>
                      <a:schemeClr val="accent3"/>
                    </a:solidFill>
                  </a:tcPr>
                </a:tc>
                <a:tc>
                  <a:txBody>
                    <a:bodyPr/>
                    <a:lstStyle/>
                    <a:p>
                      <a:endParaRPr lang="de-DE" sz="1400" dirty="0"/>
                    </a:p>
                  </a:txBody>
                  <a:tcPr>
                    <a:solidFill>
                      <a:schemeClr val="accent3"/>
                    </a:solidFill>
                  </a:tcPr>
                </a:tc>
                <a:tc>
                  <a:txBody>
                    <a:bodyPr/>
                    <a:lstStyle/>
                    <a:p>
                      <a:pPr algn="r"/>
                      <a:r>
                        <a:rPr lang="de-DE" sz="1400" b="1" dirty="0">
                          <a:solidFill>
                            <a:schemeClr val="bg1"/>
                          </a:solidFill>
                        </a:rPr>
                        <a:t>Summe:</a:t>
                      </a:r>
                    </a:p>
                  </a:txBody>
                  <a:tcPr>
                    <a:solidFill>
                      <a:schemeClr val="accent3"/>
                    </a:solidFill>
                  </a:tcPr>
                </a:tc>
                <a:tc>
                  <a:txBody>
                    <a:bodyPr/>
                    <a:lstStyle/>
                    <a:p>
                      <a:pPr marL="0" algn="r" defTabSz="914400" rtl="0" eaLnBrk="1" latinLnBrk="0" hangingPunct="1"/>
                      <a:r>
                        <a:rPr lang="de-DE" sz="1400" b="1" kern="1200" dirty="0">
                          <a:solidFill>
                            <a:schemeClr val="bg1"/>
                          </a:solidFill>
                          <a:latin typeface="+mn-lt"/>
                          <a:ea typeface="+mn-ea"/>
                          <a:cs typeface="+mn-cs"/>
                        </a:rPr>
                        <a:t>145,00 €</a:t>
                      </a:r>
                    </a:p>
                  </a:txBody>
                  <a:tcPr>
                    <a:solidFill>
                      <a:schemeClr val="accent3"/>
                    </a:solidFill>
                  </a:tcPr>
                </a:tc>
                <a:extLst>
                  <a:ext uri="{0D108BD9-81ED-4DB2-BD59-A6C34878D82A}">
                    <a16:rowId xmlns:a16="http://schemas.microsoft.com/office/drawing/2014/main" val="265253550"/>
                  </a:ext>
                </a:extLst>
              </a:tr>
            </a:tbl>
          </a:graphicData>
        </a:graphic>
      </p:graphicFrame>
      <p:sp>
        <p:nvSpPr>
          <p:cNvPr id="10" name="Textfeld 9">
            <a:extLst>
              <a:ext uri="{FF2B5EF4-FFF2-40B4-BE49-F238E27FC236}">
                <a16:creationId xmlns:a16="http://schemas.microsoft.com/office/drawing/2014/main" id="{7E3DBADE-3983-AB04-CF99-C35F49307D84}"/>
              </a:ext>
            </a:extLst>
          </p:cNvPr>
          <p:cNvSpPr txBox="1"/>
          <p:nvPr/>
        </p:nvSpPr>
        <p:spPr>
          <a:xfrm>
            <a:off x="373062" y="5779505"/>
            <a:ext cx="5547447" cy="368398"/>
          </a:xfrm>
          <a:prstGeom prst="rect">
            <a:avLst/>
          </a:prstGeom>
          <a:noFill/>
        </p:spPr>
        <p:txBody>
          <a:bodyPr wrap="squar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*Bosch BKK 5,00 €</a:t>
            </a:r>
          </a:p>
        </p:txBody>
      </p:sp>
      <p:sp>
        <p:nvSpPr>
          <p:cNvPr id="5" name="Fußzeilenplatzhalter 5">
            <a:extLst>
              <a:ext uri="{FF2B5EF4-FFF2-40B4-BE49-F238E27FC236}">
                <a16:creationId xmlns:a16="http://schemas.microsoft.com/office/drawing/2014/main" id="{9F01AFF1-8CB0-17B8-418D-C415F9577EB6}"/>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1" name="Fußzeilenplatzhalter 5">
            <a:extLst>
              <a:ext uri="{FF2B5EF4-FFF2-40B4-BE49-F238E27FC236}">
                <a16:creationId xmlns:a16="http://schemas.microsoft.com/office/drawing/2014/main" id="{33FCA306-8592-A097-1843-AFC344833005}"/>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1440928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B2ED0-FF8F-7AF6-1C40-8EF9F53474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0BA260D-9CE9-8532-3340-B2AA2C291A57}"/>
              </a:ext>
            </a:extLst>
          </p:cNvPr>
          <p:cNvSpPr>
            <a:spLocks noGrp="1"/>
          </p:cNvSpPr>
          <p:nvPr>
            <p:ph type="title"/>
          </p:nvPr>
        </p:nvSpPr>
        <p:spPr/>
        <p:txBody>
          <a:bodyPr/>
          <a:lstStyle/>
          <a:p>
            <a:r>
              <a:rPr lang="de-DE" dirty="0"/>
              <a:t>Abrechnungsbeispiele</a:t>
            </a:r>
          </a:p>
        </p:txBody>
      </p:sp>
      <p:sp>
        <p:nvSpPr>
          <p:cNvPr id="3" name="Textplatzhalter 2">
            <a:extLst>
              <a:ext uri="{FF2B5EF4-FFF2-40B4-BE49-F238E27FC236}">
                <a16:creationId xmlns:a16="http://schemas.microsoft.com/office/drawing/2014/main" id="{D149C9D1-7612-D00C-34DA-AFC828C047B1}"/>
              </a:ext>
            </a:extLst>
          </p:cNvPr>
          <p:cNvSpPr>
            <a:spLocks noGrp="1"/>
          </p:cNvSpPr>
          <p:nvPr>
            <p:ph type="body" sz="quarter" idx="20"/>
          </p:nvPr>
        </p:nvSpPr>
        <p:spPr/>
        <p:txBody>
          <a:bodyPr/>
          <a:lstStyle/>
          <a:p>
            <a:r>
              <a:rPr lang="de-DE" dirty="0"/>
              <a:t>Beispiel 5</a:t>
            </a:r>
          </a:p>
        </p:txBody>
      </p:sp>
      <p:sp>
        <p:nvSpPr>
          <p:cNvPr id="4" name="Foliennummernplatzhalter 3">
            <a:extLst>
              <a:ext uri="{FF2B5EF4-FFF2-40B4-BE49-F238E27FC236}">
                <a16:creationId xmlns:a16="http://schemas.microsoft.com/office/drawing/2014/main" id="{8BC5C69F-E1AA-DEE6-6660-5E671343CC13}"/>
              </a:ext>
            </a:extLst>
          </p:cNvPr>
          <p:cNvSpPr>
            <a:spLocks noGrp="1"/>
          </p:cNvSpPr>
          <p:nvPr>
            <p:ph type="sldNum" sz="quarter" idx="16"/>
          </p:nvPr>
        </p:nvSpPr>
        <p:spPr/>
        <p:txBody>
          <a:bodyPr/>
          <a:lstStyle/>
          <a:p>
            <a:fld id="{563F8326-2D3F-44D0-8A27-327B93DAAA3E}" type="slidenum">
              <a:rPr lang="de-DE" smtClean="0"/>
              <a:pPr/>
              <a:t>44</a:t>
            </a:fld>
            <a:endParaRPr lang="de-DE"/>
          </a:p>
        </p:txBody>
      </p:sp>
      <p:sp>
        <p:nvSpPr>
          <p:cNvPr id="8" name="Inhaltsplatzhalter 3">
            <a:extLst>
              <a:ext uri="{FF2B5EF4-FFF2-40B4-BE49-F238E27FC236}">
                <a16:creationId xmlns:a16="http://schemas.microsoft.com/office/drawing/2014/main" id="{19273306-4D5A-EE18-3E35-CAEFDA07DD13}"/>
              </a:ext>
            </a:extLst>
          </p:cNvPr>
          <p:cNvSpPr txBox="1">
            <a:spLocks/>
          </p:cNvSpPr>
          <p:nvPr/>
        </p:nvSpPr>
        <p:spPr>
          <a:xfrm>
            <a:off x="379185" y="1451428"/>
            <a:ext cx="11443450" cy="442027"/>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solidFill>
                  <a:srgbClr val="002060"/>
                </a:solidFill>
              </a:rPr>
              <a:t>Patient mit obstruktiver Schlafapnoe</a:t>
            </a:r>
            <a:endParaRPr lang="de-DE" dirty="0"/>
          </a:p>
        </p:txBody>
      </p:sp>
      <p:sp>
        <p:nvSpPr>
          <p:cNvPr id="10" name="Textfeld 9">
            <a:extLst>
              <a:ext uri="{FF2B5EF4-FFF2-40B4-BE49-F238E27FC236}">
                <a16:creationId xmlns:a16="http://schemas.microsoft.com/office/drawing/2014/main" id="{20CF210F-AC34-5F78-0266-0971BAF61002}"/>
              </a:ext>
            </a:extLst>
          </p:cNvPr>
          <p:cNvSpPr txBox="1"/>
          <p:nvPr/>
        </p:nvSpPr>
        <p:spPr>
          <a:xfrm>
            <a:off x="373062" y="6274869"/>
            <a:ext cx="5547447" cy="368398"/>
          </a:xfrm>
          <a:prstGeom prst="rect">
            <a:avLst/>
          </a:prstGeom>
          <a:noFill/>
        </p:spPr>
        <p:txBody>
          <a:bodyPr wrap="squar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*Bosch BKK 5,00 €</a:t>
            </a:r>
          </a:p>
        </p:txBody>
      </p:sp>
      <p:graphicFrame>
        <p:nvGraphicFramePr>
          <p:cNvPr id="5" name="Tabelle 4">
            <a:extLst>
              <a:ext uri="{FF2B5EF4-FFF2-40B4-BE49-F238E27FC236}">
                <a16:creationId xmlns:a16="http://schemas.microsoft.com/office/drawing/2014/main" id="{E17D04B7-1B05-7B8A-EEA8-C203067CC9E7}"/>
              </a:ext>
            </a:extLst>
          </p:cNvPr>
          <p:cNvGraphicFramePr>
            <a:graphicFrameLocks noGrp="1"/>
          </p:cNvGraphicFramePr>
          <p:nvPr>
            <p:extLst>
              <p:ext uri="{D42A27DB-BD31-4B8C-83A1-F6EECF244321}">
                <p14:modId xmlns:p14="http://schemas.microsoft.com/office/powerpoint/2010/main" val="2591242994"/>
              </p:ext>
            </p:extLst>
          </p:nvPr>
        </p:nvGraphicFramePr>
        <p:xfrm>
          <a:off x="364815" y="1807404"/>
          <a:ext cx="11448000" cy="4450356"/>
        </p:xfrm>
        <a:graphic>
          <a:graphicData uri="http://schemas.openxmlformats.org/drawingml/2006/table">
            <a:tbl>
              <a:tblPr firstRow="1" bandRow="1">
                <a:tableStyleId>{F2DE63D5-997A-4646-A377-4702673A728D}</a:tableStyleId>
              </a:tblPr>
              <a:tblGrid>
                <a:gridCol w="1211700">
                  <a:extLst>
                    <a:ext uri="{9D8B030D-6E8A-4147-A177-3AD203B41FA5}">
                      <a16:colId xmlns:a16="http://schemas.microsoft.com/office/drawing/2014/main" val="2531604145"/>
                    </a:ext>
                  </a:extLst>
                </a:gridCol>
                <a:gridCol w="1155499">
                  <a:extLst>
                    <a:ext uri="{9D8B030D-6E8A-4147-A177-3AD203B41FA5}">
                      <a16:colId xmlns:a16="http://schemas.microsoft.com/office/drawing/2014/main" val="999841245"/>
                    </a:ext>
                  </a:extLst>
                </a:gridCol>
                <a:gridCol w="5304612">
                  <a:extLst>
                    <a:ext uri="{9D8B030D-6E8A-4147-A177-3AD203B41FA5}">
                      <a16:colId xmlns:a16="http://schemas.microsoft.com/office/drawing/2014/main" val="3788025750"/>
                    </a:ext>
                  </a:extLst>
                </a:gridCol>
                <a:gridCol w="2238484">
                  <a:extLst>
                    <a:ext uri="{9D8B030D-6E8A-4147-A177-3AD203B41FA5}">
                      <a16:colId xmlns:a16="http://schemas.microsoft.com/office/drawing/2014/main" val="1853946864"/>
                    </a:ext>
                  </a:extLst>
                </a:gridCol>
                <a:gridCol w="1537705">
                  <a:extLst>
                    <a:ext uri="{9D8B030D-6E8A-4147-A177-3AD203B41FA5}">
                      <a16:colId xmlns:a16="http://schemas.microsoft.com/office/drawing/2014/main" val="3105771240"/>
                    </a:ext>
                  </a:extLst>
                </a:gridCol>
              </a:tblGrid>
              <a:tr h="288000">
                <a:tc rowSpan="8">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1. Termin</a:t>
                      </a:r>
                    </a:p>
                  </a:txBody>
                  <a:tcPr marL="91424" marR="91424" marT="45765" marB="45765" anchor="ctr">
                    <a:lnB w="12700" cap="flat" cmpd="sng" algn="ctr">
                      <a:solidFill>
                        <a:schemeClr val="accent3">
                          <a:lumMod val="40000"/>
                          <a:lumOff val="6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P1</a:t>
                      </a:r>
                    </a:p>
                  </a:txBody>
                  <a:tcPr marL="91424" marR="91424" marT="45765" marB="45765">
                    <a:noFill/>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Grundpauschale</a:t>
                      </a:r>
                    </a:p>
                  </a:txBody>
                  <a:tcPr marL="91424" marR="91424" marT="45765" marB="45765">
                    <a:noFill/>
                  </a:tcPr>
                </a:tc>
                <a:tc hMerge="1">
                  <a:txBody>
                    <a:bodyPr/>
                    <a:lstStyle/>
                    <a:p>
                      <a:endParaRPr lang="de-DE"/>
                    </a:p>
                  </a:txBody>
                  <a:tcPr/>
                </a:tc>
                <a:tc>
                  <a:txBody>
                    <a:bodyPr/>
                    <a:lstStyle/>
                    <a:p>
                      <a:pPr algn="r"/>
                      <a:r>
                        <a:rPr lang="de-DE" sz="1400" b="0" dirty="0">
                          <a:solidFill>
                            <a:schemeClr val="tx2"/>
                          </a:solidFill>
                        </a:rPr>
                        <a:t>25,00 €</a:t>
                      </a:r>
                    </a:p>
                  </a:txBody>
                  <a:tcPr>
                    <a:noFill/>
                  </a:tcPr>
                </a:tc>
                <a:extLst>
                  <a:ext uri="{0D108BD9-81ED-4DB2-BD59-A6C34878D82A}">
                    <a16:rowId xmlns:a16="http://schemas.microsoft.com/office/drawing/2014/main" val="3097033232"/>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600" b="0" dirty="0">
                        <a:solidFill>
                          <a:schemeClr val="tx2"/>
                        </a:solidFill>
                        <a:latin typeface="Arial" panose="020B0604020202020204" pitchFamily="34" charset="0"/>
                      </a:endParaRP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P1UE*</a:t>
                      </a:r>
                    </a:p>
                  </a:txBody>
                  <a:tcPr marL="91424" marR="91424" marT="45765" marB="45765"/>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Überweisung vom HZV-Hausarzt</a:t>
                      </a:r>
                    </a:p>
                  </a:txBody>
                  <a:tcPr marL="91424" marR="91424" marT="45765" marB="45765"/>
                </a:tc>
                <a:tc hMerge="1">
                  <a:txBody>
                    <a:bodyPr/>
                    <a:lstStyle/>
                    <a:p>
                      <a:endParaRPr lang="de-DE"/>
                    </a:p>
                  </a:txBody>
                  <a:tcPr/>
                </a:tc>
                <a:tc>
                  <a:txBody>
                    <a:bodyPr/>
                    <a:lstStyle/>
                    <a:p>
                      <a:pPr algn="r"/>
                      <a:r>
                        <a:rPr lang="de-DE" sz="1400" b="0" dirty="0">
                          <a:solidFill>
                            <a:schemeClr val="tx2"/>
                          </a:solidFill>
                        </a:rPr>
                        <a:t>10,00 €</a:t>
                      </a:r>
                    </a:p>
                  </a:txBody>
                  <a:tcPr/>
                </a:tc>
                <a:extLst>
                  <a:ext uri="{0D108BD9-81ED-4DB2-BD59-A6C34878D82A}">
                    <a16:rowId xmlns:a16="http://schemas.microsoft.com/office/drawing/2014/main" val="1130511793"/>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b="0" kern="1200" dirty="0">
                        <a:solidFill>
                          <a:schemeClr val="tx2"/>
                        </a:solidFill>
                        <a:latin typeface="Arial" panose="020B0604020202020204" pitchFamily="34" charset="0"/>
                        <a:ea typeface="+mn-ea"/>
                        <a:cs typeface="+mn-cs"/>
                      </a:endParaRPr>
                    </a:p>
                  </a:txBody>
                  <a:tcPr marL="91424" marR="91424" marT="45765" marB="45765">
                    <a:lnT w="12700" cap="flat" cmpd="sng" algn="ctr">
                      <a:solidFill>
                        <a:schemeClr val="accent3">
                          <a:lumMod val="60000"/>
                          <a:lumOff val="40000"/>
                        </a:schemeClr>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---Q5---</a:t>
                      </a:r>
                    </a:p>
                  </a:txBody>
                  <a:tcPr/>
                </a:tc>
                <a:tc gridSpan="2">
                  <a:txBody>
                    <a:bodyPr/>
                    <a:lstStyle/>
                    <a:p>
                      <a:r>
                        <a:rPr lang="de-DE" sz="1400" b="0" dirty="0">
                          <a:solidFill>
                            <a:schemeClr val="tx2"/>
                          </a:solidFill>
                          <a:latin typeface="Arial" panose="020B0604020202020204" pitchFamily="34" charset="0"/>
                        </a:rPr>
                        <a:t>Strukturzuschlag Röntgen</a:t>
                      </a:r>
                    </a:p>
                  </a:txBody>
                  <a:tcPr marL="91424" marR="91424" marT="45765" marB="45765"/>
                </a:tc>
                <a:tc hMerge="1">
                  <a:txBody>
                    <a:bodyPr/>
                    <a:lstStyle/>
                    <a:p>
                      <a:endParaRPr lang="de-DE"/>
                    </a:p>
                  </a:txBody>
                  <a:tcPr/>
                </a:tc>
                <a:tc>
                  <a:txBody>
                    <a:bodyPr/>
                    <a:lstStyle/>
                    <a:p>
                      <a:pPr algn="r"/>
                      <a:r>
                        <a:rPr lang="de-DE" sz="1400" b="0" dirty="0">
                          <a:solidFill>
                            <a:schemeClr val="tx2"/>
                          </a:solidFill>
                        </a:rPr>
                        <a:t>1,00 €</a:t>
                      </a:r>
                    </a:p>
                  </a:txBody>
                  <a:tcPr/>
                </a:tc>
                <a:extLst>
                  <a:ext uri="{0D108BD9-81ED-4DB2-BD59-A6C34878D82A}">
                    <a16:rowId xmlns:a16="http://schemas.microsoft.com/office/drawing/2014/main" val="2639058554"/>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b="0" dirty="0">
                        <a:solidFill>
                          <a:schemeClr val="tx2"/>
                        </a:solidFill>
                        <a:latin typeface="Arial" panose="020B0604020202020204" pitchFamily="34" charset="0"/>
                      </a:endParaRP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---Q6---</a:t>
                      </a:r>
                    </a:p>
                  </a:txBody>
                  <a:tcPr marL="91424" marR="91424" marT="45713" marB="45713" anchor="ct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Strukturzuschlag Sonografie</a:t>
                      </a:r>
                    </a:p>
                  </a:txBody>
                  <a:tcPr marL="91424" marR="91424" marT="45713" marB="45713" anchor="ctr"/>
                </a:tc>
                <a:tc hMerge="1">
                  <a:txBody>
                    <a:bodyPr/>
                    <a:lstStyle/>
                    <a:p>
                      <a:endParaRPr lang="de-DE"/>
                    </a:p>
                  </a:txBody>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1,00 €</a:t>
                      </a:r>
                    </a:p>
                  </a:txBody>
                  <a:tcPr marL="91424" marR="91424" marT="45713" marB="45713" anchor="ctr"/>
                </a:tc>
                <a:extLst>
                  <a:ext uri="{0D108BD9-81ED-4DB2-BD59-A6C34878D82A}">
                    <a16:rowId xmlns:a16="http://schemas.microsoft.com/office/drawing/2014/main" val="169675064"/>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b="0" dirty="0">
                        <a:solidFill>
                          <a:schemeClr val="tx2"/>
                        </a:solidFill>
                        <a:latin typeface="Arial" panose="020B0604020202020204" pitchFamily="34" charset="0"/>
                      </a:endParaRP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---Q7---</a:t>
                      </a:r>
                    </a:p>
                  </a:txBody>
                  <a:tcPr marL="91424" marR="91424" marT="45713" marB="45713" anchor="ct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Strukturzuschlag Duplex-Sonografie</a:t>
                      </a:r>
                    </a:p>
                  </a:txBody>
                  <a:tcPr marL="91424" marR="91424" marT="45713" marB="45713" anchor="ctr"/>
                </a:tc>
                <a:tc hMerge="1">
                  <a:txBody>
                    <a:bodyPr/>
                    <a:lstStyle/>
                    <a:p>
                      <a:endParaRPr lang="de-DE"/>
                    </a:p>
                  </a:txBody>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3,00 €</a:t>
                      </a:r>
                    </a:p>
                  </a:txBody>
                  <a:tcPr marL="91424" marR="91424" marT="45713" marB="45713" anchor="ctr"/>
                </a:tc>
                <a:extLst>
                  <a:ext uri="{0D108BD9-81ED-4DB2-BD59-A6C34878D82A}">
                    <a16:rowId xmlns:a16="http://schemas.microsoft.com/office/drawing/2014/main" val="3356698817"/>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b="0" dirty="0">
                        <a:solidFill>
                          <a:schemeClr val="tx2"/>
                        </a:solidFill>
                        <a:latin typeface="Arial" panose="020B0604020202020204" pitchFamily="34" charset="0"/>
                      </a:endParaRPr>
                    </a:p>
                  </a:txBody>
                  <a:tcPr marL="91424" marR="91424" marT="45713" marB="45713" anchor="ctr"/>
                </a:tc>
                <a:tc>
                  <a:txBody>
                    <a:bodyPr/>
                    <a:lstStyle/>
                    <a:p>
                      <a:r>
                        <a:rPr lang="de-DE" sz="1400" b="0" dirty="0">
                          <a:solidFill>
                            <a:schemeClr val="tx2"/>
                          </a:solidFill>
                        </a:rPr>
                        <a:t>---Q8---</a:t>
                      </a:r>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Strukturzuschlag </a:t>
                      </a:r>
                      <a:r>
                        <a:rPr lang="de-DE" sz="1400" b="0" dirty="0" err="1">
                          <a:solidFill>
                            <a:schemeClr val="tx2"/>
                          </a:solidFill>
                          <a:latin typeface="Arial" panose="020B0604020202020204" pitchFamily="34" charset="0"/>
                        </a:rPr>
                        <a:t>FeNO</a:t>
                      </a:r>
                      <a:r>
                        <a:rPr lang="de-DE" sz="1400" b="0" dirty="0">
                          <a:solidFill>
                            <a:schemeClr val="tx2"/>
                          </a:solidFill>
                          <a:latin typeface="Arial" panose="020B0604020202020204" pitchFamily="34" charset="0"/>
                        </a:rPr>
                        <a:t>-Messung</a:t>
                      </a:r>
                    </a:p>
                  </a:txBody>
                  <a:tcPr marL="91424" marR="91424" marT="45713" marB="45713" anchor="ctr"/>
                </a:tc>
                <a:tc hMerge="1">
                  <a:txBody>
                    <a:bodyPr/>
                    <a:lstStyle/>
                    <a:p>
                      <a:endParaRPr lang="de-DE"/>
                    </a:p>
                  </a:txBody>
                  <a:tcPr/>
                </a:tc>
                <a:tc>
                  <a:txBody>
                    <a:bodyPr/>
                    <a:lstStyle/>
                    <a:p>
                      <a:pPr algn="r"/>
                      <a:r>
                        <a:rPr lang="de-DE" sz="1400" b="0" dirty="0">
                          <a:solidFill>
                            <a:schemeClr val="tx2"/>
                          </a:solidFill>
                        </a:rPr>
                        <a:t>3,00 €</a:t>
                      </a:r>
                    </a:p>
                  </a:txBody>
                  <a:tcPr/>
                </a:tc>
                <a:extLst>
                  <a:ext uri="{0D108BD9-81ED-4DB2-BD59-A6C34878D82A}">
                    <a16:rowId xmlns:a16="http://schemas.microsoft.com/office/drawing/2014/main" val="2317086703"/>
                  </a:ext>
                </a:extLst>
              </a:tr>
              <a:tr h="288000">
                <a:tc vMerge="1">
                  <a:txBody>
                    <a:bodyPr/>
                    <a:lstStyle/>
                    <a:p>
                      <a:endParaRPr lang="de-DE"/>
                    </a:p>
                  </a:txBody>
                  <a:tcPr/>
                </a:tc>
                <a:tc>
                  <a:txBody>
                    <a:bodyPr/>
                    <a:lstStyle/>
                    <a:p>
                      <a:r>
                        <a:rPr lang="de-DE" sz="1400" b="0" dirty="0">
                          <a:solidFill>
                            <a:schemeClr val="tx2"/>
                          </a:solidFill>
                        </a:rPr>
                        <a:t>P2</a:t>
                      </a:r>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Akute Erkrankungen</a:t>
                      </a:r>
                    </a:p>
                  </a:txBody>
                  <a:tcPr marL="91424" marR="91424" marT="45713" marB="45713" anchor="ctr"/>
                </a:tc>
                <a:tc hMerge="1">
                  <a:txBody>
                    <a:bodyPr/>
                    <a:lstStyle/>
                    <a:p>
                      <a:endParaRPr lang="de-DE"/>
                    </a:p>
                  </a:txBody>
                  <a:tcPr/>
                </a:tc>
                <a:tc>
                  <a:txBody>
                    <a:bodyPr/>
                    <a:lstStyle/>
                    <a:p>
                      <a:pPr algn="r"/>
                      <a:r>
                        <a:rPr lang="de-DE" sz="1400" b="0" dirty="0">
                          <a:solidFill>
                            <a:schemeClr val="tx2"/>
                          </a:solidFill>
                        </a:rPr>
                        <a:t>13,00 €</a:t>
                      </a:r>
                    </a:p>
                  </a:txBody>
                  <a:tcPr/>
                </a:tc>
                <a:extLst>
                  <a:ext uri="{0D108BD9-81ED-4DB2-BD59-A6C34878D82A}">
                    <a16:rowId xmlns:a16="http://schemas.microsoft.com/office/drawing/2014/main" val="537844155"/>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b="0" dirty="0">
                        <a:solidFill>
                          <a:schemeClr val="tx2"/>
                        </a:solidFill>
                        <a:latin typeface="Arial" panose="020B0604020202020204" pitchFamily="34" charset="0"/>
                      </a:endParaRPr>
                    </a:p>
                  </a:txBody>
                  <a:tcPr marL="91424" marR="91424" marT="45713" marB="45713" anchor="ctr"/>
                </a:tc>
                <a:tc>
                  <a:txBody>
                    <a:bodyPr/>
                    <a:lstStyle/>
                    <a:p>
                      <a:r>
                        <a:rPr lang="de-DE" sz="1400" b="0" dirty="0">
                          <a:solidFill>
                            <a:schemeClr val="tx2"/>
                          </a:solidFill>
                        </a:rPr>
                        <a:t>E3</a:t>
                      </a:r>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Polygrafie</a:t>
                      </a:r>
                    </a:p>
                  </a:txBody>
                  <a:tcPr marL="91424" marR="91424" marT="45713" marB="45713" anchor="ctr"/>
                </a:tc>
                <a:tc hMerge="1">
                  <a:txBody>
                    <a:bodyPr/>
                    <a:lstStyle/>
                    <a:p>
                      <a:endParaRPr lang="de-DE"/>
                    </a:p>
                  </a:txBody>
                  <a:tcPr/>
                </a:tc>
                <a:tc>
                  <a:txBody>
                    <a:bodyPr/>
                    <a:lstStyle/>
                    <a:p>
                      <a:pPr algn="r"/>
                      <a:r>
                        <a:rPr lang="de-DE" sz="1400" b="0" dirty="0">
                          <a:solidFill>
                            <a:schemeClr val="tx2"/>
                          </a:solidFill>
                        </a:rPr>
                        <a:t>71,50 €</a:t>
                      </a:r>
                    </a:p>
                  </a:txBody>
                  <a:tcPr/>
                </a:tc>
                <a:extLst>
                  <a:ext uri="{0D108BD9-81ED-4DB2-BD59-A6C34878D82A}">
                    <a16:rowId xmlns:a16="http://schemas.microsoft.com/office/drawing/2014/main" val="2106808937"/>
                  </a:ext>
                </a:extLst>
              </a:tr>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2. Termin</a:t>
                      </a:r>
                    </a:p>
                  </a:txBody>
                  <a:tcPr marL="91424" marR="91424" marT="45765" marB="45765" anchor="ctr">
                    <a:lnT w="12700" cap="flat" cmpd="sng" algn="ctr">
                      <a:solidFill>
                        <a:schemeClr val="accent3">
                          <a:lumMod val="40000"/>
                          <a:lumOff val="60000"/>
                        </a:schemeClr>
                      </a:solidFill>
                      <a:prstDash val="solid"/>
                      <a:round/>
                      <a:headEnd type="none" w="med" len="med"/>
                      <a:tailEnd type="none" w="med" len="med"/>
                    </a:lnT>
                    <a:noFill/>
                  </a:tcPr>
                </a:tc>
                <a:tc>
                  <a:txBody>
                    <a:bodyPr/>
                    <a:lstStyle/>
                    <a:p>
                      <a:r>
                        <a:rPr lang="de-DE" sz="1400" b="0" dirty="0">
                          <a:solidFill>
                            <a:schemeClr val="tx2"/>
                          </a:solidFill>
                        </a:rPr>
                        <a:t>E4</a:t>
                      </a:r>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Polysomnografie</a:t>
                      </a:r>
                    </a:p>
                  </a:txBody>
                  <a:tcPr marL="91424" marR="91424" marT="45713" marB="45713" anchor="ctr"/>
                </a:tc>
                <a:tc hMerge="1">
                  <a:txBody>
                    <a:bodyPr/>
                    <a:lstStyle/>
                    <a:p>
                      <a:endParaRPr lang="de-DE"/>
                    </a:p>
                  </a:txBody>
                  <a:tcPr/>
                </a:tc>
                <a:tc>
                  <a:txBody>
                    <a:bodyPr/>
                    <a:lstStyle/>
                    <a:p>
                      <a:pPr algn="r"/>
                      <a:r>
                        <a:rPr lang="de-DE" sz="1400" b="0" dirty="0">
                          <a:solidFill>
                            <a:schemeClr val="tx2"/>
                          </a:solidFill>
                        </a:rPr>
                        <a:t>353,00 €</a:t>
                      </a:r>
                    </a:p>
                  </a:txBody>
                  <a:tcPr/>
                </a:tc>
                <a:extLst>
                  <a:ext uri="{0D108BD9-81ED-4DB2-BD59-A6C34878D82A}">
                    <a16:rowId xmlns:a16="http://schemas.microsoft.com/office/drawing/2014/main" val="1068987097"/>
                  </a:ext>
                </a:extLst>
              </a:tr>
              <a:tr h="2880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3. Termin</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BG4B</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rgbClr val="002060"/>
                          </a:solidFill>
                          <a:latin typeface="Arial" panose="020B0604020202020204" pitchFamily="34" charset="0"/>
                          <a:cs typeface="Arial" panose="020B0604020202020204" pitchFamily="34" charset="0"/>
                        </a:rPr>
                        <a:t>Beratungsgespräch Schlafassoziierte Respirationsstörungen</a:t>
                      </a:r>
                      <a:br>
                        <a:rPr lang="de-DE" sz="1400" b="0" dirty="0">
                          <a:solidFill>
                            <a:srgbClr val="002060"/>
                          </a:solidFill>
                          <a:latin typeface="Arial" panose="020B0604020202020204" pitchFamily="34" charset="0"/>
                          <a:cs typeface="Arial" panose="020B0604020202020204" pitchFamily="34" charset="0"/>
                        </a:rPr>
                      </a:br>
                      <a:r>
                        <a:rPr lang="de-DE" sz="1200" b="0" dirty="0">
                          <a:solidFill>
                            <a:srgbClr val="002060"/>
                          </a:solidFill>
                          <a:latin typeface="Arial" panose="020B0604020202020204" pitchFamily="34" charset="0"/>
                          <a:cs typeface="Arial" panose="020B0604020202020204" pitchFamily="34" charset="0"/>
                        </a:rPr>
                        <a:t>(bei Zusatzqualifikation Schlafmedizin)</a:t>
                      </a:r>
                    </a:p>
                  </a:txBody>
                  <a:tcPr marL="91424" marR="91424" marT="45713" marB="45713" anchor="ctr"/>
                </a:tc>
                <a:tc rowSpan="4">
                  <a:txBody>
                    <a:bodyPr/>
                    <a:lstStyle/>
                    <a:p>
                      <a:pPr marL="457200" marR="0" lvl="1" indent="0" algn="l" defTabSz="685800" rtl="0" eaLnBrk="1" fontAlgn="auto" latinLnBrk="0" hangingPunct="1">
                        <a:lnSpc>
                          <a:spcPct val="100000"/>
                        </a:lnSpc>
                        <a:spcBef>
                          <a:spcPts val="0"/>
                        </a:spcBef>
                        <a:spcAft>
                          <a:spcPts val="0"/>
                        </a:spcAft>
                        <a:buClrTx/>
                        <a:buSzTx/>
                        <a:buFontTx/>
                        <a:buNone/>
                        <a:tabLst/>
                        <a:defRPr/>
                      </a:pPr>
                      <a:r>
                        <a:rPr lang="de-DE" sz="1200" b="0" dirty="0">
                          <a:solidFill>
                            <a:srgbClr val="002060"/>
                          </a:solidFill>
                          <a:latin typeface="Arial" panose="020B0604020202020204" pitchFamily="34" charset="0"/>
                          <a:cs typeface="Arial" panose="020B0604020202020204" pitchFamily="34" charset="0"/>
                        </a:rPr>
                        <a:t>BG4B-Kontingent für einen Krankheitsfall ausgeschöpft</a:t>
                      </a:r>
                    </a:p>
                  </a:txBody>
                  <a:tcPr marL="91424" marR="91424" marT="45713" marB="45713" anchor="ctr">
                    <a:lnB>
                      <a:noFill/>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10,00 €</a:t>
                      </a:r>
                    </a:p>
                  </a:txBody>
                  <a:tcPr marL="91424" marR="91424" marT="45713" marB="45713" anchor="ctr"/>
                </a:tc>
                <a:extLst>
                  <a:ext uri="{0D108BD9-81ED-4DB2-BD59-A6C34878D82A}">
                    <a16:rowId xmlns:a16="http://schemas.microsoft.com/office/drawing/2014/main" val="286398593"/>
                  </a:ext>
                </a:extLst>
              </a:tr>
              <a:tr h="288000">
                <a:tc>
                  <a:txBody>
                    <a:bodyPr/>
                    <a:lstStyle/>
                    <a:p>
                      <a:r>
                        <a:rPr lang="de-DE" sz="1400" b="0" dirty="0">
                          <a:solidFill>
                            <a:schemeClr val="tx2"/>
                          </a:solidFill>
                          <a:latin typeface="Arial" panose="020B0604020202020204" pitchFamily="34" charset="0"/>
                        </a:rPr>
                        <a:t>4. Termin</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BG4B</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rgbClr val="002060"/>
                          </a:solidFill>
                          <a:latin typeface="Arial" panose="020B0604020202020204" pitchFamily="34" charset="0"/>
                          <a:cs typeface="Arial" panose="020B0604020202020204" pitchFamily="34" charset="0"/>
                        </a:rPr>
                        <a:t>Beratungsgespräch Schlafassoziierte Respirationsstörungen</a:t>
                      </a:r>
                      <a:endParaRPr lang="de-DE" sz="1400" dirty="0">
                        <a:solidFill>
                          <a:srgbClr val="002060"/>
                        </a:solidFill>
                        <a:latin typeface="Arial" panose="020B0604020202020204" pitchFamily="34" charset="0"/>
                      </a:endParaRPr>
                    </a:p>
                  </a:txBody>
                  <a:tcPr marL="91424" marR="91424" marT="45713" marB="45713" anchor="ct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dirty="0">
                        <a:solidFill>
                          <a:srgbClr val="002060"/>
                        </a:solidFill>
                        <a:latin typeface="Arial" panose="020B0604020202020204" pitchFamily="34" charset="0"/>
                      </a:endParaRP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10,00 €</a:t>
                      </a:r>
                    </a:p>
                  </a:txBody>
                  <a:tcPr marL="91424" marR="91424" marT="45713" marB="45713" anchor="ctr"/>
                </a:tc>
                <a:extLst>
                  <a:ext uri="{0D108BD9-81ED-4DB2-BD59-A6C34878D82A}">
                    <a16:rowId xmlns:a16="http://schemas.microsoft.com/office/drawing/2014/main" val="576319280"/>
                  </a:ext>
                </a:extLst>
              </a:tr>
              <a:tr h="288000">
                <a:tc>
                  <a:txBody>
                    <a:bodyPr/>
                    <a:lstStyle/>
                    <a:p>
                      <a:r>
                        <a:rPr lang="de-DE" sz="1400" b="0" dirty="0">
                          <a:solidFill>
                            <a:schemeClr val="tx2"/>
                          </a:solidFill>
                          <a:latin typeface="Arial" panose="020B0604020202020204" pitchFamily="34" charset="0"/>
                        </a:rPr>
                        <a:t>5. Termin</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BG4B</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rgbClr val="002060"/>
                          </a:solidFill>
                          <a:latin typeface="Arial" panose="020B0604020202020204" pitchFamily="34" charset="0"/>
                          <a:cs typeface="Arial" panose="020B0604020202020204" pitchFamily="34" charset="0"/>
                        </a:rPr>
                        <a:t>Beratungsgespräch Schlafassoziierte Respirationsstörungen</a:t>
                      </a:r>
                      <a:endParaRPr lang="de-DE" sz="1400" dirty="0">
                        <a:solidFill>
                          <a:srgbClr val="002060"/>
                        </a:solidFill>
                        <a:latin typeface="Arial" panose="020B0604020202020204" pitchFamily="34" charset="0"/>
                      </a:endParaRPr>
                    </a:p>
                  </a:txBody>
                  <a:tcPr marL="91424" marR="91424" marT="45713" marB="45713" anchor="ct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dirty="0">
                        <a:solidFill>
                          <a:srgbClr val="002060"/>
                        </a:solidFill>
                        <a:latin typeface="Arial" panose="020B0604020202020204" pitchFamily="34" charset="0"/>
                      </a:endParaRP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10,00 €</a:t>
                      </a:r>
                    </a:p>
                  </a:txBody>
                  <a:tcPr marL="91424" marR="91424" marT="45713" marB="45713" anchor="ctr"/>
                </a:tc>
                <a:extLst>
                  <a:ext uri="{0D108BD9-81ED-4DB2-BD59-A6C34878D82A}">
                    <a16:rowId xmlns:a16="http://schemas.microsoft.com/office/drawing/2014/main" val="1137082248"/>
                  </a:ext>
                </a:extLst>
              </a:tr>
              <a:tr h="288000">
                <a:tc>
                  <a:txBody>
                    <a:bodyPr/>
                    <a:lstStyle/>
                    <a:p>
                      <a:r>
                        <a:rPr lang="de-DE" sz="1400" b="0" dirty="0">
                          <a:solidFill>
                            <a:schemeClr val="tx2"/>
                          </a:solidFill>
                          <a:latin typeface="Arial" panose="020B0604020202020204" pitchFamily="34" charset="0"/>
                        </a:rPr>
                        <a:t>6. Termin</a:t>
                      </a:r>
                    </a:p>
                  </a:txBody>
                  <a:tcPr marL="91424" marR="91424" marT="45713" marB="45713" anchor="ctr">
                    <a:lnB w="6350" cap="flat" cmpd="sng" algn="ctr">
                      <a:noFill/>
                      <a:prstDash val="solid"/>
                      <a:miter lim="800000"/>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BG4B</a:t>
                      </a:r>
                    </a:p>
                  </a:txBody>
                  <a:tcPr marL="91424" marR="91424" marT="45713" marB="45713" anchor="ctr">
                    <a:lnB w="6350" cap="flat" cmpd="sng" algn="ctr">
                      <a:noFill/>
                      <a:prstDash val="solid"/>
                      <a:miter lim="800000"/>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rgbClr val="002060"/>
                          </a:solidFill>
                          <a:latin typeface="Arial" panose="020B0604020202020204" pitchFamily="34" charset="0"/>
                          <a:cs typeface="Arial" panose="020B0604020202020204" pitchFamily="34" charset="0"/>
                        </a:rPr>
                        <a:t>Beratungsgespräch Schlafassoziierte Respirationsstörungen</a:t>
                      </a:r>
                      <a:endParaRPr lang="de-DE" sz="1400" dirty="0">
                        <a:solidFill>
                          <a:srgbClr val="002060"/>
                        </a:solidFill>
                        <a:latin typeface="Arial" panose="020B0604020202020204" pitchFamily="34" charset="0"/>
                      </a:endParaRPr>
                    </a:p>
                  </a:txBody>
                  <a:tcPr marL="91424" marR="91424" marT="45713" marB="45713" anchor="ctr">
                    <a:lnB w="6350" cap="flat" cmpd="sng" algn="ctr">
                      <a:noFill/>
                      <a:prstDash val="solid"/>
                      <a:miter lim="800000"/>
                    </a:lnB>
                  </a:tcPr>
                </a:tc>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dirty="0">
                        <a:solidFill>
                          <a:srgbClr val="002060"/>
                        </a:solidFill>
                        <a:latin typeface="Arial" panose="020B0604020202020204" pitchFamily="34" charset="0"/>
                      </a:endParaRP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10,00 €</a:t>
                      </a:r>
                    </a:p>
                  </a:txBody>
                  <a:tcPr marL="91424" marR="91424" marT="45713" marB="45713" anchor="ctr">
                    <a:lnB w="6350" cap="flat" cmpd="sng" algn="ctr">
                      <a:noFill/>
                      <a:prstDash val="solid"/>
                      <a:miter lim="800000"/>
                    </a:lnB>
                  </a:tcPr>
                </a:tc>
                <a:extLst>
                  <a:ext uri="{0D108BD9-81ED-4DB2-BD59-A6C34878D82A}">
                    <a16:rowId xmlns:a16="http://schemas.microsoft.com/office/drawing/2014/main" val="274160801"/>
                  </a:ext>
                </a:extLst>
              </a:tr>
              <a:tr h="288000">
                <a:tc>
                  <a:txBody>
                    <a:bodyPr/>
                    <a:lstStyle/>
                    <a:p>
                      <a:endParaRPr lang="de-DE" sz="1400" dirty="0"/>
                    </a:p>
                  </a:txBody>
                  <a:tcP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3"/>
                    </a:solidFill>
                  </a:tcPr>
                </a:tc>
                <a:tc>
                  <a:txBody>
                    <a:bodyPr/>
                    <a:lstStyle/>
                    <a:p>
                      <a:endParaRPr lang="de-DE" sz="1400" dirty="0"/>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3"/>
                    </a:solidFill>
                  </a:tcPr>
                </a:tc>
                <a:tc gridSpan="2">
                  <a:txBody>
                    <a:bodyPr/>
                    <a:lstStyle/>
                    <a:p>
                      <a:pPr algn="r"/>
                      <a:r>
                        <a:rPr lang="de-DE" sz="1400" b="1" dirty="0">
                          <a:solidFill>
                            <a:schemeClr val="bg1"/>
                          </a:solidFill>
                        </a:rPr>
                        <a:t>Summe:</a:t>
                      </a:r>
                    </a:p>
                  </a:txBody>
                  <a:tcP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3"/>
                    </a:solidFill>
                  </a:tcPr>
                </a:tc>
                <a:tc hMerge="1">
                  <a:txBody>
                    <a:bodyPr/>
                    <a:lstStyle/>
                    <a:p>
                      <a:endParaRPr lang="de-DE"/>
                    </a:p>
                  </a:txBody>
                  <a:tcPr/>
                </a:tc>
                <a:tc>
                  <a:txBody>
                    <a:bodyPr/>
                    <a:lstStyle/>
                    <a:p>
                      <a:pPr marL="0" algn="r" defTabSz="914400" rtl="0" eaLnBrk="1" latinLnBrk="0" hangingPunct="1"/>
                      <a:r>
                        <a:rPr lang="de-DE" sz="1400" b="1" kern="1200" dirty="0">
                          <a:solidFill>
                            <a:schemeClr val="bg1"/>
                          </a:solidFill>
                          <a:latin typeface="+mn-lt"/>
                          <a:ea typeface="+mn-ea"/>
                          <a:cs typeface="+mn-cs"/>
                        </a:rPr>
                        <a:t>520,50 €</a:t>
                      </a:r>
                    </a:p>
                  </a:txBody>
                  <a:tcP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65253550"/>
                  </a:ext>
                </a:extLst>
              </a:tr>
            </a:tbl>
          </a:graphicData>
        </a:graphic>
      </p:graphicFrame>
      <p:sp>
        <p:nvSpPr>
          <p:cNvPr id="11" name="Geschweifte Klammer rechts 10">
            <a:extLst>
              <a:ext uri="{FF2B5EF4-FFF2-40B4-BE49-F238E27FC236}">
                <a16:creationId xmlns:a16="http://schemas.microsoft.com/office/drawing/2014/main" id="{EE9B9845-8AA2-8ACD-5F44-DFCC19A0FC35}"/>
              </a:ext>
            </a:extLst>
          </p:cNvPr>
          <p:cNvSpPr/>
          <p:nvPr/>
        </p:nvSpPr>
        <p:spPr>
          <a:xfrm>
            <a:off x="8100291" y="4609071"/>
            <a:ext cx="166254" cy="1320799"/>
          </a:xfrm>
          <a:prstGeom prst="rightBrace">
            <a:avLst/>
          </a:prstGeom>
          <a:no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9" name="Fußzeilenplatzhalter 5">
            <a:extLst>
              <a:ext uri="{FF2B5EF4-FFF2-40B4-BE49-F238E27FC236}">
                <a16:creationId xmlns:a16="http://schemas.microsoft.com/office/drawing/2014/main" id="{FBE2E385-E836-ADDC-B967-3EA06DF0ABF0}"/>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2" name="Fußzeilenplatzhalter 5">
            <a:extLst>
              <a:ext uri="{FF2B5EF4-FFF2-40B4-BE49-F238E27FC236}">
                <a16:creationId xmlns:a16="http://schemas.microsoft.com/office/drawing/2014/main" id="{94DA8A01-0ED6-E748-4518-E6DF04FBD3E0}"/>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5149911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3ACCF-4F90-2179-2787-DC5A64BBEB4D}"/>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4A64483C-3351-792A-DACF-B8E8126876A2}"/>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9F656CC5-F8F4-4BB0-3329-6D0758E78D5F}"/>
              </a:ext>
            </a:extLst>
          </p:cNvPr>
          <p:cNvSpPr>
            <a:spLocks noGrp="1"/>
          </p:cNvSpPr>
          <p:nvPr>
            <p:ph type="body" sz="quarter" idx="12"/>
          </p:nvPr>
        </p:nvSpPr>
        <p:spPr/>
        <p:txBody>
          <a:bodyPr/>
          <a:lstStyle/>
          <a:p>
            <a:r>
              <a:rPr lang="de-DE" dirty="0"/>
              <a:t>Teilnahme der Versicherten</a:t>
            </a:r>
          </a:p>
          <a:p>
            <a:endParaRPr lang="de-DE" dirty="0"/>
          </a:p>
        </p:txBody>
      </p:sp>
      <p:sp>
        <p:nvSpPr>
          <p:cNvPr id="4" name="Textplatzhalter 3">
            <a:extLst>
              <a:ext uri="{FF2B5EF4-FFF2-40B4-BE49-F238E27FC236}">
                <a16:creationId xmlns:a16="http://schemas.microsoft.com/office/drawing/2014/main" id="{5A67DDEC-61AA-F664-DF35-D06D6430FAD2}"/>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A9778591-D621-8CDD-C22C-A21431964DE5}"/>
              </a:ext>
            </a:extLst>
          </p:cNvPr>
          <p:cNvSpPr>
            <a:spLocks noGrp="1"/>
          </p:cNvSpPr>
          <p:nvPr>
            <p:ph type="body" sz="quarter" idx="14"/>
          </p:nvPr>
        </p:nvSpPr>
        <p:spPr/>
        <p:txBody>
          <a:bodyPr/>
          <a:lstStyle/>
          <a:p>
            <a:r>
              <a:rPr lang="de-DE" dirty="0"/>
              <a:t>Sofortabrechnung nach Einschreibung (SANE)</a:t>
            </a:r>
          </a:p>
        </p:txBody>
      </p:sp>
      <p:sp>
        <p:nvSpPr>
          <p:cNvPr id="6" name="Textplatzhalter 5">
            <a:extLst>
              <a:ext uri="{FF2B5EF4-FFF2-40B4-BE49-F238E27FC236}">
                <a16:creationId xmlns:a16="http://schemas.microsoft.com/office/drawing/2014/main" id="{1D39A80E-4AEF-7A2A-60A8-BB8A00103123}"/>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531F1C68-03F4-C61B-1159-AAFA93E645E3}"/>
              </a:ext>
            </a:extLst>
          </p:cNvPr>
          <p:cNvSpPr>
            <a:spLocks noGrp="1"/>
          </p:cNvSpPr>
          <p:nvPr>
            <p:ph type="body" sz="quarter" idx="16"/>
          </p:nvPr>
        </p:nvSpPr>
        <p:spPr/>
        <p:txBody>
          <a:bodyPr/>
          <a:lstStyle/>
          <a:p>
            <a:r>
              <a:rPr lang="de-DE" dirty="0"/>
              <a:t>Vergütungs- und Abrechnungssystematik</a:t>
            </a:r>
          </a:p>
          <a:p>
            <a:endParaRPr lang="de-DE" dirty="0"/>
          </a:p>
        </p:txBody>
      </p:sp>
      <p:sp>
        <p:nvSpPr>
          <p:cNvPr id="8" name="Textplatzhalter 7">
            <a:extLst>
              <a:ext uri="{FF2B5EF4-FFF2-40B4-BE49-F238E27FC236}">
                <a16:creationId xmlns:a16="http://schemas.microsoft.com/office/drawing/2014/main" id="{45979D29-C884-57EF-36BB-DA17CD156EDD}"/>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7C6AA289-46FA-D079-2517-D9725F4EA046}"/>
              </a:ext>
            </a:extLst>
          </p:cNvPr>
          <p:cNvSpPr>
            <a:spLocks noGrp="1"/>
          </p:cNvSpPr>
          <p:nvPr>
            <p:ph type="body" sz="quarter" idx="18"/>
          </p:nvPr>
        </p:nvSpPr>
        <p:spPr/>
        <p:txBody>
          <a:bodyPr/>
          <a:lstStyle/>
          <a:p>
            <a:r>
              <a:rPr lang="de-DE" dirty="0">
                <a:solidFill>
                  <a:schemeClr val="accent2"/>
                </a:solidFill>
              </a:rPr>
              <a:t>Abrechnungsprozess</a:t>
            </a:r>
          </a:p>
          <a:p>
            <a:endParaRPr lang="de-DE" dirty="0"/>
          </a:p>
        </p:txBody>
      </p:sp>
      <p:sp>
        <p:nvSpPr>
          <p:cNvPr id="10" name="Textplatzhalter 9">
            <a:extLst>
              <a:ext uri="{FF2B5EF4-FFF2-40B4-BE49-F238E27FC236}">
                <a16:creationId xmlns:a16="http://schemas.microsoft.com/office/drawing/2014/main" id="{67154EE3-6687-23AF-CB1A-9B7304EE5153}"/>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3DFC5E27-C1CE-786E-73B7-FD7F84940094}"/>
              </a:ext>
            </a:extLst>
          </p:cNvPr>
          <p:cNvSpPr>
            <a:spLocks noGrp="1"/>
          </p:cNvSpPr>
          <p:nvPr>
            <p:ph type="body" sz="quarter" idx="20"/>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E2EB1D6E-CA2F-976D-D0DC-CBFF2FB6BCAE}"/>
              </a:ext>
            </a:extLst>
          </p:cNvPr>
          <p:cNvSpPr>
            <a:spLocks noGrp="1"/>
          </p:cNvSpPr>
          <p:nvPr>
            <p:ph type="sldNum" sz="quarter" idx="11"/>
          </p:nvPr>
        </p:nvSpPr>
        <p:spPr/>
        <p:txBody>
          <a:bodyPr/>
          <a:lstStyle/>
          <a:p>
            <a:fld id="{563F8326-2D3F-44D0-8A27-327B93DAAA3E}" type="slidenum">
              <a:rPr lang="de-DE" smtClean="0"/>
              <a:pPr/>
              <a:t>45</a:t>
            </a:fld>
            <a:endParaRPr lang="de-DE"/>
          </a:p>
        </p:txBody>
      </p:sp>
      <p:sp>
        <p:nvSpPr>
          <p:cNvPr id="23" name="Fußzeilenplatzhalter 22">
            <a:extLst>
              <a:ext uri="{FF2B5EF4-FFF2-40B4-BE49-F238E27FC236}">
                <a16:creationId xmlns:a16="http://schemas.microsoft.com/office/drawing/2014/main" id="{6AF59FD4-8681-30E1-F1DA-658878B3DB97}"/>
              </a:ext>
            </a:extLst>
          </p:cNvPr>
          <p:cNvSpPr>
            <a:spLocks noGrp="1"/>
          </p:cNvSpPr>
          <p:nvPr>
            <p:ph type="ftr" sz="quarter" idx="10"/>
          </p:nvPr>
        </p:nvSpPr>
        <p:spPr/>
        <p:txBody>
          <a:bodyPr/>
          <a:lstStyle/>
          <a:p>
            <a:r>
              <a:rPr lang="de-DE"/>
              <a:t>Abrechnungsschulung Pneumologie</a:t>
            </a:r>
          </a:p>
        </p:txBody>
      </p:sp>
    </p:spTree>
    <p:extLst>
      <p:ext uri="{BB962C8B-B14F-4D97-AF65-F5344CB8AC3E}">
        <p14:creationId xmlns:p14="http://schemas.microsoft.com/office/powerpoint/2010/main" val="21958180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B1A15-887E-E825-AF97-DAA7CAD602B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BF08293-A5DA-4CF1-15D3-190A8BCECDD8}"/>
              </a:ext>
            </a:extLst>
          </p:cNvPr>
          <p:cNvSpPr>
            <a:spLocks noGrp="1"/>
          </p:cNvSpPr>
          <p:nvPr>
            <p:ph type="title"/>
          </p:nvPr>
        </p:nvSpPr>
        <p:spPr/>
        <p:txBody>
          <a:bodyPr/>
          <a:lstStyle/>
          <a:p>
            <a:r>
              <a:rPr lang="de-DE" dirty="0"/>
              <a:t>Abrechnungsprozess</a:t>
            </a:r>
          </a:p>
        </p:txBody>
      </p:sp>
      <p:sp>
        <p:nvSpPr>
          <p:cNvPr id="3" name="Textplatzhalter 2">
            <a:extLst>
              <a:ext uri="{FF2B5EF4-FFF2-40B4-BE49-F238E27FC236}">
                <a16:creationId xmlns:a16="http://schemas.microsoft.com/office/drawing/2014/main" id="{2730CF41-9273-2001-0490-F3B59CB717E7}"/>
              </a:ext>
            </a:extLst>
          </p:cNvPr>
          <p:cNvSpPr>
            <a:spLocks noGrp="1"/>
          </p:cNvSpPr>
          <p:nvPr>
            <p:ph type="body" sz="quarter" idx="20"/>
          </p:nvPr>
        </p:nvSpPr>
        <p:spPr/>
        <p:txBody>
          <a:bodyPr/>
          <a:lstStyle/>
          <a:p>
            <a:endParaRPr lang="de-DE" dirty="0"/>
          </a:p>
        </p:txBody>
      </p:sp>
      <p:sp>
        <p:nvSpPr>
          <p:cNvPr id="5" name="Foliennummernplatzhalter 4">
            <a:extLst>
              <a:ext uri="{FF2B5EF4-FFF2-40B4-BE49-F238E27FC236}">
                <a16:creationId xmlns:a16="http://schemas.microsoft.com/office/drawing/2014/main" id="{BCE6CF4C-A606-BF16-1DBB-D52F5A3F20B3}"/>
              </a:ext>
            </a:extLst>
          </p:cNvPr>
          <p:cNvSpPr>
            <a:spLocks noGrp="1"/>
          </p:cNvSpPr>
          <p:nvPr>
            <p:ph type="sldNum" sz="quarter" idx="16"/>
          </p:nvPr>
        </p:nvSpPr>
        <p:spPr/>
        <p:txBody>
          <a:bodyPr/>
          <a:lstStyle/>
          <a:p>
            <a:fld id="{563F8326-2D3F-44D0-8A27-327B93DAAA3E}" type="slidenum">
              <a:rPr lang="de-DE" smtClean="0"/>
              <a:pPr/>
              <a:t>46</a:t>
            </a:fld>
            <a:endParaRPr lang="de-DE"/>
          </a:p>
        </p:txBody>
      </p:sp>
      <p:sp>
        <p:nvSpPr>
          <p:cNvPr id="6" name="Ellipse 5">
            <a:extLst>
              <a:ext uri="{FF2B5EF4-FFF2-40B4-BE49-F238E27FC236}">
                <a16:creationId xmlns:a16="http://schemas.microsoft.com/office/drawing/2014/main" id="{94EC4F20-D459-1F01-3F61-672716E22D3C}"/>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sp>
        <p:nvSpPr>
          <p:cNvPr id="24" name="Rechteck 23">
            <a:extLst>
              <a:ext uri="{FF2B5EF4-FFF2-40B4-BE49-F238E27FC236}">
                <a16:creationId xmlns:a16="http://schemas.microsoft.com/office/drawing/2014/main" id="{C2FFCE78-F1BF-BC31-A080-CF7E08011F30}"/>
              </a:ext>
            </a:extLst>
          </p:cNvPr>
          <p:cNvSpPr/>
          <p:nvPr/>
        </p:nvSpPr>
        <p:spPr>
          <a:xfrm>
            <a:off x="1888832" y="1450800"/>
            <a:ext cx="1736436" cy="179185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05. Januar</a:t>
            </a:r>
          </a:p>
          <a:p>
            <a:pPr algn="ctr">
              <a:spcAft>
                <a:spcPts val="600"/>
              </a:spcAft>
            </a:pPr>
            <a:endParaRPr lang="de-DE" sz="1600" dirty="0"/>
          </a:p>
          <a:p>
            <a:pPr algn="ctr">
              <a:spcAft>
                <a:spcPts val="600"/>
              </a:spcAft>
            </a:pPr>
            <a:endParaRPr lang="de-DE" sz="1600" dirty="0"/>
          </a:p>
          <a:p>
            <a:pPr algn="ctr">
              <a:spcAft>
                <a:spcPts val="600"/>
              </a:spcAft>
            </a:pPr>
            <a:r>
              <a:rPr lang="de-DE" sz="1600" dirty="0"/>
              <a:t>Abrechnung</a:t>
            </a:r>
            <a:br>
              <a:rPr lang="de-DE" sz="1600" dirty="0"/>
            </a:br>
            <a:r>
              <a:rPr lang="de-DE" sz="1600" b="1" dirty="0"/>
              <a:t>4. Quartal </a:t>
            </a:r>
            <a:r>
              <a:rPr lang="de-DE" sz="1600" dirty="0"/>
              <a:t>des Vorjahres</a:t>
            </a:r>
          </a:p>
        </p:txBody>
      </p:sp>
      <p:sp>
        <p:nvSpPr>
          <p:cNvPr id="25" name="Pfeil: nach unten 24">
            <a:extLst>
              <a:ext uri="{FF2B5EF4-FFF2-40B4-BE49-F238E27FC236}">
                <a16:creationId xmlns:a16="http://schemas.microsoft.com/office/drawing/2014/main" id="{E21F8144-1D43-E396-B24E-BA6BAA3FD622}"/>
              </a:ext>
            </a:extLst>
          </p:cNvPr>
          <p:cNvSpPr/>
          <p:nvPr/>
        </p:nvSpPr>
        <p:spPr>
          <a:xfrm>
            <a:off x="2045897" y="1767677"/>
            <a:ext cx="1422307" cy="72043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200" dirty="0">
                <a:solidFill>
                  <a:schemeClr val="tx2"/>
                </a:solidFill>
              </a:rPr>
              <a:t>Stichtag für</a:t>
            </a:r>
          </a:p>
        </p:txBody>
      </p:sp>
      <p:sp>
        <p:nvSpPr>
          <p:cNvPr id="26" name="Rechteck 25">
            <a:extLst>
              <a:ext uri="{FF2B5EF4-FFF2-40B4-BE49-F238E27FC236}">
                <a16:creationId xmlns:a16="http://schemas.microsoft.com/office/drawing/2014/main" id="{F847E638-497F-4459-C4CC-9882FA08C0BF}"/>
              </a:ext>
            </a:extLst>
          </p:cNvPr>
          <p:cNvSpPr/>
          <p:nvPr/>
        </p:nvSpPr>
        <p:spPr>
          <a:xfrm>
            <a:off x="4114800" y="1450800"/>
            <a:ext cx="1736436" cy="179185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05. April</a:t>
            </a:r>
          </a:p>
          <a:p>
            <a:pPr algn="ctr">
              <a:spcAft>
                <a:spcPts val="600"/>
              </a:spcAft>
            </a:pPr>
            <a:endParaRPr lang="de-DE" sz="1600" dirty="0"/>
          </a:p>
          <a:p>
            <a:pPr algn="ctr">
              <a:spcAft>
                <a:spcPts val="600"/>
              </a:spcAft>
            </a:pPr>
            <a:endParaRPr lang="de-DE" sz="1600" dirty="0"/>
          </a:p>
          <a:p>
            <a:pPr algn="ctr">
              <a:spcAft>
                <a:spcPts val="600"/>
              </a:spcAft>
            </a:pPr>
            <a:r>
              <a:rPr lang="de-DE" sz="1600" dirty="0"/>
              <a:t>Abrechnung</a:t>
            </a:r>
            <a:br>
              <a:rPr lang="de-DE" sz="1600" dirty="0"/>
            </a:br>
            <a:r>
              <a:rPr lang="de-DE" sz="1600" b="1" dirty="0"/>
              <a:t>1. Quartal </a:t>
            </a:r>
            <a:r>
              <a:rPr lang="de-DE" sz="1600" dirty="0"/>
              <a:t>des Jahres</a:t>
            </a:r>
          </a:p>
        </p:txBody>
      </p:sp>
      <p:sp>
        <p:nvSpPr>
          <p:cNvPr id="27" name="Pfeil: nach unten 26">
            <a:extLst>
              <a:ext uri="{FF2B5EF4-FFF2-40B4-BE49-F238E27FC236}">
                <a16:creationId xmlns:a16="http://schemas.microsoft.com/office/drawing/2014/main" id="{24E19C50-CA78-64A3-2073-1DD08D73E3DC}"/>
              </a:ext>
            </a:extLst>
          </p:cNvPr>
          <p:cNvSpPr/>
          <p:nvPr/>
        </p:nvSpPr>
        <p:spPr>
          <a:xfrm>
            <a:off x="4271864" y="1767677"/>
            <a:ext cx="1422307" cy="72043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200" dirty="0">
                <a:solidFill>
                  <a:schemeClr val="tx2"/>
                </a:solidFill>
              </a:rPr>
              <a:t>Stichtag für</a:t>
            </a:r>
          </a:p>
        </p:txBody>
      </p:sp>
      <p:sp>
        <p:nvSpPr>
          <p:cNvPr id="28" name="Rechteck 27">
            <a:extLst>
              <a:ext uri="{FF2B5EF4-FFF2-40B4-BE49-F238E27FC236}">
                <a16:creationId xmlns:a16="http://schemas.microsoft.com/office/drawing/2014/main" id="{25CDEE1A-DD18-4DC8-CA8F-C0030EE1BA91}"/>
              </a:ext>
            </a:extLst>
          </p:cNvPr>
          <p:cNvSpPr/>
          <p:nvPr/>
        </p:nvSpPr>
        <p:spPr>
          <a:xfrm>
            <a:off x="6340766" y="1450800"/>
            <a:ext cx="1736436" cy="179185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05. Juli</a:t>
            </a:r>
          </a:p>
          <a:p>
            <a:pPr algn="ctr">
              <a:spcAft>
                <a:spcPts val="600"/>
              </a:spcAft>
            </a:pPr>
            <a:endParaRPr lang="de-DE" sz="1600" dirty="0"/>
          </a:p>
          <a:p>
            <a:pPr algn="ctr">
              <a:spcAft>
                <a:spcPts val="600"/>
              </a:spcAft>
            </a:pPr>
            <a:endParaRPr lang="de-DE" sz="1600" dirty="0"/>
          </a:p>
          <a:p>
            <a:pPr algn="ctr">
              <a:spcAft>
                <a:spcPts val="600"/>
              </a:spcAft>
            </a:pPr>
            <a:r>
              <a:rPr lang="de-DE" sz="1600" dirty="0"/>
              <a:t>Abrechnung</a:t>
            </a:r>
            <a:br>
              <a:rPr lang="de-DE" sz="1600" dirty="0"/>
            </a:br>
            <a:r>
              <a:rPr lang="de-DE" sz="1600" b="1" dirty="0"/>
              <a:t>2. Quartal </a:t>
            </a:r>
            <a:r>
              <a:rPr lang="de-DE" sz="1600" dirty="0"/>
              <a:t>des Jahres</a:t>
            </a:r>
          </a:p>
        </p:txBody>
      </p:sp>
      <p:sp>
        <p:nvSpPr>
          <p:cNvPr id="29" name="Pfeil: nach unten 28">
            <a:extLst>
              <a:ext uri="{FF2B5EF4-FFF2-40B4-BE49-F238E27FC236}">
                <a16:creationId xmlns:a16="http://schemas.microsoft.com/office/drawing/2014/main" id="{F9183D0B-7CC5-CD70-F7C3-4CD5FF0D8BC6}"/>
              </a:ext>
            </a:extLst>
          </p:cNvPr>
          <p:cNvSpPr/>
          <p:nvPr/>
        </p:nvSpPr>
        <p:spPr>
          <a:xfrm>
            <a:off x="6497830" y="1767677"/>
            <a:ext cx="1422307" cy="72043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200" dirty="0">
                <a:solidFill>
                  <a:schemeClr val="tx2"/>
                </a:solidFill>
              </a:rPr>
              <a:t>Stichtag für</a:t>
            </a:r>
          </a:p>
        </p:txBody>
      </p:sp>
      <p:sp>
        <p:nvSpPr>
          <p:cNvPr id="30" name="Rechteck 29">
            <a:extLst>
              <a:ext uri="{FF2B5EF4-FFF2-40B4-BE49-F238E27FC236}">
                <a16:creationId xmlns:a16="http://schemas.microsoft.com/office/drawing/2014/main" id="{DA9E982F-9A75-6EE5-1A95-4D8F79C80574}"/>
              </a:ext>
            </a:extLst>
          </p:cNvPr>
          <p:cNvSpPr/>
          <p:nvPr/>
        </p:nvSpPr>
        <p:spPr>
          <a:xfrm>
            <a:off x="8566732" y="1466210"/>
            <a:ext cx="1736436" cy="179185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05. Oktober</a:t>
            </a:r>
          </a:p>
          <a:p>
            <a:pPr algn="ctr">
              <a:spcAft>
                <a:spcPts val="600"/>
              </a:spcAft>
            </a:pPr>
            <a:endParaRPr lang="de-DE" sz="1600" dirty="0"/>
          </a:p>
          <a:p>
            <a:pPr algn="ctr">
              <a:spcAft>
                <a:spcPts val="600"/>
              </a:spcAft>
            </a:pPr>
            <a:endParaRPr lang="de-DE" sz="1600" dirty="0"/>
          </a:p>
          <a:p>
            <a:pPr algn="ctr">
              <a:spcAft>
                <a:spcPts val="600"/>
              </a:spcAft>
            </a:pPr>
            <a:r>
              <a:rPr lang="de-DE" sz="1600" dirty="0"/>
              <a:t>Abrechnung</a:t>
            </a:r>
            <a:br>
              <a:rPr lang="de-DE" sz="1600" dirty="0"/>
            </a:br>
            <a:r>
              <a:rPr lang="de-DE" sz="1600" b="1" dirty="0"/>
              <a:t>3. Quartal </a:t>
            </a:r>
            <a:r>
              <a:rPr lang="de-DE" sz="1600" dirty="0"/>
              <a:t>des Jahres</a:t>
            </a:r>
          </a:p>
        </p:txBody>
      </p:sp>
      <p:sp>
        <p:nvSpPr>
          <p:cNvPr id="31" name="Pfeil: nach unten 30">
            <a:extLst>
              <a:ext uri="{FF2B5EF4-FFF2-40B4-BE49-F238E27FC236}">
                <a16:creationId xmlns:a16="http://schemas.microsoft.com/office/drawing/2014/main" id="{09634543-6569-72D3-A5F8-DBED0658060C}"/>
              </a:ext>
            </a:extLst>
          </p:cNvPr>
          <p:cNvSpPr/>
          <p:nvPr/>
        </p:nvSpPr>
        <p:spPr>
          <a:xfrm>
            <a:off x="8723796" y="1783087"/>
            <a:ext cx="1422307" cy="72043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200" dirty="0">
                <a:solidFill>
                  <a:schemeClr val="tx2"/>
                </a:solidFill>
              </a:rPr>
              <a:t>Stichtag für</a:t>
            </a:r>
          </a:p>
        </p:txBody>
      </p:sp>
      <p:graphicFrame>
        <p:nvGraphicFramePr>
          <p:cNvPr id="32" name="Tabelle 31">
            <a:extLst>
              <a:ext uri="{FF2B5EF4-FFF2-40B4-BE49-F238E27FC236}">
                <a16:creationId xmlns:a16="http://schemas.microsoft.com/office/drawing/2014/main" id="{275033C5-D069-0BFF-3DB8-42974AC62672}"/>
              </a:ext>
            </a:extLst>
          </p:cNvPr>
          <p:cNvGraphicFramePr>
            <a:graphicFrameLocks noGrp="1"/>
          </p:cNvGraphicFramePr>
          <p:nvPr/>
        </p:nvGraphicFramePr>
        <p:xfrm>
          <a:off x="1850861" y="3337693"/>
          <a:ext cx="8485188" cy="2813387"/>
        </p:xfrm>
        <a:graphic>
          <a:graphicData uri="http://schemas.openxmlformats.org/drawingml/2006/table">
            <a:tbl>
              <a:tblPr/>
              <a:tblGrid>
                <a:gridCol w="8485188">
                  <a:extLst>
                    <a:ext uri="{9D8B030D-6E8A-4147-A177-3AD203B41FA5}">
                      <a16:colId xmlns:a16="http://schemas.microsoft.com/office/drawing/2014/main" val="742650324"/>
                    </a:ext>
                  </a:extLst>
                </a:gridCol>
              </a:tblGrid>
              <a:tr h="468562">
                <a:tc>
                  <a:txBody>
                    <a:bodyPr/>
                    <a:lstStyle/>
                    <a:p>
                      <a:pPr marL="0" marR="0" lvl="0" indent="0" algn="ctr" defTabSz="457200" rtl="0" eaLnBrk="1" fontAlgn="b" latinLnBrk="0" hangingPunct="1">
                        <a:lnSpc>
                          <a:spcPct val="100000"/>
                        </a:lnSpc>
                        <a:spcBef>
                          <a:spcPct val="0"/>
                        </a:spcBef>
                        <a:spcAft>
                          <a:spcPct val="0"/>
                        </a:spcAft>
                        <a:buClr>
                          <a:srgbClr val="0BB7EC"/>
                        </a:buClr>
                        <a:buSzTx/>
                        <a:buFontTx/>
                        <a:buNone/>
                        <a:tabLst/>
                      </a:pPr>
                      <a:r>
                        <a:rPr kumimoji="0" lang="de-DE" sz="18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Abrechnungsprüflauf in der Vertragssoftware</a:t>
                      </a:r>
                    </a:p>
                  </a:txBody>
                  <a:tcPr marL="95413" marR="95413" marT="48417" marB="48417"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28575"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97708977"/>
                  </a:ext>
                </a:extLst>
              </a:tr>
              <a:tr h="537811">
                <a:tc>
                  <a:txBody>
                    <a:bodyPr/>
                    <a:lstStyle/>
                    <a:p>
                      <a:pPr marL="0" marR="0" lvl="1" indent="0" algn="ctr" defTabSz="457200" rtl="0" eaLnBrk="1" fontAlgn="b" latinLnBrk="0" hangingPunct="1">
                        <a:lnSpc>
                          <a:spcPct val="100000"/>
                        </a:lnSpc>
                        <a:spcBef>
                          <a:spcPct val="0"/>
                        </a:spcBef>
                        <a:spcAft>
                          <a:spcPct val="0"/>
                        </a:spcAft>
                        <a:buClr>
                          <a:srgbClr val="0BB7EC"/>
                        </a:buClr>
                        <a:buSzTx/>
                        <a:buFontTx/>
                        <a:buNone/>
                        <a:tabLst/>
                      </a:pPr>
                      <a:r>
                        <a:rPr kumimoji="0" lang="de-DE" sz="18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Übermittlung der Abrechnungsdaten via Vertragssoftware + Online Key</a:t>
                      </a:r>
                    </a:p>
                  </a:txBody>
                  <a:tcPr marL="95413" marR="95413" marT="48417" marB="48417"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76576969"/>
                  </a:ext>
                </a:extLst>
              </a:tr>
              <a:tr h="517971">
                <a:tc>
                  <a:txBody>
                    <a:bodyPr/>
                    <a:lstStyle/>
                    <a:p>
                      <a:pPr marL="0" marR="0" lvl="0" indent="0" algn="ctr" defTabSz="457200" rtl="0" eaLnBrk="1" fontAlgn="b" latinLnBrk="0" hangingPunct="1">
                        <a:lnSpc>
                          <a:spcPct val="100000"/>
                        </a:lnSpc>
                        <a:spcBef>
                          <a:spcPct val="0"/>
                        </a:spcBef>
                        <a:spcAft>
                          <a:spcPct val="0"/>
                        </a:spcAft>
                        <a:buClr>
                          <a:srgbClr val="0BB7EC"/>
                        </a:buClr>
                        <a:buSzTx/>
                        <a:buFontTx/>
                        <a:buNone/>
                        <a:tabLst/>
                      </a:pPr>
                      <a:r>
                        <a:rPr kumimoji="0" lang="de-DE" sz="18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Bestätigung des Eingangs durch die MEDIVERBUND AG</a:t>
                      </a:r>
                    </a:p>
                  </a:txBody>
                  <a:tcPr marL="95413" marR="95413" marT="48417" marB="48417"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72967343"/>
                  </a:ext>
                </a:extLst>
              </a:tr>
              <a:tr h="641043">
                <a:tc>
                  <a:txBody>
                    <a:bodyPr/>
                    <a:lstStyle/>
                    <a:p>
                      <a:pPr marL="0" marR="0" lvl="0" indent="0" algn="ctr" defTabSz="457200" rtl="0" eaLnBrk="1" fontAlgn="b" latinLnBrk="0" hangingPunct="1">
                        <a:lnSpc>
                          <a:spcPct val="100000"/>
                        </a:lnSpc>
                        <a:spcBef>
                          <a:spcPct val="0"/>
                        </a:spcBef>
                        <a:spcAft>
                          <a:spcPct val="0"/>
                        </a:spcAft>
                        <a:buClr>
                          <a:srgbClr val="0BB7EC"/>
                        </a:buClr>
                        <a:buSzTx/>
                        <a:buFontTx/>
                        <a:buNone/>
                        <a:tabLst/>
                      </a:pPr>
                      <a:r>
                        <a:rPr kumimoji="0" lang="de-DE" sz="18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Prüfung durch MEDIVERBUND AG  -  Gegenprüfung durch Kasse</a:t>
                      </a:r>
                    </a:p>
                  </a:txBody>
                  <a:tcPr marL="95413" marR="95413" marT="48417" marB="48417"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83386099"/>
                  </a:ext>
                </a:extLst>
              </a:tr>
              <a:tr h="648000">
                <a:tc>
                  <a:txBody>
                    <a:bodyPr/>
                    <a:lstStyle/>
                    <a:p>
                      <a:pPr marL="0" marR="0" lvl="0" indent="0" algn="ctr" defTabSz="457200" rtl="0" eaLnBrk="1" fontAlgn="b" latinLnBrk="0" hangingPunct="1">
                        <a:lnSpc>
                          <a:spcPct val="100000"/>
                        </a:lnSpc>
                        <a:spcBef>
                          <a:spcPct val="0"/>
                        </a:spcBef>
                        <a:spcAft>
                          <a:spcPct val="0"/>
                        </a:spcAft>
                        <a:buClr>
                          <a:srgbClr val="0BB7EC"/>
                        </a:buClr>
                        <a:buSzTx/>
                        <a:buFontTx/>
                        <a:buNone/>
                        <a:tabLst/>
                      </a:pPr>
                      <a:r>
                        <a:rPr kumimoji="0" lang="de-DE" sz="18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Auszahlung und Versand Abrechnungsnachweis durch MEDIVERBUND AG</a:t>
                      </a:r>
                    </a:p>
                    <a:p>
                      <a:pPr marL="360000" marR="0" lvl="0" indent="0" algn="ctr" defTabSz="457200" rtl="0" eaLnBrk="1" fontAlgn="b" latinLnBrk="0" hangingPunct="1">
                        <a:lnSpc>
                          <a:spcPct val="100000"/>
                        </a:lnSpc>
                        <a:spcBef>
                          <a:spcPct val="0"/>
                        </a:spcBef>
                        <a:spcAft>
                          <a:spcPct val="0"/>
                        </a:spcAft>
                        <a:buClr>
                          <a:srgbClr val="0BB7EC"/>
                        </a:buClr>
                        <a:buSzTx/>
                        <a:buFontTx/>
                        <a:buNone/>
                        <a:tabLst/>
                      </a:pPr>
                      <a:r>
                        <a:rPr kumimoji="0" lang="de-DE" sz="16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(Mitte des 3. Monats nach Abrechnungsquartal z.B. Q1 </a:t>
                      </a:r>
                      <a:r>
                        <a:rPr kumimoji="0" lang="de-DE" sz="1600" b="0" i="0" u="none" strike="noStrike" cap="none" normalizeH="0" baseline="0" dirty="0">
                          <a:ln>
                            <a:noFill/>
                          </a:ln>
                          <a:solidFill>
                            <a:srgbClr val="00305E"/>
                          </a:solidFill>
                          <a:effectLst/>
                          <a:latin typeface="Arial" panose="020B0604020202020204" pitchFamily="34" charset="0"/>
                          <a:cs typeface="Arial" panose="020B0604020202020204" pitchFamily="34" charset="0"/>
                          <a:sym typeface="Wingdings"/>
                        </a:rPr>
                        <a:t></a:t>
                      </a:r>
                      <a:r>
                        <a:rPr kumimoji="0" lang="de-DE" sz="16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Auszahlung Mitte Juni )</a:t>
                      </a:r>
                    </a:p>
                  </a:txBody>
                  <a:tcPr marL="95413" marR="95413" marT="48417" marB="48417"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24649175"/>
                  </a:ext>
                </a:extLst>
              </a:tr>
            </a:tbl>
          </a:graphicData>
        </a:graphic>
      </p:graphicFrame>
      <p:sp>
        <p:nvSpPr>
          <p:cNvPr id="33" name="Pfeil: nach unten 32">
            <a:extLst>
              <a:ext uri="{FF2B5EF4-FFF2-40B4-BE49-F238E27FC236}">
                <a16:creationId xmlns:a16="http://schemas.microsoft.com/office/drawing/2014/main" id="{CAC911DD-5E86-E7CF-0BFE-276FE82A25AD}"/>
              </a:ext>
            </a:extLst>
          </p:cNvPr>
          <p:cNvSpPr/>
          <p:nvPr/>
        </p:nvSpPr>
        <p:spPr>
          <a:xfrm>
            <a:off x="5738901" y="3695547"/>
            <a:ext cx="709107" cy="288000"/>
          </a:xfrm>
          <a:prstGeom prst="downArrow">
            <a:avLst>
              <a:gd name="adj1" fmla="val 42290"/>
              <a:gd name="adj2" fmla="val 6451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200" dirty="0">
              <a:solidFill>
                <a:schemeClr val="tx2"/>
              </a:solidFill>
            </a:endParaRPr>
          </a:p>
        </p:txBody>
      </p:sp>
      <p:sp>
        <p:nvSpPr>
          <p:cNvPr id="34" name="Pfeil: nach unten 33">
            <a:extLst>
              <a:ext uri="{FF2B5EF4-FFF2-40B4-BE49-F238E27FC236}">
                <a16:creationId xmlns:a16="http://schemas.microsoft.com/office/drawing/2014/main" id="{B6C9B3C3-8AA4-9105-0147-811F8C9180E0}"/>
              </a:ext>
            </a:extLst>
          </p:cNvPr>
          <p:cNvSpPr/>
          <p:nvPr/>
        </p:nvSpPr>
        <p:spPr>
          <a:xfrm>
            <a:off x="5738901" y="4197401"/>
            <a:ext cx="709107" cy="288000"/>
          </a:xfrm>
          <a:prstGeom prst="downArrow">
            <a:avLst>
              <a:gd name="adj1" fmla="val 42290"/>
              <a:gd name="adj2" fmla="val 6451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200" dirty="0">
              <a:solidFill>
                <a:schemeClr val="tx2"/>
              </a:solidFill>
            </a:endParaRPr>
          </a:p>
        </p:txBody>
      </p:sp>
      <p:sp>
        <p:nvSpPr>
          <p:cNvPr id="35" name="Pfeil: nach unten 34">
            <a:extLst>
              <a:ext uri="{FF2B5EF4-FFF2-40B4-BE49-F238E27FC236}">
                <a16:creationId xmlns:a16="http://schemas.microsoft.com/office/drawing/2014/main" id="{05D746BA-30C5-BB4F-6BFB-634ED69C2D2F}"/>
              </a:ext>
            </a:extLst>
          </p:cNvPr>
          <p:cNvSpPr/>
          <p:nvPr/>
        </p:nvSpPr>
        <p:spPr>
          <a:xfrm>
            <a:off x="5738899" y="4770673"/>
            <a:ext cx="709107" cy="288000"/>
          </a:xfrm>
          <a:prstGeom prst="downArrow">
            <a:avLst>
              <a:gd name="adj1" fmla="val 42290"/>
              <a:gd name="adj2" fmla="val 6451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200" dirty="0">
              <a:solidFill>
                <a:schemeClr val="tx2"/>
              </a:solidFill>
            </a:endParaRPr>
          </a:p>
        </p:txBody>
      </p:sp>
      <p:sp>
        <p:nvSpPr>
          <p:cNvPr id="36" name="Pfeil: nach unten 35">
            <a:extLst>
              <a:ext uri="{FF2B5EF4-FFF2-40B4-BE49-F238E27FC236}">
                <a16:creationId xmlns:a16="http://schemas.microsoft.com/office/drawing/2014/main" id="{8D49092C-84F8-9012-A2B1-263BC8FBDEFD}"/>
              </a:ext>
            </a:extLst>
          </p:cNvPr>
          <p:cNvSpPr/>
          <p:nvPr/>
        </p:nvSpPr>
        <p:spPr>
          <a:xfrm>
            <a:off x="5738900" y="5343946"/>
            <a:ext cx="709107" cy="288000"/>
          </a:xfrm>
          <a:prstGeom prst="downArrow">
            <a:avLst>
              <a:gd name="adj1" fmla="val 42290"/>
              <a:gd name="adj2" fmla="val 6451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200" dirty="0">
              <a:solidFill>
                <a:schemeClr val="tx2"/>
              </a:solidFill>
            </a:endParaRPr>
          </a:p>
        </p:txBody>
      </p:sp>
      <p:pic>
        <p:nvPicPr>
          <p:cNvPr id="37" name="Grafik 36" descr="Verbunden Silhouette">
            <a:extLst>
              <a:ext uri="{FF2B5EF4-FFF2-40B4-BE49-F238E27FC236}">
                <a16:creationId xmlns:a16="http://schemas.microsoft.com/office/drawing/2014/main" id="{365596B1-7450-1380-A5E0-73FDCA1FBDC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4" name="Fußzeilenplatzhalter 5">
            <a:extLst>
              <a:ext uri="{FF2B5EF4-FFF2-40B4-BE49-F238E27FC236}">
                <a16:creationId xmlns:a16="http://schemas.microsoft.com/office/drawing/2014/main" id="{0D4FFA9E-4FCD-2BC7-509B-AB52DF9E1805}"/>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7" name="Fußzeilenplatzhalter 5">
            <a:extLst>
              <a:ext uri="{FF2B5EF4-FFF2-40B4-BE49-F238E27FC236}">
                <a16:creationId xmlns:a16="http://schemas.microsoft.com/office/drawing/2014/main" id="{8CD68752-D094-4DA6-67C9-8CFF263E5AD0}"/>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8092641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B7FA7C-27D1-FD7F-9A4B-94252E3053E2}"/>
              </a:ext>
            </a:extLst>
          </p:cNvPr>
          <p:cNvSpPr>
            <a:spLocks noGrp="1"/>
          </p:cNvSpPr>
          <p:nvPr>
            <p:ph type="title"/>
          </p:nvPr>
        </p:nvSpPr>
        <p:spPr/>
        <p:txBody>
          <a:bodyPr/>
          <a:lstStyle/>
          <a:p>
            <a:r>
              <a:rPr lang="de-DE" dirty="0"/>
              <a:t>Empfangsbestätigung der Abrechnungsdaten</a:t>
            </a:r>
          </a:p>
        </p:txBody>
      </p:sp>
      <p:sp>
        <p:nvSpPr>
          <p:cNvPr id="3" name="Textplatzhalter 2">
            <a:extLst>
              <a:ext uri="{FF2B5EF4-FFF2-40B4-BE49-F238E27FC236}">
                <a16:creationId xmlns:a16="http://schemas.microsoft.com/office/drawing/2014/main" id="{9B04F9E2-F1CC-ADBC-D8DA-995946265B06}"/>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223A2485-563B-EFD7-4C39-76E7917B1169}"/>
              </a:ext>
            </a:extLst>
          </p:cNvPr>
          <p:cNvSpPr>
            <a:spLocks noGrp="1"/>
          </p:cNvSpPr>
          <p:nvPr>
            <p:ph sz="quarter" idx="17"/>
          </p:nvPr>
        </p:nvSpPr>
        <p:spPr>
          <a:xfrm>
            <a:off x="384551" y="1510075"/>
            <a:ext cx="11443450" cy="4847772"/>
          </a:xfrm>
        </p:spPr>
        <p:txBody>
          <a:bodyPr/>
          <a:lstStyle/>
          <a:p>
            <a:r>
              <a:rPr lang="de-DE" dirty="0"/>
              <a:t>Nach erfolgreicher Übermittlung der Abrechnungsdaten über die Vertragssoftware erhalten Sie eine </a:t>
            </a:r>
            <a:r>
              <a:rPr lang="de-DE" b="1" dirty="0"/>
              <a:t>Datenempfangsbestätigung:</a:t>
            </a:r>
          </a:p>
          <a:p>
            <a:endParaRPr lang="de-DE" dirty="0"/>
          </a:p>
        </p:txBody>
      </p:sp>
      <p:sp>
        <p:nvSpPr>
          <p:cNvPr id="5" name="Foliennummernplatzhalter 4">
            <a:extLst>
              <a:ext uri="{FF2B5EF4-FFF2-40B4-BE49-F238E27FC236}">
                <a16:creationId xmlns:a16="http://schemas.microsoft.com/office/drawing/2014/main" id="{949B6BBE-0671-EE05-D36F-F5664FE2602A}"/>
              </a:ext>
            </a:extLst>
          </p:cNvPr>
          <p:cNvSpPr>
            <a:spLocks noGrp="1"/>
          </p:cNvSpPr>
          <p:nvPr>
            <p:ph type="sldNum" sz="quarter" idx="16"/>
          </p:nvPr>
        </p:nvSpPr>
        <p:spPr/>
        <p:txBody>
          <a:bodyPr/>
          <a:lstStyle/>
          <a:p>
            <a:fld id="{563F8326-2D3F-44D0-8A27-327B93DAAA3E}" type="slidenum">
              <a:rPr lang="de-DE" smtClean="0"/>
              <a:pPr/>
              <a:t>47</a:t>
            </a:fld>
            <a:endParaRPr lang="de-DE"/>
          </a:p>
        </p:txBody>
      </p:sp>
      <p:sp>
        <p:nvSpPr>
          <p:cNvPr id="7" name="Rechteck 6">
            <a:extLst>
              <a:ext uri="{FF2B5EF4-FFF2-40B4-BE49-F238E27FC236}">
                <a16:creationId xmlns:a16="http://schemas.microsoft.com/office/drawing/2014/main" id="{4F59F8BB-127A-8A7F-39D7-EEF43ECA14EB}"/>
              </a:ext>
            </a:extLst>
          </p:cNvPr>
          <p:cNvSpPr/>
          <p:nvPr/>
        </p:nvSpPr>
        <p:spPr>
          <a:xfrm>
            <a:off x="2237723" y="5587158"/>
            <a:ext cx="7569293" cy="635393"/>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solidFill>
                  <a:schemeClr val="tx2"/>
                </a:solidFill>
              </a:rPr>
              <a:t>Tipp: </a:t>
            </a:r>
            <a:r>
              <a:rPr lang="de-DE" sz="1600" dirty="0">
                <a:solidFill>
                  <a:schemeClr val="tx2"/>
                </a:solidFill>
              </a:rPr>
              <a:t>Prüfen Sie nach dem Versand der Abrechnungsdaten den Erhalt der Datenempfangsbestätigung und vergleichen Sie die Fallzahlen</a:t>
            </a:r>
          </a:p>
        </p:txBody>
      </p:sp>
      <p:pic>
        <p:nvPicPr>
          <p:cNvPr id="9" name="Grafik 8">
            <a:extLst>
              <a:ext uri="{FF2B5EF4-FFF2-40B4-BE49-F238E27FC236}">
                <a16:creationId xmlns:a16="http://schemas.microsoft.com/office/drawing/2014/main" id="{1C3C89C1-A205-AFE0-7127-1EFFD3DA3A98}"/>
              </a:ext>
            </a:extLst>
          </p:cNvPr>
          <p:cNvPicPr>
            <a:picLocks noChangeAspect="1"/>
          </p:cNvPicPr>
          <p:nvPr/>
        </p:nvPicPr>
        <p:blipFill>
          <a:blip r:embed="rId2"/>
          <a:stretch>
            <a:fillRect/>
          </a:stretch>
        </p:blipFill>
        <p:spPr>
          <a:xfrm>
            <a:off x="1946563" y="2299855"/>
            <a:ext cx="8298873" cy="2963883"/>
          </a:xfrm>
          <a:prstGeom prst="rect">
            <a:avLst/>
          </a:prstGeom>
          <a:effectLst>
            <a:outerShdw blurRad="50800" dist="38100" dir="2700000" algn="tl" rotWithShape="0">
              <a:prstClr val="black">
                <a:alpha val="40000"/>
              </a:prstClr>
            </a:outerShdw>
          </a:effectLst>
        </p:spPr>
      </p:pic>
      <p:sp>
        <p:nvSpPr>
          <p:cNvPr id="10" name="Textfeld 9">
            <a:extLst>
              <a:ext uri="{FF2B5EF4-FFF2-40B4-BE49-F238E27FC236}">
                <a16:creationId xmlns:a16="http://schemas.microsoft.com/office/drawing/2014/main" id="{A3A2D2AE-9268-3F00-188C-1630C4373223}"/>
              </a:ext>
            </a:extLst>
          </p:cNvPr>
          <p:cNvSpPr txBox="1"/>
          <p:nvPr/>
        </p:nvSpPr>
        <p:spPr>
          <a:xfrm>
            <a:off x="1980000" y="2419928"/>
            <a:ext cx="3537527" cy="277090"/>
          </a:xfrm>
          <a:prstGeom prst="rect">
            <a:avLst/>
          </a:prstGeom>
          <a:noFill/>
        </p:spPr>
        <p:txBody>
          <a:bodyPr wrap="non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Sehr geehrter Arzt/Sehr geehrte Ärztin,</a:t>
            </a:r>
          </a:p>
        </p:txBody>
      </p:sp>
      <mc:AlternateContent xmlns:mc="http://schemas.openxmlformats.org/markup-compatibility/2006" xmlns:p14="http://schemas.microsoft.com/office/powerpoint/2010/main">
        <mc:Choice Requires="p14">
          <p:contentPart p14:bwMode="auto" r:id="rId3">
            <p14:nvContentPartPr>
              <p14:cNvPr id="13" name="Freihand 12">
                <a:extLst>
                  <a:ext uri="{FF2B5EF4-FFF2-40B4-BE49-F238E27FC236}">
                    <a16:creationId xmlns:a16="http://schemas.microsoft.com/office/drawing/2014/main" id="{3B4D5EF4-D0BD-EEE0-14EE-18FC980CC2A6}"/>
                  </a:ext>
                </a:extLst>
              </p14:cNvPr>
              <p14:cNvContentPartPr/>
              <p14:nvPr/>
            </p14:nvContentPartPr>
            <p14:xfrm>
              <a:off x="3870087" y="2909495"/>
              <a:ext cx="821160" cy="28080"/>
            </p14:xfrm>
          </p:contentPart>
        </mc:Choice>
        <mc:Fallback xmlns="">
          <p:pic>
            <p:nvPicPr>
              <p:cNvPr id="13" name="Freihand 12">
                <a:extLst>
                  <a:ext uri="{FF2B5EF4-FFF2-40B4-BE49-F238E27FC236}">
                    <a16:creationId xmlns:a16="http://schemas.microsoft.com/office/drawing/2014/main" id="{3B4D5EF4-D0BD-EEE0-14EE-18FC980CC2A6}"/>
                  </a:ext>
                </a:extLst>
              </p:cNvPr>
              <p:cNvPicPr/>
              <p:nvPr/>
            </p:nvPicPr>
            <p:blipFill>
              <a:blip r:embed="rId4"/>
              <a:stretch>
                <a:fillRect/>
              </a:stretch>
            </p:blipFill>
            <p:spPr>
              <a:xfrm>
                <a:off x="3834087" y="2837855"/>
                <a:ext cx="89280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Freihand 14">
                <a:extLst>
                  <a:ext uri="{FF2B5EF4-FFF2-40B4-BE49-F238E27FC236}">
                    <a16:creationId xmlns:a16="http://schemas.microsoft.com/office/drawing/2014/main" id="{2CFD0647-ED9D-18B2-C302-6587F5714CBB}"/>
                  </a:ext>
                </a:extLst>
              </p14:cNvPr>
              <p14:cNvContentPartPr/>
              <p14:nvPr/>
            </p14:nvContentPartPr>
            <p14:xfrm>
              <a:off x="3140007" y="5116655"/>
              <a:ext cx="1358280" cy="9720"/>
            </p14:xfrm>
          </p:contentPart>
        </mc:Choice>
        <mc:Fallback xmlns="">
          <p:pic>
            <p:nvPicPr>
              <p:cNvPr id="15" name="Freihand 14">
                <a:extLst>
                  <a:ext uri="{FF2B5EF4-FFF2-40B4-BE49-F238E27FC236}">
                    <a16:creationId xmlns:a16="http://schemas.microsoft.com/office/drawing/2014/main" id="{2CFD0647-ED9D-18B2-C302-6587F5714CBB}"/>
                  </a:ext>
                </a:extLst>
              </p:cNvPr>
              <p:cNvPicPr/>
              <p:nvPr/>
            </p:nvPicPr>
            <p:blipFill>
              <a:blip r:embed="rId6"/>
              <a:stretch>
                <a:fillRect/>
              </a:stretch>
            </p:blipFill>
            <p:spPr>
              <a:xfrm>
                <a:off x="3104007" y="5044655"/>
                <a:ext cx="1429920" cy="153360"/>
              </a:xfrm>
              <a:prstGeom prst="rect">
                <a:avLst/>
              </a:prstGeom>
            </p:spPr>
          </p:pic>
        </mc:Fallback>
      </mc:AlternateContent>
      <p:sp>
        <p:nvSpPr>
          <p:cNvPr id="8" name="Fußzeilenplatzhalter 5">
            <a:extLst>
              <a:ext uri="{FF2B5EF4-FFF2-40B4-BE49-F238E27FC236}">
                <a16:creationId xmlns:a16="http://schemas.microsoft.com/office/drawing/2014/main" id="{2C80BD6E-6E31-4850-FFCB-0F06A3880B2B}"/>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1" name="Fußzeilenplatzhalter 5">
            <a:extLst>
              <a:ext uri="{FF2B5EF4-FFF2-40B4-BE49-F238E27FC236}">
                <a16:creationId xmlns:a16="http://schemas.microsoft.com/office/drawing/2014/main" id="{D638F8E5-B8AF-7FC2-6492-00D6EAA43939}"/>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12" name="Ellipse 11">
            <a:extLst>
              <a:ext uri="{FF2B5EF4-FFF2-40B4-BE49-F238E27FC236}">
                <a16:creationId xmlns:a16="http://schemas.microsoft.com/office/drawing/2014/main" id="{A62C8BC0-EED3-B66F-4AFA-889A0493700A}"/>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7" name="Grafik 16" descr="Dokument Silhouette">
            <a:extLst>
              <a:ext uri="{FF2B5EF4-FFF2-40B4-BE49-F238E27FC236}">
                <a16:creationId xmlns:a16="http://schemas.microsoft.com/office/drawing/2014/main" id="{0F269BCE-2834-9E34-F896-E029DF11970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20800" y="5212800"/>
            <a:ext cx="914400" cy="914400"/>
          </a:xfrm>
          <a:prstGeom prst="rect">
            <a:avLst/>
          </a:prstGeom>
        </p:spPr>
      </p:pic>
    </p:spTree>
    <p:extLst>
      <p:ext uri="{BB962C8B-B14F-4D97-AF65-F5344CB8AC3E}">
        <p14:creationId xmlns:p14="http://schemas.microsoft.com/office/powerpoint/2010/main" val="26576300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D21AB-0B04-4C4D-C66F-2BA163602E3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3C70CDD-C2FE-9138-E202-784C7CD7F97D}"/>
              </a:ext>
            </a:extLst>
          </p:cNvPr>
          <p:cNvSpPr>
            <a:spLocks noGrp="1"/>
          </p:cNvSpPr>
          <p:nvPr>
            <p:ph type="title"/>
          </p:nvPr>
        </p:nvSpPr>
        <p:spPr/>
        <p:txBody>
          <a:bodyPr/>
          <a:lstStyle/>
          <a:p>
            <a:r>
              <a:rPr lang="de-DE" dirty="0"/>
              <a:t>Inhalt des Abrechnungsbriefes</a:t>
            </a:r>
          </a:p>
        </p:txBody>
      </p:sp>
      <p:sp>
        <p:nvSpPr>
          <p:cNvPr id="3" name="Textplatzhalter 2">
            <a:extLst>
              <a:ext uri="{FF2B5EF4-FFF2-40B4-BE49-F238E27FC236}">
                <a16:creationId xmlns:a16="http://schemas.microsoft.com/office/drawing/2014/main" id="{0A0FD68F-1C7F-12C7-BAB7-41D85B046609}"/>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0D17B804-5F2F-5F7E-E881-07BF6CF1175E}"/>
              </a:ext>
            </a:extLst>
          </p:cNvPr>
          <p:cNvSpPr>
            <a:spLocks noGrp="1"/>
          </p:cNvSpPr>
          <p:nvPr>
            <p:ph sz="quarter" idx="17"/>
          </p:nvPr>
        </p:nvSpPr>
        <p:spPr>
          <a:xfrm>
            <a:off x="379185" y="1451428"/>
            <a:ext cx="11443450" cy="645227"/>
          </a:xfrm>
        </p:spPr>
        <p:txBody>
          <a:bodyPr/>
          <a:lstStyle/>
          <a:p>
            <a:pPr marL="285750" indent="-285750">
              <a:spcAft>
                <a:spcPts val="600"/>
              </a:spcAft>
              <a:buFont typeface="Wingdings" panose="05000000000000000000" pitchFamily="2" charset="2"/>
              <a:buChar char="§"/>
            </a:pPr>
            <a:r>
              <a:rPr lang="de-DE" altLang="de-DE" dirty="0">
                <a:solidFill>
                  <a:srgbClr val="17375E"/>
                </a:solidFill>
              </a:rPr>
              <a:t>Informationen zu Abrechnung,</a:t>
            </a:r>
            <a:br>
              <a:rPr lang="de-DE" altLang="de-DE" dirty="0">
                <a:solidFill>
                  <a:srgbClr val="17375E"/>
                </a:solidFill>
              </a:rPr>
            </a:br>
            <a:r>
              <a:rPr lang="de-DE" altLang="de-DE" dirty="0">
                <a:solidFill>
                  <a:srgbClr val="17375E"/>
                </a:solidFill>
              </a:rPr>
              <a:t>Änderungen und Neuerungen des Vertrags </a:t>
            </a:r>
          </a:p>
          <a:p>
            <a:pPr marL="285750" indent="-285750">
              <a:spcAft>
                <a:spcPts val="600"/>
              </a:spcAft>
              <a:buFont typeface="Wingdings" panose="05000000000000000000" pitchFamily="2" charset="2"/>
              <a:buChar char="§"/>
            </a:pPr>
            <a:r>
              <a:rPr lang="de-DE" altLang="de-DE" dirty="0">
                <a:solidFill>
                  <a:srgbClr val="17375E"/>
                </a:solidFill>
              </a:rPr>
              <a:t>Information über Abrechnungssumme des</a:t>
            </a:r>
            <a:br>
              <a:rPr lang="de-DE" altLang="de-DE" dirty="0">
                <a:solidFill>
                  <a:srgbClr val="17375E"/>
                </a:solidFill>
              </a:rPr>
            </a:br>
            <a:r>
              <a:rPr lang="de-DE" altLang="de-DE" dirty="0">
                <a:solidFill>
                  <a:srgbClr val="17375E"/>
                </a:solidFill>
              </a:rPr>
              <a:t>laufenden Quartals sowie Nachabrechnungen</a:t>
            </a:r>
            <a:br>
              <a:rPr lang="de-DE" altLang="de-DE" dirty="0">
                <a:solidFill>
                  <a:srgbClr val="17375E"/>
                </a:solidFill>
              </a:rPr>
            </a:br>
            <a:r>
              <a:rPr lang="de-DE" altLang="de-DE" dirty="0">
                <a:solidFill>
                  <a:srgbClr val="17375E"/>
                </a:solidFill>
              </a:rPr>
              <a:t>aller Vorquartale</a:t>
            </a:r>
          </a:p>
          <a:p>
            <a:endParaRPr lang="de-DE" dirty="0"/>
          </a:p>
        </p:txBody>
      </p:sp>
      <p:sp>
        <p:nvSpPr>
          <p:cNvPr id="5" name="Foliennummernplatzhalter 4">
            <a:extLst>
              <a:ext uri="{FF2B5EF4-FFF2-40B4-BE49-F238E27FC236}">
                <a16:creationId xmlns:a16="http://schemas.microsoft.com/office/drawing/2014/main" id="{9C3EBAA5-EB33-D592-A7CF-C0D90CB9B751}"/>
              </a:ext>
            </a:extLst>
          </p:cNvPr>
          <p:cNvSpPr>
            <a:spLocks noGrp="1"/>
          </p:cNvSpPr>
          <p:nvPr>
            <p:ph type="sldNum" sz="quarter" idx="16"/>
          </p:nvPr>
        </p:nvSpPr>
        <p:spPr/>
        <p:txBody>
          <a:bodyPr/>
          <a:lstStyle/>
          <a:p>
            <a:fld id="{563F8326-2D3F-44D0-8A27-327B93DAAA3E}" type="slidenum">
              <a:rPr lang="de-DE" smtClean="0"/>
              <a:pPr/>
              <a:t>48</a:t>
            </a:fld>
            <a:endParaRPr lang="de-DE"/>
          </a:p>
        </p:txBody>
      </p:sp>
      <p:pic>
        <p:nvPicPr>
          <p:cNvPr id="11" name="Grafik 10">
            <a:extLst>
              <a:ext uri="{FF2B5EF4-FFF2-40B4-BE49-F238E27FC236}">
                <a16:creationId xmlns:a16="http://schemas.microsoft.com/office/drawing/2014/main" id="{77689D02-1B83-96F0-4397-239A93D8C4B5}"/>
              </a:ext>
            </a:extLst>
          </p:cNvPr>
          <p:cNvPicPr>
            <a:picLocks noChangeAspect="1"/>
          </p:cNvPicPr>
          <p:nvPr/>
        </p:nvPicPr>
        <p:blipFill>
          <a:blip r:embed="rId2"/>
          <a:stretch>
            <a:fillRect/>
          </a:stretch>
        </p:blipFill>
        <p:spPr>
          <a:xfrm>
            <a:off x="5394129" y="1451428"/>
            <a:ext cx="6160313" cy="4694691"/>
          </a:xfrm>
          <a:prstGeom prst="rect">
            <a:avLst/>
          </a:prstGeom>
          <a:effectLst>
            <a:outerShdw blurRad="50800" dist="38100" dir="2700000" algn="tl" rotWithShape="0">
              <a:prstClr val="black">
                <a:alpha val="40000"/>
              </a:prstClr>
            </a:outerShdw>
          </a:effectLst>
        </p:spPr>
      </p:pic>
      <p:sp>
        <p:nvSpPr>
          <p:cNvPr id="7" name="Fußzeilenplatzhalter 5">
            <a:extLst>
              <a:ext uri="{FF2B5EF4-FFF2-40B4-BE49-F238E27FC236}">
                <a16:creationId xmlns:a16="http://schemas.microsoft.com/office/drawing/2014/main" id="{F909EB33-EA31-6EC9-8801-4280715C8368}"/>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8" name="Fußzeilenplatzhalter 5">
            <a:extLst>
              <a:ext uri="{FF2B5EF4-FFF2-40B4-BE49-F238E27FC236}">
                <a16:creationId xmlns:a16="http://schemas.microsoft.com/office/drawing/2014/main" id="{F5D6128B-5965-B3EF-17F0-95D20CDE88B7}"/>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320742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639C1F-9E6B-F8E9-0182-CDF4AD60729A}"/>
              </a:ext>
            </a:extLst>
          </p:cNvPr>
          <p:cNvSpPr>
            <a:spLocks noGrp="1"/>
          </p:cNvSpPr>
          <p:nvPr>
            <p:ph type="title"/>
          </p:nvPr>
        </p:nvSpPr>
        <p:spPr/>
        <p:txBody>
          <a:bodyPr/>
          <a:lstStyle/>
          <a:p>
            <a:r>
              <a:rPr lang="de-DE" dirty="0"/>
              <a:t>Inhalt des Abrechnungsbriefes</a:t>
            </a:r>
          </a:p>
        </p:txBody>
      </p:sp>
      <p:sp>
        <p:nvSpPr>
          <p:cNvPr id="3" name="Textplatzhalter 2">
            <a:extLst>
              <a:ext uri="{FF2B5EF4-FFF2-40B4-BE49-F238E27FC236}">
                <a16:creationId xmlns:a16="http://schemas.microsoft.com/office/drawing/2014/main" id="{C7179155-0BEF-B0A9-01B4-49A5DD6C1D6F}"/>
              </a:ext>
            </a:extLst>
          </p:cNvPr>
          <p:cNvSpPr>
            <a:spLocks noGrp="1"/>
          </p:cNvSpPr>
          <p:nvPr>
            <p:ph type="body" sz="quarter" idx="20"/>
          </p:nvPr>
        </p:nvSpPr>
        <p:spPr/>
        <p:txBody>
          <a:bodyPr/>
          <a:lstStyle/>
          <a:p>
            <a:endParaRPr lang="de-DE" dirty="0"/>
          </a:p>
        </p:txBody>
      </p:sp>
      <p:sp>
        <p:nvSpPr>
          <p:cNvPr id="4" name="Inhaltsplatzhalter 3">
            <a:extLst>
              <a:ext uri="{FF2B5EF4-FFF2-40B4-BE49-F238E27FC236}">
                <a16:creationId xmlns:a16="http://schemas.microsoft.com/office/drawing/2014/main" id="{F9B1C531-D929-FCC6-9789-966F1DAA7565}"/>
              </a:ext>
            </a:extLst>
          </p:cNvPr>
          <p:cNvSpPr>
            <a:spLocks noGrp="1"/>
          </p:cNvSpPr>
          <p:nvPr>
            <p:ph sz="quarter" idx="17"/>
          </p:nvPr>
        </p:nvSpPr>
        <p:spPr>
          <a:xfrm>
            <a:off x="379185" y="1451428"/>
            <a:ext cx="11443450" cy="288000"/>
          </a:xfrm>
        </p:spPr>
        <p:txBody>
          <a:bodyPr/>
          <a:lstStyle/>
          <a:p>
            <a:r>
              <a:rPr lang="de-DE" b="1" dirty="0"/>
              <a:t>Buchungsübersicht:</a:t>
            </a:r>
          </a:p>
        </p:txBody>
      </p:sp>
      <p:sp>
        <p:nvSpPr>
          <p:cNvPr id="5" name="Foliennummernplatzhalter 4">
            <a:extLst>
              <a:ext uri="{FF2B5EF4-FFF2-40B4-BE49-F238E27FC236}">
                <a16:creationId xmlns:a16="http://schemas.microsoft.com/office/drawing/2014/main" id="{101323FB-D157-8277-BFBA-DBFBD23C4C15}"/>
              </a:ext>
            </a:extLst>
          </p:cNvPr>
          <p:cNvSpPr>
            <a:spLocks noGrp="1"/>
          </p:cNvSpPr>
          <p:nvPr>
            <p:ph type="sldNum" sz="quarter" idx="16"/>
          </p:nvPr>
        </p:nvSpPr>
        <p:spPr/>
        <p:txBody>
          <a:bodyPr/>
          <a:lstStyle/>
          <a:p>
            <a:fld id="{563F8326-2D3F-44D0-8A27-327B93DAAA3E}" type="slidenum">
              <a:rPr lang="de-DE" smtClean="0"/>
              <a:pPr/>
              <a:t>49</a:t>
            </a:fld>
            <a:endParaRPr lang="de-DE"/>
          </a:p>
        </p:txBody>
      </p:sp>
      <p:sp>
        <p:nvSpPr>
          <p:cNvPr id="7" name="Inhaltsplatzhalter 3">
            <a:extLst>
              <a:ext uri="{FF2B5EF4-FFF2-40B4-BE49-F238E27FC236}">
                <a16:creationId xmlns:a16="http://schemas.microsoft.com/office/drawing/2014/main" id="{F63058BC-5A3B-9BE0-03D4-1676DE6EFD76}"/>
              </a:ext>
            </a:extLst>
          </p:cNvPr>
          <p:cNvSpPr txBox="1">
            <a:spLocks/>
          </p:cNvSpPr>
          <p:nvPr/>
        </p:nvSpPr>
        <p:spPr>
          <a:xfrm>
            <a:off x="379185" y="4787855"/>
            <a:ext cx="11443450" cy="28800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Übersicht Behandlungsfälle:</a:t>
            </a:r>
          </a:p>
        </p:txBody>
      </p:sp>
      <p:pic>
        <p:nvPicPr>
          <p:cNvPr id="9" name="Grafik 8">
            <a:extLst>
              <a:ext uri="{FF2B5EF4-FFF2-40B4-BE49-F238E27FC236}">
                <a16:creationId xmlns:a16="http://schemas.microsoft.com/office/drawing/2014/main" id="{E80BC4B0-8CB2-C4FB-3D71-79EAE0409DE3}"/>
              </a:ext>
            </a:extLst>
          </p:cNvPr>
          <p:cNvPicPr>
            <a:picLocks noChangeAspect="1"/>
          </p:cNvPicPr>
          <p:nvPr/>
        </p:nvPicPr>
        <p:blipFill>
          <a:blip r:embed="rId2"/>
          <a:stretch>
            <a:fillRect/>
          </a:stretch>
        </p:blipFill>
        <p:spPr>
          <a:xfrm>
            <a:off x="379185" y="1794129"/>
            <a:ext cx="7484630" cy="2664885"/>
          </a:xfrm>
          <a:prstGeom prst="rect">
            <a:avLst/>
          </a:prstGeom>
          <a:effectLst>
            <a:outerShdw blurRad="50800" dist="38100" dir="2700000" algn="tl" rotWithShape="0">
              <a:prstClr val="black">
                <a:alpha val="40000"/>
              </a:prstClr>
            </a:outerShdw>
          </a:effectLst>
        </p:spPr>
      </p:pic>
      <p:pic>
        <p:nvPicPr>
          <p:cNvPr id="10" name="Grafik 9">
            <a:extLst>
              <a:ext uri="{FF2B5EF4-FFF2-40B4-BE49-F238E27FC236}">
                <a16:creationId xmlns:a16="http://schemas.microsoft.com/office/drawing/2014/main" id="{D46858A7-B03F-C072-A629-B0F9D77CF4EE}"/>
              </a:ext>
            </a:extLst>
          </p:cNvPr>
          <p:cNvPicPr>
            <a:picLocks noChangeAspect="1"/>
          </p:cNvPicPr>
          <p:nvPr/>
        </p:nvPicPr>
        <p:blipFill>
          <a:blip r:embed="rId3"/>
          <a:stretch>
            <a:fillRect/>
          </a:stretch>
        </p:blipFill>
        <p:spPr>
          <a:xfrm>
            <a:off x="8159907" y="1974726"/>
            <a:ext cx="3298222" cy="890093"/>
          </a:xfrm>
          <a:prstGeom prst="rect">
            <a:avLst/>
          </a:prstGeom>
        </p:spPr>
      </p:pic>
      <p:sp>
        <p:nvSpPr>
          <p:cNvPr id="11" name="Textfeld 10">
            <a:extLst>
              <a:ext uri="{FF2B5EF4-FFF2-40B4-BE49-F238E27FC236}">
                <a16:creationId xmlns:a16="http://schemas.microsoft.com/office/drawing/2014/main" id="{AF1F8F0E-A231-16A9-B5CB-D4D947CDF7A4}"/>
              </a:ext>
            </a:extLst>
          </p:cNvPr>
          <p:cNvSpPr txBox="1"/>
          <p:nvPr/>
        </p:nvSpPr>
        <p:spPr>
          <a:xfrm>
            <a:off x="8159907" y="3041811"/>
            <a:ext cx="3270199" cy="1077218"/>
          </a:xfrm>
          <a:prstGeom prst="rect">
            <a:avLst/>
          </a:prstGeom>
          <a:noFill/>
        </p:spPr>
        <p:txBody>
          <a:bodyPr wrap="square" rtlCol="0">
            <a:spAutoFit/>
          </a:bodyPr>
          <a:lstStyle/>
          <a:p>
            <a:r>
              <a:rPr lang="de-DE" sz="1600" dirty="0">
                <a:solidFill>
                  <a:srgbClr val="00305E"/>
                </a:solidFill>
              </a:rPr>
              <a:t>Änderungen der Bankverbindung bitte rechtzeitig über Arztportal oder Stammdatenänderungsblatt mitteilen!</a:t>
            </a:r>
          </a:p>
        </p:txBody>
      </p:sp>
      <p:pic>
        <p:nvPicPr>
          <p:cNvPr id="13" name="Grafik 12">
            <a:extLst>
              <a:ext uri="{FF2B5EF4-FFF2-40B4-BE49-F238E27FC236}">
                <a16:creationId xmlns:a16="http://schemas.microsoft.com/office/drawing/2014/main" id="{0D8C4638-8664-B228-CB83-D4F608BCE5F0}"/>
              </a:ext>
            </a:extLst>
          </p:cNvPr>
          <p:cNvPicPr>
            <a:picLocks noChangeAspect="1"/>
          </p:cNvPicPr>
          <p:nvPr/>
        </p:nvPicPr>
        <p:blipFill>
          <a:blip r:embed="rId4"/>
          <a:stretch>
            <a:fillRect/>
          </a:stretch>
        </p:blipFill>
        <p:spPr>
          <a:xfrm>
            <a:off x="379185" y="5127840"/>
            <a:ext cx="7037962" cy="1131798"/>
          </a:xfrm>
          <a:prstGeom prst="rect">
            <a:avLst/>
          </a:prstGeom>
        </p:spPr>
      </p:pic>
      <p:sp>
        <p:nvSpPr>
          <p:cNvPr id="8" name="Fußzeilenplatzhalter 5">
            <a:extLst>
              <a:ext uri="{FF2B5EF4-FFF2-40B4-BE49-F238E27FC236}">
                <a16:creationId xmlns:a16="http://schemas.microsoft.com/office/drawing/2014/main" id="{F7E8BB77-F931-C21A-E1ED-1B9A87657954}"/>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2" name="Fußzeilenplatzhalter 5">
            <a:extLst>
              <a:ext uri="{FF2B5EF4-FFF2-40B4-BE49-F238E27FC236}">
                <a16:creationId xmlns:a16="http://schemas.microsoft.com/office/drawing/2014/main" id="{29D9A76D-BF02-21D6-274E-0A61C9392DEA}"/>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14" name="Ellipse 13">
            <a:extLst>
              <a:ext uri="{FF2B5EF4-FFF2-40B4-BE49-F238E27FC236}">
                <a16:creationId xmlns:a16="http://schemas.microsoft.com/office/drawing/2014/main" id="{121D5AD2-3F71-A1DB-579A-640A42B84128}"/>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5" name="Grafik 14" descr="Dokument Silhouette">
            <a:extLst>
              <a:ext uri="{FF2B5EF4-FFF2-40B4-BE49-F238E27FC236}">
                <a16:creationId xmlns:a16="http://schemas.microsoft.com/office/drawing/2014/main" id="{47F22044-320A-E739-EB06-EB987AA4E3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20800" y="5212800"/>
            <a:ext cx="914400" cy="914400"/>
          </a:xfrm>
          <a:prstGeom prst="rect">
            <a:avLst/>
          </a:prstGeom>
        </p:spPr>
      </p:pic>
    </p:spTree>
    <p:extLst>
      <p:ext uri="{BB962C8B-B14F-4D97-AF65-F5344CB8AC3E}">
        <p14:creationId xmlns:p14="http://schemas.microsoft.com/office/powerpoint/2010/main" val="7046037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807B1B-28D7-5207-21F1-05F329696F5C}"/>
              </a:ext>
            </a:extLst>
          </p:cNvPr>
          <p:cNvSpPr>
            <a:spLocks noGrp="1"/>
          </p:cNvSpPr>
          <p:nvPr>
            <p:ph type="title"/>
          </p:nvPr>
        </p:nvSpPr>
        <p:spPr/>
        <p:txBody>
          <a:bodyPr/>
          <a:lstStyle/>
          <a:p>
            <a:r>
              <a:rPr lang="de-DE" dirty="0"/>
              <a:t>Inhalt des Abrechnungsbriefes</a:t>
            </a:r>
          </a:p>
        </p:txBody>
      </p:sp>
      <p:sp>
        <p:nvSpPr>
          <p:cNvPr id="3" name="Textplatzhalter 2">
            <a:extLst>
              <a:ext uri="{FF2B5EF4-FFF2-40B4-BE49-F238E27FC236}">
                <a16:creationId xmlns:a16="http://schemas.microsoft.com/office/drawing/2014/main" id="{0649A3F1-D755-9287-BC39-83B25EAF105B}"/>
              </a:ext>
            </a:extLst>
          </p:cNvPr>
          <p:cNvSpPr>
            <a:spLocks noGrp="1"/>
          </p:cNvSpPr>
          <p:nvPr>
            <p:ph type="body" sz="quarter" idx="20"/>
          </p:nvPr>
        </p:nvSpPr>
        <p:spPr/>
        <p:txBody>
          <a:bodyPr/>
          <a:lstStyle/>
          <a:p>
            <a:r>
              <a:rPr lang="de-DE" dirty="0"/>
              <a:t>Einzelnachweise</a:t>
            </a:r>
          </a:p>
          <a:p>
            <a:endParaRPr lang="de-DE" dirty="0"/>
          </a:p>
        </p:txBody>
      </p:sp>
      <p:sp>
        <p:nvSpPr>
          <p:cNvPr id="4" name="Inhaltsplatzhalter 3">
            <a:extLst>
              <a:ext uri="{FF2B5EF4-FFF2-40B4-BE49-F238E27FC236}">
                <a16:creationId xmlns:a16="http://schemas.microsoft.com/office/drawing/2014/main" id="{5139306C-007F-75E4-BCAA-BC9A738E89DB}"/>
              </a:ext>
            </a:extLst>
          </p:cNvPr>
          <p:cNvSpPr>
            <a:spLocks noGrp="1"/>
          </p:cNvSpPr>
          <p:nvPr>
            <p:ph sz="quarter" idx="17"/>
          </p:nvPr>
        </p:nvSpPr>
        <p:spPr>
          <a:xfrm>
            <a:off x="379185" y="1451428"/>
            <a:ext cx="11443450" cy="1254827"/>
          </a:xfrm>
        </p:spPr>
        <p:txBody>
          <a:bodyPr/>
          <a:lstStyle/>
          <a:p>
            <a:pPr marL="285750" indent="-285750">
              <a:buFont typeface="Wingdings" panose="05000000000000000000" pitchFamily="2" charset="2"/>
              <a:buChar char="§"/>
            </a:pPr>
            <a:r>
              <a:rPr lang="de-DE" dirty="0"/>
              <a:t>detaillierte, fallbezogene Darstellung der Leistungen</a:t>
            </a:r>
          </a:p>
          <a:p>
            <a:pPr marL="285750" indent="-285750">
              <a:buFont typeface="Wingdings" panose="05000000000000000000" pitchFamily="2" charset="2"/>
              <a:buChar char="§"/>
            </a:pPr>
            <a:r>
              <a:rPr lang="de-DE" dirty="0"/>
              <a:t>von MEDIVERBUND erzeugte Ziffern sind mit „---Ziffer---“ gekennzeichnet</a:t>
            </a:r>
          </a:p>
          <a:p>
            <a:pPr marL="285750" indent="-285750">
              <a:buFont typeface="Wingdings" panose="05000000000000000000" pitchFamily="2" charset="2"/>
              <a:buChar char="§"/>
            </a:pPr>
            <a:r>
              <a:rPr lang="de-DE" dirty="0"/>
              <a:t>NEGSOFAB: 15% Abzug für Versicherte, die nach 2 Quartalen in Folge noch nicht gültig am Facharztprogramm teilnehmen</a:t>
            </a:r>
          </a:p>
          <a:p>
            <a:pPr marL="285750" indent="-285750">
              <a:buFont typeface="Wingdings" panose="05000000000000000000" pitchFamily="2" charset="2"/>
              <a:buChar char="§"/>
            </a:pPr>
            <a:r>
              <a:rPr lang="de-DE" dirty="0"/>
              <a:t>Abrechnungsmitteilungen/ Änderungen sind unterhalb eines Falls aufgelistet</a:t>
            </a:r>
          </a:p>
          <a:p>
            <a:endParaRPr lang="de-DE" dirty="0"/>
          </a:p>
        </p:txBody>
      </p:sp>
      <p:sp>
        <p:nvSpPr>
          <p:cNvPr id="5" name="Foliennummernplatzhalter 4">
            <a:extLst>
              <a:ext uri="{FF2B5EF4-FFF2-40B4-BE49-F238E27FC236}">
                <a16:creationId xmlns:a16="http://schemas.microsoft.com/office/drawing/2014/main" id="{B602351E-951A-461F-CF27-F847560FE35B}"/>
              </a:ext>
            </a:extLst>
          </p:cNvPr>
          <p:cNvSpPr>
            <a:spLocks noGrp="1"/>
          </p:cNvSpPr>
          <p:nvPr>
            <p:ph type="sldNum" sz="quarter" idx="16"/>
          </p:nvPr>
        </p:nvSpPr>
        <p:spPr/>
        <p:txBody>
          <a:bodyPr/>
          <a:lstStyle/>
          <a:p>
            <a:fld id="{563F8326-2D3F-44D0-8A27-327B93DAAA3E}" type="slidenum">
              <a:rPr lang="de-DE" smtClean="0"/>
              <a:pPr/>
              <a:t>50</a:t>
            </a:fld>
            <a:endParaRPr lang="de-DE"/>
          </a:p>
        </p:txBody>
      </p:sp>
      <p:pic>
        <p:nvPicPr>
          <p:cNvPr id="7" name="Inhaltsplatzhalter 7">
            <a:extLst>
              <a:ext uri="{FF2B5EF4-FFF2-40B4-BE49-F238E27FC236}">
                <a16:creationId xmlns:a16="http://schemas.microsoft.com/office/drawing/2014/main" id="{DED29389-377C-ABB8-EDFC-FF40872F1E49}"/>
              </a:ext>
            </a:extLst>
          </p:cNvPr>
          <p:cNvPicPr>
            <a:picLocks noChangeAspect="1"/>
          </p:cNvPicPr>
          <p:nvPr/>
        </p:nvPicPr>
        <p:blipFill>
          <a:blip r:embed="rId2"/>
          <a:stretch>
            <a:fillRect/>
          </a:stretch>
        </p:blipFill>
        <p:spPr>
          <a:xfrm>
            <a:off x="6093455" y="3178531"/>
            <a:ext cx="5076698" cy="1775069"/>
          </a:xfrm>
          <a:prstGeom prst="rect">
            <a:avLst/>
          </a:prstGeom>
          <a:effectLst>
            <a:outerShdw blurRad="50800" dist="38100" dir="2700000" algn="tl" rotWithShape="0">
              <a:prstClr val="black">
                <a:alpha val="40000"/>
              </a:prstClr>
            </a:outerShdw>
          </a:effectLst>
        </p:spPr>
      </p:pic>
      <p:pic>
        <p:nvPicPr>
          <p:cNvPr id="8" name="Grafik 7">
            <a:extLst>
              <a:ext uri="{FF2B5EF4-FFF2-40B4-BE49-F238E27FC236}">
                <a16:creationId xmlns:a16="http://schemas.microsoft.com/office/drawing/2014/main" id="{A9139CDD-77E9-BF6E-1A65-547DD0E32ED2}"/>
              </a:ext>
            </a:extLst>
          </p:cNvPr>
          <p:cNvPicPr>
            <a:picLocks noChangeAspect="1"/>
          </p:cNvPicPr>
          <p:nvPr/>
        </p:nvPicPr>
        <p:blipFill>
          <a:blip r:embed="rId3"/>
          <a:stretch>
            <a:fillRect/>
          </a:stretch>
        </p:blipFill>
        <p:spPr>
          <a:xfrm>
            <a:off x="1019302" y="2909473"/>
            <a:ext cx="4612849" cy="2884055"/>
          </a:xfrm>
          <a:prstGeom prst="rect">
            <a:avLst/>
          </a:prstGeom>
          <a:effectLst>
            <a:outerShdw blurRad="50800" dist="38100" dir="2700000" algn="tl" rotWithShape="0">
              <a:prstClr val="black">
                <a:alpha val="40000"/>
              </a:prstClr>
            </a:outerShdw>
          </a:effectLst>
        </p:spPr>
      </p:pic>
      <p:sp>
        <p:nvSpPr>
          <p:cNvPr id="9" name="Fußzeilenplatzhalter 5">
            <a:extLst>
              <a:ext uri="{FF2B5EF4-FFF2-40B4-BE49-F238E27FC236}">
                <a16:creationId xmlns:a16="http://schemas.microsoft.com/office/drawing/2014/main" id="{C5543CB8-1673-A1EA-7DC7-96FF9BDC713F}"/>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0" name="Fußzeilenplatzhalter 5">
            <a:extLst>
              <a:ext uri="{FF2B5EF4-FFF2-40B4-BE49-F238E27FC236}">
                <a16:creationId xmlns:a16="http://schemas.microsoft.com/office/drawing/2014/main" id="{465DB02A-0B1E-4239-9774-122474E534D8}"/>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11" name="Ellipse 10">
            <a:extLst>
              <a:ext uri="{FF2B5EF4-FFF2-40B4-BE49-F238E27FC236}">
                <a16:creationId xmlns:a16="http://schemas.microsoft.com/office/drawing/2014/main" id="{634B9F04-6099-7183-67BE-48D62573669E}"/>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2" name="Grafik 11" descr="Dokument Silhouette">
            <a:extLst>
              <a:ext uri="{FF2B5EF4-FFF2-40B4-BE49-F238E27FC236}">
                <a16:creationId xmlns:a16="http://schemas.microsoft.com/office/drawing/2014/main" id="{3AF5F02D-93DC-27C6-DF47-9AF7847374B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20800" y="5212800"/>
            <a:ext cx="914400" cy="914400"/>
          </a:xfrm>
          <a:prstGeom prst="rect">
            <a:avLst/>
          </a:prstGeom>
        </p:spPr>
      </p:pic>
    </p:spTree>
    <p:extLst>
      <p:ext uri="{BB962C8B-B14F-4D97-AF65-F5344CB8AC3E}">
        <p14:creationId xmlns:p14="http://schemas.microsoft.com/office/powerpoint/2010/main" val="38246985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2AE85-E8C7-314D-49E9-4AF431F3B7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1FD9D3-D21E-887B-A76F-CC3158624CA1}"/>
              </a:ext>
            </a:extLst>
          </p:cNvPr>
          <p:cNvSpPr>
            <a:spLocks noGrp="1"/>
          </p:cNvSpPr>
          <p:nvPr>
            <p:ph type="title"/>
          </p:nvPr>
        </p:nvSpPr>
        <p:spPr/>
        <p:txBody>
          <a:bodyPr/>
          <a:lstStyle/>
          <a:p>
            <a:r>
              <a:rPr lang="de-DE" dirty="0"/>
              <a:t>Elektronisches Korrekturverfahren</a:t>
            </a:r>
          </a:p>
        </p:txBody>
      </p:sp>
      <p:sp>
        <p:nvSpPr>
          <p:cNvPr id="3" name="Textplatzhalter 2">
            <a:extLst>
              <a:ext uri="{FF2B5EF4-FFF2-40B4-BE49-F238E27FC236}">
                <a16:creationId xmlns:a16="http://schemas.microsoft.com/office/drawing/2014/main" id="{6CAE53AC-A708-B468-7C1B-E5473ED95DF5}"/>
              </a:ext>
            </a:extLst>
          </p:cNvPr>
          <p:cNvSpPr>
            <a:spLocks noGrp="1"/>
          </p:cNvSpPr>
          <p:nvPr>
            <p:ph type="body" sz="quarter" idx="20"/>
          </p:nvPr>
        </p:nvSpPr>
        <p:spPr/>
        <p:txBody>
          <a:bodyPr/>
          <a:lstStyle/>
          <a:p>
            <a:endParaRPr lang="de-DE" dirty="0"/>
          </a:p>
        </p:txBody>
      </p:sp>
      <p:sp>
        <p:nvSpPr>
          <p:cNvPr id="4" name="Inhaltsplatzhalter 3">
            <a:extLst>
              <a:ext uri="{FF2B5EF4-FFF2-40B4-BE49-F238E27FC236}">
                <a16:creationId xmlns:a16="http://schemas.microsoft.com/office/drawing/2014/main" id="{7B8BC421-980F-E2A4-7CA5-05ADA96CBC76}"/>
              </a:ext>
            </a:extLst>
          </p:cNvPr>
          <p:cNvSpPr>
            <a:spLocks noGrp="1"/>
          </p:cNvSpPr>
          <p:nvPr>
            <p:ph sz="quarter" idx="17"/>
          </p:nvPr>
        </p:nvSpPr>
        <p:spPr>
          <a:xfrm>
            <a:off x="379185" y="1451427"/>
            <a:ext cx="11443450" cy="1430317"/>
          </a:xfrm>
        </p:spPr>
        <p:txBody>
          <a:bodyPr/>
          <a:lstStyle/>
          <a:p>
            <a:pPr marL="285750" indent="-285750">
              <a:buFont typeface="Wingdings" panose="05000000000000000000" pitchFamily="2" charset="2"/>
              <a:buChar char="§"/>
            </a:pPr>
            <a:r>
              <a:rPr lang="de-DE" dirty="0"/>
              <a:t>Abrechnungskorrekturen können bis zu 12 Monate nach Ende des Quartals über die Vertragssoftware durchgeführt werden.</a:t>
            </a:r>
          </a:p>
          <a:p>
            <a:pPr marL="501750" lvl="1" indent="-285750"/>
            <a:r>
              <a:rPr lang="de-DE" dirty="0"/>
              <a:t>Beispiel: Leistungsdatum 12.02. </a:t>
            </a:r>
            <a:r>
              <a:rPr lang="de-DE" dirty="0">
                <a:sym typeface="Wingdings" panose="05000000000000000000" pitchFamily="2" charset="2"/>
              </a:rPr>
              <a:t> Korrekturübermittlung möglich bis zum 31.03. des Folgejahres</a:t>
            </a:r>
            <a:endParaRPr lang="de-DE" dirty="0"/>
          </a:p>
          <a:p>
            <a:pPr marL="285750" indent="-285750">
              <a:buFont typeface="Wingdings" panose="05000000000000000000" pitchFamily="2" charset="2"/>
              <a:buChar char="§"/>
            </a:pPr>
            <a:r>
              <a:rPr lang="de-DE" dirty="0"/>
              <a:t>wichtig ist hierbei, dass Sie immer </a:t>
            </a:r>
            <a:r>
              <a:rPr lang="de-DE" b="1" dirty="0"/>
              <a:t>den gesamten Behandlungsfall erneut übermitteln </a:t>
            </a:r>
            <a:r>
              <a:rPr lang="de-DE" dirty="0"/>
              <a:t>und nicht nur die einzelnen Leistungsziffern, die Sie korrigieren möchten. Der bisherige Datensatz (Leistungen/Diagnosen) wird dann für diesen Behandlungsfall komplett durch die neu übermittelten Daten ersetzt.</a:t>
            </a:r>
          </a:p>
          <a:p>
            <a:pPr marL="501750" lvl="1" indent="-285750"/>
            <a:endParaRPr lang="de-DE" dirty="0"/>
          </a:p>
          <a:p>
            <a:pPr lvl="5"/>
            <a:endParaRPr lang="de-DE" dirty="0"/>
          </a:p>
        </p:txBody>
      </p:sp>
      <p:sp>
        <p:nvSpPr>
          <p:cNvPr id="5" name="Foliennummernplatzhalter 4">
            <a:extLst>
              <a:ext uri="{FF2B5EF4-FFF2-40B4-BE49-F238E27FC236}">
                <a16:creationId xmlns:a16="http://schemas.microsoft.com/office/drawing/2014/main" id="{30BBC624-FF10-7E13-88CC-88D300C82EE3}"/>
              </a:ext>
            </a:extLst>
          </p:cNvPr>
          <p:cNvSpPr>
            <a:spLocks noGrp="1"/>
          </p:cNvSpPr>
          <p:nvPr>
            <p:ph type="sldNum" sz="quarter" idx="16"/>
          </p:nvPr>
        </p:nvSpPr>
        <p:spPr/>
        <p:txBody>
          <a:bodyPr/>
          <a:lstStyle/>
          <a:p>
            <a:fld id="{563F8326-2D3F-44D0-8A27-327B93DAAA3E}" type="slidenum">
              <a:rPr lang="de-DE" smtClean="0"/>
              <a:pPr/>
              <a:t>51</a:t>
            </a:fld>
            <a:endParaRPr lang="de-DE"/>
          </a:p>
        </p:txBody>
      </p:sp>
      <p:sp>
        <p:nvSpPr>
          <p:cNvPr id="6" name="Ellipse 5">
            <a:extLst>
              <a:ext uri="{FF2B5EF4-FFF2-40B4-BE49-F238E27FC236}">
                <a16:creationId xmlns:a16="http://schemas.microsoft.com/office/drawing/2014/main" id="{010D6368-A6BF-01AD-EB6E-04E85821AEA7}"/>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Verbunden Silhouette">
            <a:extLst>
              <a:ext uri="{FF2B5EF4-FFF2-40B4-BE49-F238E27FC236}">
                <a16:creationId xmlns:a16="http://schemas.microsoft.com/office/drawing/2014/main" id="{BF2A56E6-75E6-DED9-02D2-230A4AD6C0F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7" name="Fußzeilenplatzhalter 5">
            <a:extLst>
              <a:ext uri="{FF2B5EF4-FFF2-40B4-BE49-F238E27FC236}">
                <a16:creationId xmlns:a16="http://schemas.microsoft.com/office/drawing/2014/main" id="{87737E33-05EB-1BC0-E5DC-09BECFDECB86}"/>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9" name="Fußzeilenplatzhalter 5">
            <a:extLst>
              <a:ext uri="{FF2B5EF4-FFF2-40B4-BE49-F238E27FC236}">
                <a16:creationId xmlns:a16="http://schemas.microsoft.com/office/drawing/2014/main" id="{EC4E7652-F3AD-39DF-A0C1-330F32813D25}"/>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3946528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C06BC-A1F3-036F-5931-D953D26308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24CE786-05BC-3449-CA55-B33E43FBD716}"/>
              </a:ext>
            </a:extLst>
          </p:cNvPr>
          <p:cNvSpPr>
            <a:spLocks noGrp="1"/>
          </p:cNvSpPr>
          <p:nvPr>
            <p:ph type="title"/>
          </p:nvPr>
        </p:nvSpPr>
        <p:spPr/>
        <p:txBody>
          <a:bodyPr/>
          <a:lstStyle/>
          <a:p>
            <a:r>
              <a:rPr lang="de-DE" dirty="0"/>
              <a:t>Regelwerksprüfung der KV</a:t>
            </a:r>
          </a:p>
        </p:txBody>
      </p:sp>
      <p:sp>
        <p:nvSpPr>
          <p:cNvPr id="3" name="Textplatzhalter 2">
            <a:extLst>
              <a:ext uri="{FF2B5EF4-FFF2-40B4-BE49-F238E27FC236}">
                <a16:creationId xmlns:a16="http://schemas.microsoft.com/office/drawing/2014/main" id="{D7BF7749-6140-90F8-9AE3-2F6ADA79062C}"/>
              </a:ext>
            </a:extLst>
          </p:cNvPr>
          <p:cNvSpPr>
            <a:spLocks noGrp="1"/>
          </p:cNvSpPr>
          <p:nvPr>
            <p:ph type="body" sz="quarter" idx="20"/>
          </p:nvPr>
        </p:nvSpPr>
        <p:spPr/>
        <p:txBody>
          <a:bodyPr/>
          <a:lstStyle/>
          <a:p>
            <a:endParaRPr lang="de-DE" dirty="0"/>
          </a:p>
        </p:txBody>
      </p:sp>
      <p:sp>
        <p:nvSpPr>
          <p:cNvPr id="4" name="Inhaltsplatzhalter 3">
            <a:extLst>
              <a:ext uri="{FF2B5EF4-FFF2-40B4-BE49-F238E27FC236}">
                <a16:creationId xmlns:a16="http://schemas.microsoft.com/office/drawing/2014/main" id="{2F3F4319-14D7-62EC-D6C7-9074DEE658C6}"/>
              </a:ext>
            </a:extLst>
          </p:cNvPr>
          <p:cNvSpPr>
            <a:spLocks noGrp="1"/>
          </p:cNvSpPr>
          <p:nvPr>
            <p:ph sz="quarter" idx="17"/>
          </p:nvPr>
        </p:nvSpPr>
        <p:spPr>
          <a:xfrm>
            <a:off x="379185" y="1451427"/>
            <a:ext cx="11428538" cy="1716646"/>
          </a:xfrm>
        </p:spPr>
        <p:txBody>
          <a:bodyPr/>
          <a:lstStyle/>
          <a:p>
            <a:pPr marL="285750" indent="-285750">
              <a:buFont typeface="Wingdings" panose="05000000000000000000" pitchFamily="2" charset="2"/>
              <a:buChar char="§"/>
            </a:pPr>
            <a:r>
              <a:rPr lang="de-DE" dirty="0"/>
              <a:t>Es gibt bei allen § 140a -Verträgen eine Regelwerksprüfung seitens der KV. Aufgrund dieser Prüfung werden Leistungen die sich im GZK befinden und bei 140a Patienten über die KV abgerechnet werden direkt aus der KV Abrechnung gestrichen.</a:t>
            </a:r>
          </a:p>
          <a:p>
            <a:pPr marL="285750" indent="-285750">
              <a:buFont typeface="Wingdings" panose="05000000000000000000" pitchFamily="2" charset="2"/>
              <a:buChar char="§"/>
            </a:pPr>
            <a:r>
              <a:rPr lang="de-DE" dirty="0"/>
              <a:t>In diesem Fall können Sie den Behandlungsfall innerhalb von 12 Monaten nach Ende des Leistungsquartals elektronisch über die Vertragssoftware nachabrechnen, damit eine Vergütung der Leistungen stattfinden kann.</a:t>
            </a:r>
          </a:p>
          <a:p>
            <a:pPr lvl="5"/>
            <a:endParaRPr lang="de-DE" dirty="0"/>
          </a:p>
        </p:txBody>
      </p:sp>
      <p:sp>
        <p:nvSpPr>
          <p:cNvPr id="5" name="Foliennummernplatzhalter 4">
            <a:extLst>
              <a:ext uri="{FF2B5EF4-FFF2-40B4-BE49-F238E27FC236}">
                <a16:creationId xmlns:a16="http://schemas.microsoft.com/office/drawing/2014/main" id="{F0037A15-563B-93C6-1298-7668E0F37E1E}"/>
              </a:ext>
            </a:extLst>
          </p:cNvPr>
          <p:cNvSpPr>
            <a:spLocks noGrp="1"/>
          </p:cNvSpPr>
          <p:nvPr>
            <p:ph type="sldNum" sz="quarter" idx="16"/>
          </p:nvPr>
        </p:nvSpPr>
        <p:spPr/>
        <p:txBody>
          <a:bodyPr/>
          <a:lstStyle/>
          <a:p>
            <a:fld id="{563F8326-2D3F-44D0-8A27-327B93DAAA3E}" type="slidenum">
              <a:rPr lang="de-DE" smtClean="0"/>
              <a:pPr/>
              <a:t>52</a:t>
            </a:fld>
            <a:endParaRPr lang="de-DE"/>
          </a:p>
        </p:txBody>
      </p:sp>
      <p:sp>
        <p:nvSpPr>
          <p:cNvPr id="6" name="Ellipse 5">
            <a:extLst>
              <a:ext uri="{FF2B5EF4-FFF2-40B4-BE49-F238E27FC236}">
                <a16:creationId xmlns:a16="http://schemas.microsoft.com/office/drawing/2014/main" id="{9DC5BAD3-1E54-1184-B27A-72C14101B37E}"/>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Verbunden Silhouette">
            <a:extLst>
              <a:ext uri="{FF2B5EF4-FFF2-40B4-BE49-F238E27FC236}">
                <a16:creationId xmlns:a16="http://schemas.microsoft.com/office/drawing/2014/main" id="{4A472EE2-B955-3F83-F1A7-667A48A0C6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7" name="Rechteck 6">
            <a:extLst>
              <a:ext uri="{FF2B5EF4-FFF2-40B4-BE49-F238E27FC236}">
                <a16:creationId xmlns:a16="http://schemas.microsoft.com/office/drawing/2014/main" id="{FACFEA0D-B414-7223-E71C-AF2BD82FCE1C}"/>
              </a:ext>
            </a:extLst>
          </p:cNvPr>
          <p:cNvSpPr/>
          <p:nvPr/>
        </p:nvSpPr>
        <p:spPr>
          <a:xfrm>
            <a:off x="1354815" y="3340873"/>
            <a:ext cx="9477278" cy="910869"/>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dirty="0">
                <a:solidFill>
                  <a:schemeClr val="tx2"/>
                </a:solidFill>
              </a:rPr>
              <a:t>Bitte beachten Sie: </a:t>
            </a:r>
            <a:r>
              <a:rPr lang="de-DE" sz="1600" dirty="0">
                <a:solidFill>
                  <a:schemeClr val="tx2"/>
                </a:solidFill>
              </a:rPr>
              <a:t>In den meisten Fällen wird nicht der gesamte Fall von der KV abgewiesen. Bitte stellen Sie vor einer Nachabrechnung über den Vertrag sicher, dass für diesen Patienten </a:t>
            </a:r>
            <a:r>
              <a:rPr lang="de-DE" sz="1600" b="1" dirty="0">
                <a:solidFill>
                  <a:schemeClr val="tx2"/>
                </a:solidFill>
              </a:rPr>
              <a:t>keine</a:t>
            </a:r>
            <a:r>
              <a:rPr lang="de-DE" sz="1600" dirty="0">
                <a:solidFill>
                  <a:schemeClr val="tx2"/>
                </a:solidFill>
              </a:rPr>
              <a:t> Leistungen  von der KV vergütet wurden.</a:t>
            </a:r>
          </a:p>
        </p:txBody>
      </p:sp>
      <p:pic>
        <p:nvPicPr>
          <p:cNvPr id="9" name="Grafik 8" descr="Warnung Silhouette">
            <a:extLst>
              <a:ext uri="{FF2B5EF4-FFF2-40B4-BE49-F238E27FC236}">
                <a16:creationId xmlns:a16="http://schemas.microsoft.com/office/drawing/2014/main" id="{7A611842-C3EC-6356-53B3-F7E713665E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0415" y="3337342"/>
            <a:ext cx="914400" cy="914400"/>
          </a:xfrm>
          <a:prstGeom prst="rect">
            <a:avLst/>
          </a:prstGeom>
        </p:spPr>
      </p:pic>
      <p:sp>
        <p:nvSpPr>
          <p:cNvPr id="12" name="Fußzeilenplatzhalter 5">
            <a:extLst>
              <a:ext uri="{FF2B5EF4-FFF2-40B4-BE49-F238E27FC236}">
                <a16:creationId xmlns:a16="http://schemas.microsoft.com/office/drawing/2014/main" id="{5660E10E-A8BA-B91B-5AEA-D51947F946B1}"/>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3" name="Fußzeilenplatzhalter 5">
            <a:extLst>
              <a:ext uri="{FF2B5EF4-FFF2-40B4-BE49-F238E27FC236}">
                <a16:creationId xmlns:a16="http://schemas.microsoft.com/office/drawing/2014/main" id="{ECD487C9-2CA4-7C0D-E554-D5D5DFA8F284}"/>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0271756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08809-1B1C-73E8-5BDA-2D06EF40569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22E399-1398-DC99-1AE5-FC4D1B50F296}"/>
              </a:ext>
            </a:extLst>
          </p:cNvPr>
          <p:cNvSpPr>
            <a:spLocks noGrp="1"/>
          </p:cNvSpPr>
          <p:nvPr>
            <p:ph type="title"/>
          </p:nvPr>
        </p:nvSpPr>
        <p:spPr/>
        <p:txBody>
          <a:bodyPr/>
          <a:lstStyle/>
          <a:p>
            <a:r>
              <a:rPr lang="de-DE" dirty="0"/>
              <a:t>Auszahlungsprozess</a:t>
            </a:r>
          </a:p>
        </p:txBody>
      </p:sp>
      <p:sp>
        <p:nvSpPr>
          <p:cNvPr id="3" name="Textplatzhalter 2">
            <a:extLst>
              <a:ext uri="{FF2B5EF4-FFF2-40B4-BE49-F238E27FC236}">
                <a16:creationId xmlns:a16="http://schemas.microsoft.com/office/drawing/2014/main" id="{CFA8F255-C34C-ECA8-AD21-D8905725A07C}"/>
              </a:ext>
            </a:extLst>
          </p:cNvPr>
          <p:cNvSpPr>
            <a:spLocks noGrp="1"/>
          </p:cNvSpPr>
          <p:nvPr>
            <p:ph type="body" sz="quarter" idx="20"/>
          </p:nvPr>
        </p:nvSpPr>
        <p:spPr/>
        <p:txBody>
          <a:bodyPr/>
          <a:lstStyle/>
          <a:p>
            <a:endParaRPr lang="de-DE" dirty="0"/>
          </a:p>
        </p:txBody>
      </p:sp>
      <p:sp>
        <p:nvSpPr>
          <p:cNvPr id="4" name="Inhaltsplatzhalter 3">
            <a:extLst>
              <a:ext uri="{FF2B5EF4-FFF2-40B4-BE49-F238E27FC236}">
                <a16:creationId xmlns:a16="http://schemas.microsoft.com/office/drawing/2014/main" id="{B4B2F749-23BB-A5B9-E1CB-CC1BDF59825F}"/>
              </a:ext>
            </a:extLst>
          </p:cNvPr>
          <p:cNvSpPr>
            <a:spLocks noGrp="1"/>
          </p:cNvSpPr>
          <p:nvPr>
            <p:ph sz="quarter" idx="17"/>
          </p:nvPr>
        </p:nvSpPr>
        <p:spPr>
          <a:xfrm>
            <a:off x="379185" y="1451427"/>
            <a:ext cx="11428538" cy="1716646"/>
          </a:xfrm>
        </p:spPr>
        <p:txBody>
          <a:bodyPr/>
          <a:lstStyle/>
          <a:p>
            <a:pPr marL="285750" indent="-285750">
              <a:buFont typeface="Wingdings" panose="05000000000000000000" pitchFamily="2" charset="2"/>
              <a:buChar char="§"/>
            </a:pPr>
            <a:r>
              <a:rPr lang="de-DE" dirty="0"/>
              <a:t>Die Auszahlung erfolgt in zwei Schritten:</a:t>
            </a:r>
          </a:p>
          <a:p>
            <a:pPr marL="501750" lvl="1" indent="-285750"/>
            <a:r>
              <a:rPr lang="de-DE" b="1" dirty="0"/>
              <a:t>Abschlagszahlungen</a:t>
            </a:r>
            <a:r>
              <a:rPr lang="de-DE" dirty="0"/>
              <a:t> und</a:t>
            </a:r>
          </a:p>
          <a:p>
            <a:pPr marL="501750" lvl="1" indent="-285750"/>
            <a:r>
              <a:rPr lang="de-DE" b="1" dirty="0"/>
              <a:t>Schlusszahlung</a:t>
            </a:r>
          </a:p>
          <a:p>
            <a:pPr marL="285750" indent="-285750">
              <a:buFont typeface="Wingdings" panose="05000000000000000000" pitchFamily="2" charset="2"/>
              <a:buChar char="§"/>
            </a:pPr>
            <a:r>
              <a:rPr lang="de-DE" dirty="0"/>
              <a:t>Die Abschlagszahlungen erfolgen monatlich in Höhe von max. </a:t>
            </a:r>
            <a:r>
              <a:rPr lang="de-DE" b="1" dirty="0"/>
              <a:t>19,50 € </a:t>
            </a:r>
            <a:r>
              <a:rPr lang="de-DE" dirty="0"/>
              <a:t>pro Grundpauschale P1</a:t>
            </a:r>
          </a:p>
          <a:p>
            <a:pPr marL="285750" indent="-285750">
              <a:buFont typeface="Wingdings" panose="05000000000000000000" pitchFamily="2" charset="2"/>
              <a:buChar char="§"/>
            </a:pPr>
            <a:r>
              <a:rPr lang="de-DE" dirty="0"/>
              <a:t>Die Berechnung der Abschlagszahlungen erfolgt anhand der Abrechnungsdaten des Vorquartals</a:t>
            </a:r>
          </a:p>
          <a:p>
            <a:pPr marL="285750" indent="-285750">
              <a:buFont typeface="Wingdings" panose="05000000000000000000" pitchFamily="2" charset="2"/>
              <a:buChar char="§"/>
            </a:pPr>
            <a:r>
              <a:rPr lang="de-DE" dirty="0"/>
              <a:t>Die Schlusszahlung erfolgt ca. 10 Wochen nach dem Abrechnungsstichtag</a:t>
            </a:r>
          </a:p>
          <a:p>
            <a:pPr lvl="5"/>
            <a:endParaRPr lang="de-DE" dirty="0"/>
          </a:p>
        </p:txBody>
      </p:sp>
      <p:sp>
        <p:nvSpPr>
          <p:cNvPr id="5" name="Foliennummernplatzhalter 4">
            <a:extLst>
              <a:ext uri="{FF2B5EF4-FFF2-40B4-BE49-F238E27FC236}">
                <a16:creationId xmlns:a16="http://schemas.microsoft.com/office/drawing/2014/main" id="{4D112C73-875B-4ACF-CEE4-0EC4966FAA0E}"/>
              </a:ext>
            </a:extLst>
          </p:cNvPr>
          <p:cNvSpPr>
            <a:spLocks noGrp="1"/>
          </p:cNvSpPr>
          <p:nvPr>
            <p:ph type="sldNum" sz="quarter" idx="16"/>
          </p:nvPr>
        </p:nvSpPr>
        <p:spPr/>
        <p:txBody>
          <a:bodyPr/>
          <a:lstStyle/>
          <a:p>
            <a:fld id="{563F8326-2D3F-44D0-8A27-327B93DAAA3E}" type="slidenum">
              <a:rPr lang="de-DE" smtClean="0"/>
              <a:pPr/>
              <a:t>53</a:t>
            </a:fld>
            <a:endParaRPr lang="de-DE"/>
          </a:p>
        </p:txBody>
      </p:sp>
      <p:sp>
        <p:nvSpPr>
          <p:cNvPr id="6" name="Ellipse 5">
            <a:extLst>
              <a:ext uri="{FF2B5EF4-FFF2-40B4-BE49-F238E27FC236}">
                <a16:creationId xmlns:a16="http://schemas.microsoft.com/office/drawing/2014/main" id="{1EE1080D-0299-3F39-3143-1E56FB215E87}"/>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Verbunden Silhouette">
            <a:extLst>
              <a:ext uri="{FF2B5EF4-FFF2-40B4-BE49-F238E27FC236}">
                <a16:creationId xmlns:a16="http://schemas.microsoft.com/office/drawing/2014/main" id="{49613720-04B2-0A3D-A44A-0720051EF1E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7" name="Fußzeilenplatzhalter 5">
            <a:extLst>
              <a:ext uri="{FF2B5EF4-FFF2-40B4-BE49-F238E27FC236}">
                <a16:creationId xmlns:a16="http://schemas.microsoft.com/office/drawing/2014/main" id="{B30F8103-8D18-6D96-1E3B-B65C9A34183A}"/>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9" name="Fußzeilenplatzhalter 5">
            <a:extLst>
              <a:ext uri="{FF2B5EF4-FFF2-40B4-BE49-F238E27FC236}">
                <a16:creationId xmlns:a16="http://schemas.microsoft.com/office/drawing/2014/main" id="{10E8C38C-73D0-D3C5-CDDE-FDC2B03875BA}"/>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8291793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B7B954-F924-E40C-B2B4-26CD216C145A}"/>
              </a:ext>
            </a:extLst>
          </p:cNvPr>
          <p:cNvSpPr>
            <a:spLocks noGrp="1"/>
          </p:cNvSpPr>
          <p:nvPr>
            <p:ph type="title"/>
          </p:nvPr>
        </p:nvSpPr>
        <p:spPr/>
        <p:txBody>
          <a:bodyPr/>
          <a:lstStyle/>
          <a:p>
            <a:r>
              <a:rPr lang="de-DE" dirty="0"/>
              <a:t>Abrechnungsprüfung</a:t>
            </a:r>
          </a:p>
        </p:txBody>
      </p:sp>
      <p:sp>
        <p:nvSpPr>
          <p:cNvPr id="3" name="Textplatzhalter 2">
            <a:extLst>
              <a:ext uri="{FF2B5EF4-FFF2-40B4-BE49-F238E27FC236}">
                <a16:creationId xmlns:a16="http://schemas.microsoft.com/office/drawing/2014/main" id="{C2A417F7-DC79-BD6A-F021-C512390E3EF2}"/>
              </a:ext>
            </a:extLst>
          </p:cNvPr>
          <p:cNvSpPr>
            <a:spLocks noGrp="1"/>
          </p:cNvSpPr>
          <p:nvPr>
            <p:ph type="body" sz="quarter" idx="20"/>
          </p:nvPr>
        </p:nvSpPr>
        <p:spPr/>
        <p:txBody>
          <a:bodyPr/>
          <a:lstStyle/>
          <a:p>
            <a:r>
              <a:rPr lang="de-DE" dirty="0"/>
              <a:t>Beispiel Auftragsleistungen</a:t>
            </a:r>
          </a:p>
        </p:txBody>
      </p:sp>
      <p:sp>
        <p:nvSpPr>
          <p:cNvPr id="4" name="Inhaltsplatzhalter 3">
            <a:extLst>
              <a:ext uri="{FF2B5EF4-FFF2-40B4-BE49-F238E27FC236}">
                <a16:creationId xmlns:a16="http://schemas.microsoft.com/office/drawing/2014/main" id="{14B5A27F-921D-8F7C-9336-EDE6C9D1CEB6}"/>
              </a:ext>
            </a:extLst>
          </p:cNvPr>
          <p:cNvSpPr>
            <a:spLocks noGrp="1"/>
          </p:cNvSpPr>
          <p:nvPr>
            <p:ph sz="quarter" idx="17"/>
          </p:nvPr>
        </p:nvSpPr>
        <p:spPr>
          <a:xfrm>
            <a:off x="379185" y="1451428"/>
            <a:ext cx="11443450" cy="728354"/>
          </a:xfrm>
        </p:spPr>
        <p:txBody>
          <a:bodyPr/>
          <a:lstStyle/>
          <a:p>
            <a:r>
              <a:rPr lang="de-DE" dirty="0"/>
              <a:t>Regel: Bei Abrechnung der Grund- oder Vertreterpauschale können im gleichen Quartal keine Auftragsleistungen abgerechnet werden.</a:t>
            </a:r>
          </a:p>
          <a:p>
            <a:r>
              <a:rPr lang="de-DE" dirty="0"/>
              <a:t> </a:t>
            </a:r>
          </a:p>
        </p:txBody>
      </p:sp>
      <p:sp>
        <p:nvSpPr>
          <p:cNvPr id="5" name="Foliennummernplatzhalter 4">
            <a:extLst>
              <a:ext uri="{FF2B5EF4-FFF2-40B4-BE49-F238E27FC236}">
                <a16:creationId xmlns:a16="http://schemas.microsoft.com/office/drawing/2014/main" id="{89067287-1A11-4262-538F-6C892991467E}"/>
              </a:ext>
            </a:extLst>
          </p:cNvPr>
          <p:cNvSpPr>
            <a:spLocks noGrp="1"/>
          </p:cNvSpPr>
          <p:nvPr>
            <p:ph type="sldNum" sz="quarter" idx="16"/>
          </p:nvPr>
        </p:nvSpPr>
        <p:spPr/>
        <p:txBody>
          <a:bodyPr/>
          <a:lstStyle/>
          <a:p>
            <a:fld id="{563F8326-2D3F-44D0-8A27-327B93DAAA3E}" type="slidenum">
              <a:rPr lang="de-DE" smtClean="0"/>
              <a:pPr/>
              <a:t>54</a:t>
            </a:fld>
            <a:endParaRPr lang="de-DE"/>
          </a:p>
        </p:txBody>
      </p:sp>
      <p:sp>
        <p:nvSpPr>
          <p:cNvPr id="7" name="Textfeld 6">
            <a:extLst>
              <a:ext uri="{FF2B5EF4-FFF2-40B4-BE49-F238E27FC236}">
                <a16:creationId xmlns:a16="http://schemas.microsoft.com/office/drawing/2014/main" id="{2C902E9E-635F-E7F4-8F88-FFF6EDAE25C6}"/>
              </a:ext>
            </a:extLst>
          </p:cNvPr>
          <p:cNvSpPr txBox="1"/>
          <p:nvPr/>
        </p:nvSpPr>
        <p:spPr>
          <a:xfrm>
            <a:off x="661154" y="2106003"/>
            <a:ext cx="1873250" cy="307975"/>
          </a:xfrm>
          <a:prstGeom prst="rect">
            <a:avLst/>
          </a:prstGeom>
          <a:noFill/>
        </p:spPr>
        <p:txBody>
          <a:bodyPr>
            <a:spAutoFit/>
          </a:bodyPr>
          <a:lstStyle/>
          <a:p>
            <a:pPr>
              <a:defRPr/>
            </a:pPr>
            <a:r>
              <a:rPr lang="de-DE" sz="1400" u="sng" dirty="0">
                <a:solidFill>
                  <a:srgbClr val="00305E"/>
                </a:solidFill>
                <a:latin typeface="Arial" panose="020B0604020202020204" pitchFamily="34" charset="0"/>
                <a:cs typeface="Arial" panose="020B0604020202020204" pitchFamily="34" charset="0"/>
              </a:rPr>
              <a:t>Übermittelte Daten</a:t>
            </a:r>
            <a:r>
              <a:rPr lang="de-DE" sz="1400" dirty="0">
                <a:solidFill>
                  <a:srgbClr val="00305E"/>
                </a:solidFill>
                <a:latin typeface="Arial" panose="020B0604020202020204" pitchFamily="34" charset="0"/>
                <a:cs typeface="Arial" panose="020B0604020202020204" pitchFamily="34" charset="0"/>
              </a:rPr>
              <a:t>:</a:t>
            </a:r>
          </a:p>
        </p:txBody>
      </p:sp>
      <p:graphicFrame>
        <p:nvGraphicFramePr>
          <p:cNvPr id="8" name="Tabelle 7">
            <a:extLst>
              <a:ext uri="{FF2B5EF4-FFF2-40B4-BE49-F238E27FC236}">
                <a16:creationId xmlns:a16="http://schemas.microsoft.com/office/drawing/2014/main" id="{2598A28C-2F98-48AC-C2A9-E6897457B6CC}"/>
              </a:ext>
            </a:extLst>
          </p:cNvPr>
          <p:cNvGraphicFramePr>
            <a:graphicFrameLocks noGrp="1"/>
          </p:cNvGraphicFramePr>
          <p:nvPr>
            <p:extLst>
              <p:ext uri="{D42A27DB-BD31-4B8C-83A1-F6EECF244321}">
                <p14:modId xmlns:p14="http://schemas.microsoft.com/office/powerpoint/2010/main" val="4155378244"/>
              </p:ext>
            </p:extLst>
          </p:nvPr>
        </p:nvGraphicFramePr>
        <p:xfrm>
          <a:off x="661154" y="2524669"/>
          <a:ext cx="1965478" cy="1238051"/>
        </p:xfrm>
        <a:graphic>
          <a:graphicData uri="http://schemas.openxmlformats.org/drawingml/2006/table">
            <a:tbl>
              <a:tblPr firstRow="1" bandRow="1">
                <a:tableStyleId>{5940675A-B579-460E-94D1-54222C63F5DA}</a:tableStyleId>
              </a:tblPr>
              <a:tblGrid>
                <a:gridCol w="1101148">
                  <a:extLst>
                    <a:ext uri="{9D8B030D-6E8A-4147-A177-3AD203B41FA5}">
                      <a16:colId xmlns:a16="http://schemas.microsoft.com/office/drawing/2014/main" val="20000"/>
                    </a:ext>
                  </a:extLst>
                </a:gridCol>
                <a:gridCol w="864330">
                  <a:extLst>
                    <a:ext uri="{9D8B030D-6E8A-4147-A177-3AD203B41FA5}">
                      <a16:colId xmlns:a16="http://schemas.microsoft.com/office/drawing/2014/main" val="20001"/>
                    </a:ext>
                  </a:extLst>
                </a:gridCol>
              </a:tblGrid>
              <a:tr h="310753">
                <a:tc>
                  <a:txBody>
                    <a:bodyPr/>
                    <a:lstStyle/>
                    <a:p>
                      <a:r>
                        <a:rPr lang="de-DE" sz="1200" b="1" dirty="0">
                          <a:solidFill>
                            <a:srgbClr val="002060"/>
                          </a:solidFill>
                          <a:latin typeface="Arial" panose="020B0604020202020204" pitchFamily="34" charset="0"/>
                        </a:rPr>
                        <a:t>Datum</a:t>
                      </a:r>
                    </a:p>
                  </a:txBody>
                  <a:tcPr marL="91432" marR="91432" marT="45753" marB="45753">
                    <a:solidFill>
                      <a:schemeClr val="bg1">
                        <a:lumMod val="85000"/>
                      </a:schemeClr>
                    </a:solidFill>
                  </a:tcPr>
                </a:tc>
                <a:tc>
                  <a:txBody>
                    <a:bodyPr/>
                    <a:lstStyle/>
                    <a:p>
                      <a:r>
                        <a:rPr lang="de-DE" sz="1200" b="1" dirty="0">
                          <a:solidFill>
                            <a:srgbClr val="002060"/>
                          </a:solidFill>
                          <a:latin typeface="Arial" panose="020B0604020202020204" pitchFamily="34" charset="0"/>
                        </a:rPr>
                        <a:t>Ziffer</a:t>
                      </a:r>
                    </a:p>
                  </a:txBody>
                  <a:tcPr marL="91432" marR="91432" marT="45753" marB="45753">
                    <a:solidFill>
                      <a:schemeClr val="bg1">
                        <a:lumMod val="85000"/>
                      </a:schemeClr>
                    </a:solidFill>
                  </a:tcPr>
                </a:tc>
                <a:extLst>
                  <a:ext uri="{0D108BD9-81ED-4DB2-BD59-A6C34878D82A}">
                    <a16:rowId xmlns:a16="http://schemas.microsoft.com/office/drawing/2014/main" val="10000"/>
                  </a:ext>
                </a:extLst>
              </a:tr>
              <a:tr h="310753">
                <a:tc>
                  <a:txBody>
                    <a:bodyPr/>
                    <a:lstStyle/>
                    <a:p>
                      <a:r>
                        <a:rPr lang="de-DE" sz="1200" dirty="0">
                          <a:solidFill>
                            <a:srgbClr val="002060"/>
                          </a:solidFill>
                          <a:latin typeface="Arial" panose="020B0604020202020204" pitchFamily="34" charset="0"/>
                        </a:rPr>
                        <a:t>14.07.2025</a:t>
                      </a:r>
                    </a:p>
                  </a:txBody>
                  <a:tcPr marL="91432" marR="91432" marT="45753" marB="45753"/>
                </a:tc>
                <a:tc>
                  <a:txBody>
                    <a:bodyPr/>
                    <a:lstStyle/>
                    <a:p>
                      <a:r>
                        <a:rPr lang="de-DE" sz="1200" dirty="0">
                          <a:solidFill>
                            <a:srgbClr val="002060"/>
                          </a:solidFill>
                          <a:latin typeface="Arial" panose="020B0604020202020204" pitchFamily="34" charset="0"/>
                        </a:rPr>
                        <a:t>P1</a:t>
                      </a:r>
                    </a:p>
                  </a:txBody>
                  <a:tcPr marL="91432" marR="91432" marT="45753" marB="45753"/>
                </a:tc>
                <a:extLst>
                  <a:ext uri="{0D108BD9-81ED-4DB2-BD59-A6C34878D82A}">
                    <a16:rowId xmlns:a16="http://schemas.microsoft.com/office/drawing/2014/main" val="10001"/>
                  </a:ext>
                </a:extLst>
              </a:tr>
              <a:tr h="3057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002060"/>
                          </a:solidFill>
                          <a:latin typeface="Arial" panose="020B0604020202020204" pitchFamily="34" charset="0"/>
                        </a:rPr>
                        <a:t>14.07.2025</a:t>
                      </a:r>
                    </a:p>
                  </a:txBody>
                  <a:tcPr marL="91432" marR="91432" marT="45753" marB="45753"/>
                </a:tc>
                <a:tc>
                  <a:txBody>
                    <a:bodyPr/>
                    <a:lstStyle/>
                    <a:p>
                      <a:r>
                        <a:rPr lang="de-DE" sz="1200" dirty="0">
                          <a:solidFill>
                            <a:srgbClr val="002060"/>
                          </a:solidFill>
                          <a:latin typeface="Arial" panose="020B0604020202020204" pitchFamily="34" charset="0"/>
                        </a:rPr>
                        <a:t>P1UE</a:t>
                      </a:r>
                    </a:p>
                  </a:txBody>
                  <a:tcPr marL="91432" marR="91432" marT="45753" marB="45753"/>
                </a:tc>
                <a:extLst>
                  <a:ext uri="{0D108BD9-81ED-4DB2-BD59-A6C34878D82A}">
                    <a16:rowId xmlns:a16="http://schemas.microsoft.com/office/drawing/2014/main" val="10002"/>
                  </a:ext>
                </a:extLst>
              </a:tr>
              <a:tr h="310753">
                <a:tc>
                  <a:txBody>
                    <a:bodyPr/>
                    <a:lstStyle/>
                    <a:p>
                      <a:r>
                        <a:rPr lang="de-DE" sz="1200" dirty="0">
                          <a:solidFill>
                            <a:srgbClr val="002060"/>
                          </a:solidFill>
                          <a:latin typeface="Arial" panose="020B0604020202020204" pitchFamily="34" charset="0"/>
                        </a:rPr>
                        <a:t>04.08.2025</a:t>
                      </a:r>
                    </a:p>
                  </a:txBody>
                  <a:tcPr marL="91432" marR="91432" marT="45753" marB="45753"/>
                </a:tc>
                <a:tc>
                  <a:txBody>
                    <a:bodyPr/>
                    <a:lstStyle/>
                    <a:p>
                      <a:r>
                        <a:rPr lang="de-DE" sz="1200" dirty="0">
                          <a:solidFill>
                            <a:srgbClr val="C00000"/>
                          </a:solidFill>
                          <a:latin typeface="Arial" panose="020B0604020202020204" pitchFamily="34" charset="0"/>
                        </a:rPr>
                        <a:t>A5C</a:t>
                      </a:r>
                    </a:p>
                  </a:txBody>
                  <a:tcPr marL="91432" marR="91432" marT="45753" marB="45753"/>
                </a:tc>
                <a:extLst>
                  <a:ext uri="{0D108BD9-81ED-4DB2-BD59-A6C34878D82A}">
                    <a16:rowId xmlns:a16="http://schemas.microsoft.com/office/drawing/2014/main" val="10003"/>
                  </a:ext>
                </a:extLst>
              </a:tr>
            </a:tbl>
          </a:graphicData>
        </a:graphic>
      </p:graphicFrame>
      <p:graphicFrame>
        <p:nvGraphicFramePr>
          <p:cNvPr id="9" name="Tabelle 8">
            <a:extLst>
              <a:ext uri="{FF2B5EF4-FFF2-40B4-BE49-F238E27FC236}">
                <a16:creationId xmlns:a16="http://schemas.microsoft.com/office/drawing/2014/main" id="{6ABE62FF-41FB-33D7-997A-BF756807EDE8}"/>
              </a:ext>
            </a:extLst>
          </p:cNvPr>
          <p:cNvGraphicFramePr>
            <a:graphicFrameLocks noGrp="1"/>
          </p:cNvGraphicFramePr>
          <p:nvPr>
            <p:extLst>
              <p:ext uri="{D42A27DB-BD31-4B8C-83A1-F6EECF244321}">
                <p14:modId xmlns:p14="http://schemas.microsoft.com/office/powerpoint/2010/main" val="3638278079"/>
              </p:ext>
            </p:extLst>
          </p:nvPr>
        </p:nvGraphicFramePr>
        <p:xfrm>
          <a:off x="5091932" y="2035242"/>
          <a:ext cx="5313193" cy="1727478"/>
        </p:xfrm>
        <a:graphic>
          <a:graphicData uri="http://schemas.openxmlformats.org/drawingml/2006/table">
            <a:tbl>
              <a:tblPr firstRow="1" bandRow="1">
                <a:tableStyleId>{5940675A-B579-460E-94D1-54222C63F5DA}</a:tableStyleId>
              </a:tblPr>
              <a:tblGrid>
                <a:gridCol w="907836">
                  <a:extLst>
                    <a:ext uri="{9D8B030D-6E8A-4147-A177-3AD203B41FA5}">
                      <a16:colId xmlns:a16="http://schemas.microsoft.com/office/drawing/2014/main" val="20000"/>
                    </a:ext>
                  </a:extLst>
                </a:gridCol>
                <a:gridCol w="1955105">
                  <a:extLst>
                    <a:ext uri="{9D8B030D-6E8A-4147-A177-3AD203B41FA5}">
                      <a16:colId xmlns:a16="http://schemas.microsoft.com/office/drawing/2014/main" val="20001"/>
                    </a:ext>
                  </a:extLst>
                </a:gridCol>
                <a:gridCol w="1223918">
                  <a:extLst>
                    <a:ext uri="{9D8B030D-6E8A-4147-A177-3AD203B41FA5}">
                      <a16:colId xmlns:a16="http://schemas.microsoft.com/office/drawing/2014/main" val="20002"/>
                    </a:ext>
                  </a:extLst>
                </a:gridCol>
                <a:gridCol w="1226334">
                  <a:extLst>
                    <a:ext uri="{9D8B030D-6E8A-4147-A177-3AD203B41FA5}">
                      <a16:colId xmlns:a16="http://schemas.microsoft.com/office/drawing/2014/main" val="20003"/>
                    </a:ext>
                  </a:extLst>
                </a:gridCol>
              </a:tblGrid>
              <a:tr h="254652">
                <a:tc>
                  <a:txBody>
                    <a:bodyPr/>
                    <a:lstStyle/>
                    <a:p>
                      <a:pPr algn="ctr"/>
                      <a:r>
                        <a:rPr lang="de-DE" sz="1100" dirty="0">
                          <a:solidFill>
                            <a:srgbClr val="00305E"/>
                          </a:solidFill>
                          <a:latin typeface="Arial" panose="020B0604020202020204" pitchFamily="34" charset="0"/>
                        </a:rPr>
                        <a:t>1</a:t>
                      </a:r>
                    </a:p>
                  </a:txBody>
                  <a:tcPr marL="91454" marR="91454" marT="45736" marB="45736">
                    <a:solidFill>
                      <a:schemeClr val="bg1">
                        <a:lumMod val="95000"/>
                      </a:schemeClr>
                    </a:solidFill>
                  </a:tcPr>
                </a:tc>
                <a:tc>
                  <a:txBody>
                    <a:bodyPr/>
                    <a:lstStyle/>
                    <a:p>
                      <a:r>
                        <a:rPr lang="de-DE" sz="1100" dirty="0">
                          <a:solidFill>
                            <a:srgbClr val="00305E"/>
                          </a:solidFill>
                          <a:latin typeface="Arial" panose="020B0604020202020204" pitchFamily="34" charset="0"/>
                        </a:rPr>
                        <a:t>P1</a:t>
                      </a:r>
                    </a:p>
                  </a:txBody>
                  <a:tcPr marL="91454" marR="91454" marT="45736" marB="45736">
                    <a:solidFill>
                      <a:schemeClr val="bg1">
                        <a:lumMod val="95000"/>
                      </a:schemeClr>
                    </a:solidFill>
                  </a:tcPr>
                </a:tc>
                <a:tc>
                  <a:txBody>
                    <a:bodyPr/>
                    <a:lstStyle/>
                    <a:p>
                      <a:pPr algn="ctr"/>
                      <a:r>
                        <a:rPr lang="de-DE" sz="1100" dirty="0">
                          <a:solidFill>
                            <a:srgbClr val="00305E"/>
                          </a:solidFill>
                          <a:latin typeface="Arial" panose="020B0604020202020204" pitchFamily="34" charset="0"/>
                        </a:rPr>
                        <a:t>14.07.2025</a:t>
                      </a:r>
                    </a:p>
                  </a:txBody>
                  <a:tcPr marL="91454" marR="91454" marT="45736" marB="45736">
                    <a:solidFill>
                      <a:schemeClr val="bg1">
                        <a:lumMod val="95000"/>
                      </a:schemeClr>
                    </a:solidFill>
                  </a:tcPr>
                </a:tc>
                <a:tc>
                  <a:txBody>
                    <a:bodyPr/>
                    <a:lstStyle/>
                    <a:p>
                      <a:pPr algn="r"/>
                      <a:r>
                        <a:rPr lang="de-DE" sz="1100" dirty="0">
                          <a:solidFill>
                            <a:srgbClr val="00305E"/>
                          </a:solidFill>
                          <a:latin typeface="Arial" panose="020B0604020202020204" pitchFamily="34" charset="0"/>
                        </a:rPr>
                        <a:t>25,00 €</a:t>
                      </a:r>
                    </a:p>
                  </a:txBody>
                  <a:tcPr marL="91454" marR="91454" marT="45736" marB="45736">
                    <a:solidFill>
                      <a:schemeClr val="bg1">
                        <a:lumMod val="95000"/>
                      </a:schemeClr>
                    </a:solidFill>
                  </a:tcPr>
                </a:tc>
                <a:extLst>
                  <a:ext uri="{0D108BD9-81ED-4DB2-BD59-A6C34878D82A}">
                    <a16:rowId xmlns:a16="http://schemas.microsoft.com/office/drawing/2014/main" val="10000"/>
                  </a:ext>
                </a:extLst>
              </a:tr>
              <a:tr h="3006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100" dirty="0">
                          <a:solidFill>
                            <a:srgbClr val="00305E"/>
                          </a:solidFill>
                          <a:latin typeface="Arial" panose="020B0604020202020204" pitchFamily="34" charset="0"/>
                        </a:rPr>
                        <a:t>2</a:t>
                      </a:r>
                    </a:p>
                  </a:txBody>
                  <a:tcPr marL="91454" marR="91454" marT="45736" marB="45736">
                    <a:solidFill>
                      <a:schemeClr val="bg1">
                        <a:lumMod val="95000"/>
                      </a:schemeClr>
                    </a:solidFill>
                  </a:tcPr>
                </a:tc>
                <a:tc>
                  <a:txBody>
                    <a:bodyPr/>
                    <a:lstStyle/>
                    <a:p>
                      <a:r>
                        <a:rPr lang="de-DE" sz="1100" dirty="0">
                          <a:solidFill>
                            <a:srgbClr val="00305E"/>
                          </a:solidFill>
                          <a:latin typeface="Arial" panose="020B0604020202020204" pitchFamily="34" charset="0"/>
                        </a:rPr>
                        <a:t>P1UE</a:t>
                      </a:r>
                    </a:p>
                  </a:txBody>
                  <a:tcPr marL="91454" marR="91454" marT="45736" marB="45736">
                    <a:solidFill>
                      <a:schemeClr val="bg1">
                        <a:lumMod val="95000"/>
                      </a:schemeClr>
                    </a:solidFill>
                  </a:tcPr>
                </a:tc>
                <a:tc>
                  <a:txBody>
                    <a:bodyPr/>
                    <a:lstStyle/>
                    <a:p>
                      <a:pPr algn="ctr"/>
                      <a:r>
                        <a:rPr lang="de-DE" sz="1100" dirty="0">
                          <a:solidFill>
                            <a:srgbClr val="00305E"/>
                          </a:solidFill>
                          <a:latin typeface="Arial" panose="020B0604020202020204" pitchFamily="34" charset="0"/>
                        </a:rPr>
                        <a:t>14.07.2025</a:t>
                      </a:r>
                    </a:p>
                  </a:txBody>
                  <a:tcPr marL="91454" marR="91454" marT="45736" marB="45736">
                    <a:solidFill>
                      <a:schemeClr val="bg1">
                        <a:lumMod val="95000"/>
                      </a:schemeClr>
                    </a:solidFill>
                  </a:tcPr>
                </a:tc>
                <a:tc>
                  <a:txBody>
                    <a:bodyPr/>
                    <a:lstStyle/>
                    <a:p>
                      <a:pPr algn="r"/>
                      <a:r>
                        <a:rPr lang="de-DE" sz="1100" dirty="0">
                          <a:solidFill>
                            <a:srgbClr val="00305E"/>
                          </a:solidFill>
                          <a:latin typeface="Arial" panose="020B0604020202020204" pitchFamily="34" charset="0"/>
                        </a:rPr>
                        <a:t>10,00 €</a:t>
                      </a:r>
                    </a:p>
                  </a:txBody>
                  <a:tcPr marL="91454" marR="91454" marT="45736" marB="45736">
                    <a:solidFill>
                      <a:schemeClr val="bg1">
                        <a:lumMod val="95000"/>
                      </a:schemeClr>
                    </a:solidFill>
                  </a:tcPr>
                </a:tc>
                <a:extLst>
                  <a:ext uri="{0D108BD9-81ED-4DB2-BD59-A6C34878D82A}">
                    <a16:rowId xmlns:a16="http://schemas.microsoft.com/office/drawing/2014/main" val="10001"/>
                  </a:ext>
                </a:extLst>
              </a:tr>
              <a:tr h="272718">
                <a:tc>
                  <a:txBody>
                    <a:bodyPr/>
                    <a:lstStyle/>
                    <a:p>
                      <a:pPr algn="ctr"/>
                      <a:r>
                        <a:rPr lang="de-DE" sz="1100" dirty="0">
                          <a:solidFill>
                            <a:srgbClr val="00305E"/>
                          </a:solidFill>
                          <a:latin typeface="Arial" panose="020B0604020202020204" pitchFamily="34" charset="0"/>
                        </a:rPr>
                        <a:t>3</a:t>
                      </a:r>
                    </a:p>
                  </a:txBody>
                  <a:tcPr marL="91454" marR="91454" marT="45736" marB="45736">
                    <a:solidFill>
                      <a:schemeClr val="bg1">
                        <a:lumMod val="95000"/>
                      </a:schemeClr>
                    </a:solidFill>
                  </a:tcPr>
                </a:tc>
                <a:tc>
                  <a:txBody>
                    <a:bodyPr/>
                    <a:lstStyle/>
                    <a:p>
                      <a:r>
                        <a:rPr lang="de-DE" sz="1100" dirty="0">
                          <a:solidFill>
                            <a:srgbClr val="00305E"/>
                          </a:solidFill>
                          <a:latin typeface="Arial" panose="020B0604020202020204" pitchFamily="34" charset="0"/>
                        </a:rPr>
                        <a:t>E5C</a:t>
                      </a:r>
                    </a:p>
                  </a:txBody>
                  <a:tcPr marL="91454" marR="91454" marT="45736" marB="45736">
                    <a:solidFill>
                      <a:schemeClr val="bg1">
                        <a:lumMod val="95000"/>
                      </a:schemeClr>
                    </a:solidFill>
                  </a:tcPr>
                </a:tc>
                <a:tc>
                  <a:txBody>
                    <a:bodyPr/>
                    <a:lstStyle/>
                    <a:p>
                      <a:pPr algn="ctr"/>
                      <a:r>
                        <a:rPr lang="de-DE" sz="1100" dirty="0">
                          <a:solidFill>
                            <a:srgbClr val="00305E"/>
                          </a:solidFill>
                          <a:latin typeface="Arial" panose="020B0604020202020204" pitchFamily="34" charset="0"/>
                        </a:rPr>
                        <a:t>04.08.2025</a:t>
                      </a:r>
                    </a:p>
                  </a:txBody>
                  <a:tcPr marL="91454" marR="91454" marT="45736" marB="45736">
                    <a:solidFill>
                      <a:schemeClr val="bg1">
                        <a:lumMod val="95000"/>
                      </a:schemeClr>
                    </a:solidFill>
                  </a:tcPr>
                </a:tc>
                <a:tc>
                  <a:txBody>
                    <a:bodyPr/>
                    <a:lstStyle/>
                    <a:p>
                      <a:pPr algn="r"/>
                      <a:r>
                        <a:rPr lang="de-DE" sz="1100" dirty="0">
                          <a:solidFill>
                            <a:srgbClr val="00305E"/>
                          </a:solidFill>
                          <a:latin typeface="Arial" panose="020B0604020202020204" pitchFamily="34" charset="0"/>
                        </a:rPr>
                        <a:t>25,00 €</a:t>
                      </a:r>
                    </a:p>
                  </a:txBody>
                  <a:tcPr marL="91454" marR="91454" marT="45736" marB="45736">
                    <a:solidFill>
                      <a:schemeClr val="bg1">
                        <a:lumMod val="95000"/>
                      </a:schemeClr>
                    </a:solidFill>
                  </a:tcPr>
                </a:tc>
                <a:extLst>
                  <a:ext uri="{0D108BD9-81ED-4DB2-BD59-A6C34878D82A}">
                    <a16:rowId xmlns:a16="http://schemas.microsoft.com/office/drawing/2014/main" val="10002"/>
                  </a:ext>
                </a:extLst>
              </a:tr>
              <a:tr h="300628">
                <a:tc>
                  <a:txBody>
                    <a:bodyPr/>
                    <a:lstStyle/>
                    <a:p>
                      <a:pPr algn="ctr"/>
                      <a:r>
                        <a:rPr lang="de-DE" sz="1100" dirty="0">
                          <a:solidFill>
                            <a:srgbClr val="00305E"/>
                          </a:solidFill>
                          <a:latin typeface="Arial" panose="020B0604020202020204" pitchFamily="34" charset="0"/>
                        </a:rPr>
                        <a:t>4</a:t>
                      </a:r>
                    </a:p>
                  </a:txBody>
                  <a:tcPr marL="91454" marR="91454" marT="45736" marB="45736">
                    <a:solidFill>
                      <a:schemeClr val="bg1">
                        <a:lumMod val="85000"/>
                      </a:schemeClr>
                    </a:solidFill>
                  </a:tcPr>
                </a:tc>
                <a:tc gridSpan="2">
                  <a:txBody>
                    <a:bodyPr/>
                    <a:lstStyle/>
                    <a:p>
                      <a:pPr algn="r"/>
                      <a:r>
                        <a:rPr lang="de-DE" sz="1100" dirty="0">
                          <a:solidFill>
                            <a:srgbClr val="00305E"/>
                          </a:solidFill>
                          <a:latin typeface="Arial" panose="020B0604020202020204" pitchFamily="34" charset="0"/>
                        </a:rPr>
                        <a:t>Summe:</a:t>
                      </a:r>
                    </a:p>
                  </a:txBody>
                  <a:tcPr marL="91454" marR="91454" marT="45736" marB="45736">
                    <a:solidFill>
                      <a:schemeClr val="bg1">
                        <a:lumMod val="85000"/>
                      </a:schemeClr>
                    </a:solidFill>
                  </a:tcPr>
                </a:tc>
                <a:tc hMerge="1">
                  <a:txBody>
                    <a:bodyPr/>
                    <a:lstStyle/>
                    <a:p>
                      <a:endParaRPr lang="de-DE"/>
                    </a:p>
                  </a:txBody>
                  <a:tcPr/>
                </a:tc>
                <a:tc>
                  <a:txBody>
                    <a:bodyPr/>
                    <a:lstStyle/>
                    <a:p>
                      <a:pPr algn="r"/>
                      <a:r>
                        <a:rPr lang="de-DE" sz="1100" dirty="0">
                          <a:solidFill>
                            <a:srgbClr val="00305E"/>
                          </a:solidFill>
                          <a:latin typeface="Arial" panose="020B0604020202020204" pitchFamily="34" charset="0"/>
                        </a:rPr>
                        <a:t>60,00 €</a:t>
                      </a:r>
                    </a:p>
                  </a:txBody>
                  <a:tcPr marL="91454" marR="91454" marT="45736" marB="45736">
                    <a:solidFill>
                      <a:schemeClr val="bg1">
                        <a:lumMod val="85000"/>
                      </a:schemeClr>
                    </a:solidFill>
                  </a:tcPr>
                </a:tc>
                <a:extLst>
                  <a:ext uri="{0D108BD9-81ED-4DB2-BD59-A6C34878D82A}">
                    <a16:rowId xmlns:a16="http://schemas.microsoft.com/office/drawing/2014/main" val="10003"/>
                  </a:ext>
                </a:extLst>
              </a:tr>
              <a:tr h="584162">
                <a:tc>
                  <a:txBody>
                    <a:bodyPr/>
                    <a:lstStyle/>
                    <a:p>
                      <a:pPr algn="ctr"/>
                      <a:r>
                        <a:rPr lang="de-DE" sz="1100" dirty="0">
                          <a:solidFill>
                            <a:srgbClr val="00305E"/>
                          </a:solidFill>
                          <a:latin typeface="Arial" panose="020B0604020202020204" pitchFamily="34" charset="0"/>
                        </a:rPr>
                        <a:t>Änderung:</a:t>
                      </a:r>
                    </a:p>
                  </a:txBody>
                  <a:tcPr marL="91454" marR="91454" marT="45736" marB="45736"/>
                </a:tc>
                <a:tc>
                  <a:txBody>
                    <a:bodyPr/>
                    <a:lstStyle/>
                    <a:p>
                      <a:r>
                        <a:rPr lang="de-DE" sz="1100" dirty="0">
                          <a:solidFill>
                            <a:srgbClr val="00305E"/>
                          </a:solidFill>
                          <a:latin typeface="Arial" panose="020B0604020202020204" pitchFamily="34" charset="0"/>
                        </a:rPr>
                        <a:t>A5C wurde durch E5C ersetzt, da Sie kein </a:t>
                      </a:r>
                      <a:r>
                        <a:rPr lang="de-DE" sz="1100" dirty="0" err="1">
                          <a:solidFill>
                            <a:srgbClr val="00305E"/>
                          </a:solidFill>
                          <a:latin typeface="Arial" panose="020B0604020202020204" pitchFamily="34" charset="0"/>
                        </a:rPr>
                        <a:t>Zielbehandler</a:t>
                      </a:r>
                      <a:r>
                        <a:rPr lang="de-DE" sz="1100" dirty="0">
                          <a:solidFill>
                            <a:srgbClr val="00305E"/>
                          </a:solidFill>
                          <a:latin typeface="Arial" panose="020B0604020202020204" pitchFamily="34" charset="0"/>
                        </a:rPr>
                        <a:t> waren.</a:t>
                      </a:r>
                    </a:p>
                  </a:txBody>
                  <a:tcPr marL="91454" marR="91454" marT="45736" marB="45736"/>
                </a:tc>
                <a:tc>
                  <a:txBody>
                    <a:bodyPr/>
                    <a:lstStyle/>
                    <a:p>
                      <a:pPr algn="ctr"/>
                      <a:r>
                        <a:rPr lang="de-DE" sz="1100" dirty="0">
                          <a:solidFill>
                            <a:srgbClr val="00305E"/>
                          </a:solidFill>
                          <a:latin typeface="Arial" panose="020B0604020202020204" pitchFamily="34" charset="0"/>
                        </a:rPr>
                        <a:t>04.08.2025</a:t>
                      </a:r>
                    </a:p>
                  </a:txBody>
                  <a:tcPr marL="91454" marR="91454" marT="45736" marB="45736"/>
                </a:tc>
                <a:tc>
                  <a:txBody>
                    <a:bodyPr/>
                    <a:lstStyle/>
                    <a:p>
                      <a:endParaRPr lang="de-DE" sz="1100" dirty="0">
                        <a:solidFill>
                          <a:srgbClr val="00305E"/>
                        </a:solidFill>
                        <a:latin typeface="Arial" panose="020B0604020202020204" pitchFamily="34" charset="0"/>
                      </a:endParaRPr>
                    </a:p>
                  </a:txBody>
                  <a:tcPr marL="91454" marR="91454" marT="45736" marB="45736"/>
                </a:tc>
                <a:extLst>
                  <a:ext uri="{0D108BD9-81ED-4DB2-BD59-A6C34878D82A}">
                    <a16:rowId xmlns:a16="http://schemas.microsoft.com/office/drawing/2014/main" val="10005"/>
                  </a:ext>
                </a:extLst>
              </a:tr>
            </a:tbl>
          </a:graphicData>
        </a:graphic>
      </p:graphicFrame>
      <p:graphicFrame>
        <p:nvGraphicFramePr>
          <p:cNvPr id="10" name="Tabelle 9">
            <a:extLst>
              <a:ext uri="{FF2B5EF4-FFF2-40B4-BE49-F238E27FC236}">
                <a16:creationId xmlns:a16="http://schemas.microsoft.com/office/drawing/2014/main" id="{050DA66F-2CD6-5DEE-3F66-6FFBC12CB19D}"/>
              </a:ext>
            </a:extLst>
          </p:cNvPr>
          <p:cNvGraphicFramePr>
            <a:graphicFrameLocks noGrp="1"/>
          </p:cNvGraphicFramePr>
          <p:nvPr>
            <p:extLst>
              <p:ext uri="{D42A27DB-BD31-4B8C-83A1-F6EECF244321}">
                <p14:modId xmlns:p14="http://schemas.microsoft.com/office/powerpoint/2010/main" val="3016404411"/>
              </p:ext>
            </p:extLst>
          </p:nvPr>
        </p:nvGraphicFramePr>
        <p:xfrm>
          <a:off x="661154" y="4697259"/>
          <a:ext cx="1934889" cy="1215026"/>
        </p:xfrm>
        <a:graphic>
          <a:graphicData uri="http://schemas.openxmlformats.org/drawingml/2006/table">
            <a:tbl>
              <a:tblPr firstRow="1" bandRow="1">
                <a:tableStyleId>{5940675A-B579-460E-94D1-54222C63F5DA}</a:tableStyleId>
              </a:tblPr>
              <a:tblGrid>
                <a:gridCol w="1070889">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tblGrid>
              <a:tr h="260165">
                <a:tc>
                  <a:txBody>
                    <a:bodyPr/>
                    <a:lstStyle/>
                    <a:p>
                      <a:r>
                        <a:rPr lang="de-DE" sz="1200" b="1" dirty="0">
                          <a:solidFill>
                            <a:srgbClr val="00305E"/>
                          </a:solidFill>
                          <a:latin typeface="Arial" panose="020B0604020202020204" pitchFamily="34" charset="0"/>
                        </a:rPr>
                        <a:t>Datum</a:t>
                      </a:r>
                    </a:p>
                  </a:txBody>
                  <a:tcPr marL="91432" marR="91432" marT="45695" marB="45695">
                    <a:solidFill>
                      <a:schemeClr val="bg1">
                        <a:lumMod val="85000"/>
                      </a:schemeClr>
                    </a:solidFill>
                  </a:tcPr>
                </a:tc>
                <a:tc>
                  <a:txBody>
                    <a:bodyPr/>
                    <a:lstStyle/>
                    <a:p>
                      <a:r>
                        <a:rPr lang="de-DE" sz="1200" b="1" dirty="0">
                          <a:solidFill>
                            <a:srgbClr val="00305E"/>
                          </a:solidFill>
                          <a:latin typeface="Arial" panose="020B0604020202020204" pitchFamily="34" charset="0"/>
                        </a:rPr>
                        <a:t>Ziffer</a:t>
                      </a:r>
                    </a:p>
                  </a:txBody>
                  <a:tcPr marL="91432" marR="91432" marT="45695" marB="45695">
                    <a:solidFill>
                      <a:schemeClr val="bg1">
                        <a:lumMod val="85000"/>
                      </a:schemeClr>
                    </a:solidFill>
                  </a:tcPr>
                </a:tc>
                <a:extLst>
                  <a:ext uri="{0D108BD9-81ED-4DB2-BD59-A6C34878D82A}">
                    <a16:rowId xmlns:a16="http://schemas.microsoft.com/office/drawing/2014/main" val="10000"/>
                  </a:ext>
                </a:extLst>
              </a:tr>
              <a:tr h="310356">
                <a:tc>
                  <a:txBody>
                    <a:bodyPr/>
                    <a:lstStyle/>
                    <a:p>
                      <a:r>
                        <a:rPr lang="de-DE" sz="1200" dirty="0">
                          <a:solidFill>
                            <a:srgbClr val="00305E"/>
                          </a:solidFill>
                          <a:latin typeface="Arial" panose="020B0604020202020204" pitchFamily="34" charset="0"/>
                        </a:rPr>
                        <a:t>16.07.2025</a:t>
                      </a:r>
                    </a:p>
                  </a:txBody>
                  <a:tcPr marL="91432" marR="91432" marT="45695" marB="45695"/>
                </a:tc>
                <a:tc>
                  <a:txBody>
                    <a:bodyPr/>
                    <a:lstStyle/>
                    <a:p>
                      <a:r>
                        <a:rPr lang="de-DE" sz="1200" dirty="0">
                          <a:solidFill>
                            <a:srgbClr val="00305E"/>
                          </a:solidFill>
                          <a:latin typeface="Arial" panose="020B0604020202020204" pitchFamily="34" charset="0"/>
                        </a:rPr>
                        <a:t>P1</a:t>
                      </a:r>
                    </a:p>
                  </a:txBody>
                  <a:tcPr marL="91432" marR="91432" marT="45695" marB="45695"/>
                </a:tc>
                <a:extLst>
                  <a:ext uri="{0D108BD9-81ED-4DB2-BD59-A6C34878D82A}">
                    <a16:rowId xmlns:a16="http://schemas.microsoft.com/office/drawing/2014/main" val="10001"/>
                  </a:ext>
                </a:extLst>
              </a:tr>
              <a:tr h="3103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00305E"/>
                          </a:solidFill>
                          <a:latin typeface="Arial" panose="020B0604020202020204" pitchFamily="34" charset="0"/>
                        </a:rPr>
                        <a:t>16.07.2025</a:t>
                      </a:r>
                    </a:p>
                  </a:txBody>
                  <a:tcPr marL="91432" marR="91432" marT="45695" marB="45695"/>
                </a:tc>
                <a:tc>
                  <a:txBody>
                    <a:bodyPr/>
                    <a:lstStyle/>
                    <a:p>
                      <a:r>
                        <a:rPr lang="de-DE" sz="1200" dirty="0">
                          <a:solidFill>
                            <a:srgbClr val="00305E"/>
                          </a:solidFill>
                          <a:latin typeface="Arial" panose="020B0604020202020204" pitchFamily="34" charset="0"/>
                        </a:rPr>
                        <a:t>P1UE</a:t>
                      </a:r>
                    </a:p>
                  </a:txBody>
                  <a:tcPr marL="91432" marR="91432" marT="45695" marB="45695"/>
                </a:tc>
                <a:extLst>
                  <a:ext uri="{0D108BD9-81ED-4DB2-BD59-A6C34878D82A}">
                    <a16:rowId xmlns:a16="http://schemas.microsoft.com/office/drawing/2014/main" val="10002"/>
                  </a:ext>
                </a:extLst>
              </a:tr>
              <a:tr h="3200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00305E"/>
                          </a:solidFill>
                          <a:latin typeface="Arial" panose="020B0604020202020204" pitchFamily="34" charset="0"/>
                        </a:rPr>
                        <a:t>26.07.2025</a:t>
                      </a:r>
                    </a:p>
                  </a:txBody>
                  <a:tcPr marL="91432" marR="91432" marT="45695" marB="45695"/>
                </a:tc>
                <a:tc>
                  <a:txBody>
                    <a:bodyPr/>
                    <a:lstStyle/>
                    <a:p>
                      <a:r>
                        <a:rPr lang="de-DE" sz="1200" dirty="0">
                          <a:solidFill>
                            <a:srgbClr val="C00000"/>
                          </a:solidFill>
                          <a:latin typeface="Arial" panose="020B0604020202020204" pitchFamily="34" charset="0"/>
                        </a:rPr>
                        <a:t>A9</a:t>
                      </a:r>
                    </a:p>
                  </a:txBody>
                  <a:tcPr marL="91432" marR="91432" marT="45695" marB="45695"/>
                </a:tc>
                <a:extLst>
                  <a:ext uri="{0D108BD9-81ED-4DB2-BD59-A6C34878D82A}">
                    <a16:rowId xmlns:a16="http://schemas.microsoft.com/office/drawing/2014/main" val="10003"/>
                  </a:ext>
                </a:extLst>
              </a:tr>
            </a:tbl>
          </a:graphicData>
        </a:graphic>
      </p:graphicFrame>
      <p:graphicFrame>
        <p:nvGraphicFramePr>
          <p:cNvPr id="11" name="Tabelle 10">
            <a:extLst>
              <a:ext uri="{FF2B5EF4-FFF2-40B4-BE49-F238E27FC236}">
                <a16:creationId xmlns:a16="http://schemas.microsoft.com/office/drawing/2014/main" id="{11C237AC-2863-FA94-FA99-826456D2A75D}"/>
              </a:ext>
            </a:extLst>
          </p:cNvPr>
          <p:cNvGraphicFramePr>
            <a:graphicFrameLocks noGrp="1"/>
          </p:cNvGraphicFramePr>
          <p:nvPr>
            <p:extLst>
              <p:ext uri="{D42A27DB-BD31-4B8C-83A1-F6EECF244321}">
                <p14:modId xmlns:p14="http://schemas.microsoft.com/office/powerpoint/2010/main" val="1204313845"/>
              </p:ext>
            </p:extLst>
          </p:nvPr>
        </p:nvGraphicFramePr>
        <p:xfrm>
          <a:off x="5091933" y="4272185"/>
          <a:ext cx="5313193" cy="1749922"/>
        </p:xfrm>
        <a:graphic>
          <a:graphicData uri="http://schemas.openxmlformats.org/drawingml/2006/table">
            <a:tbl>
              <a:tblPr firstRow="1" bandRow="1">
                <a:tableStyleId>{5940675A-B579-460E-94D1-54222C63F5DA}</a:tableStyleId>
              </a:tblPr>
              <a:tblGrid>
                <a:gridCol w="953895">
                  <a:extLst>
                    <a:ext uri="{9D8B030D-6E8A-4147-A177-3AD203B41FA5}">
                      <a16:colId xmlns:a16="http://schemas.microsoft.com/office/drawing/2014/main" val="20000"/>
                    </a:ext>
                  </a:extLst>
                </a:gridCol>
                <a:gridCol w="1909046">
                  <a:extLst>
                    <a:ext uri="{9D8B030D-6E8A-4147-A177-3AD203B41FA5}">
                      <a16:colId xmlns:a16="http://schemas.microsoft.com/office/drawing/2014/main" val="20001"/>
                    </a:ext>
                  </a:extLst>
                </a:gridCol>
                <a:gridCol w="1223918">
                  <a:extLst>
                    <a:ext uri="{9D8B030D-6E8A-4147-A177-3AD203B41FA5}">
                      <a16:colId xmlns:a16="http://schemas.microsoft.com/office/drawing/2014/main" val="20002"/>
                    </a:ext>
                  </a:extLst>
                </a:gridCol>
                <a:gridCol w="1226334">
                  <a:extLst>
                    <a:ext uri="{9D8B030D-6E8A-4147-A177-3AD203B41FA5}">
                      <a16:colId xmlns:a16="http://schemas.microsoft.com/office/drawing/2014/main" val="20003"/>
                    </a:ext>
                  </a:extLst>
                </a:gridCol>
              </a:tblGrid>
              <a:tr h="288891">
                <a:tc>
                  <a:txBody>
                    <a:bodyPr/>
                    <a:lstStyle/>
                    <a:p>
                      <a:pPr algn="ctr"/>
                      <a:r>
                        <a:rPr lang="de-DE" sz="1100" dirty="0">
                          <a:solidFill>
                            <a:srgbClr val="00305E"/>
                          </a:solidFill>
                          <a:latin typeface="Arial" panose="020B0604020202020204" pitchFamily="34" charset="0"/>
                        </a:rPr>
                        <a:t>1</a:t>
                      </a:r>
                    </a:p>
                  </a:txBody>
                  <a:tcPr marL="91454" marR="91454" marT="45719" marB="45719">
                    <a:solidFill>
                      <a:schemeClr val="bg1">
                        <a:lumMod val="95000"/>
                      </a:schemeClr>
                    </a:solidFill>
                  </a:tcPr>
                </a:tc>
                <a:tc>
                  <a:txBody>
                    <a:bodyPr/>
                    <a:lstStyle/>
                    <a:p>
                      <a:r>
                        <a:rPr lang="de-DE" sz="1100" dirty="0">
                          <a:solidFill>
                            <a:srgbClr val="00305E"/>
                          </a:solidFill>
                          <a:latin typeface="Arial" panose="020B0604020202020204" pitchFamily="34" charset="0"/>
                        </a:rPr>
                        <a:t>P1</a:t>
                      </a:r>
                    </a:p>
                  </a:txBody>
                  <a:tcPr marL="91454" marR="91454" marT="45719" marB="45719">
                    <a:solidFill>
                      <a:schemeClr val="bg1">
                        <a:lumMod val="95000"/>
                      </a:schemeClr>
                    </a:solidFill>
                  </a:tcPr>
                </a:tc>
                <a:tc>
                  <a:txBody>
                    <a:bodyPr/>
                    <a:lstStyle/>
                    <a:p>
                      <a:pPr algn="ctr"/>
                      <a:r>
                        <a:rPr lang="de-DE" sz="1100" dirty="0">
                          <a:solidFill>
                            <a:srgbClr val="00305E"/>
                          </a:solidFill>
                          <a:latin typeface="Arial" panose="020B0604020202020204" pitchFamily="34" charset="0"/>
                        </a:rPr>
                        <a:t>16.07.2025</a:t>
                      </a:r>
                    </a:p>
                  </a:txBody>
                  <a:tcPr marL="91454" marR="91454" marT="45719" marB="45719">
                    <a:solidFill>
                      <a:schemeClr val="bg1">
                        <a:lumMod val="95000"/>
                      </a:schemeClr>
                    </a:solidFill>
                  </a:tcPr>
                </a:tc>
                <a:tc>
                  <a:txBody>
                    <a:bodyPr/>
                    <a:lstStyle/>
                    <a:p>
                      <a:pPr algn="r"/>
                      <a:r>
                        <a:rPr lang="de-DE" sz="1100" dirty="0">
                          <a:solidFill>
                            <a:srgbClr val="00305E"/>
                          </a:solidFill>
                          <a:latin typeface="Arial" panose="020B0604020202020204" pitchFamily="34" charset="0"/>
                        </a:rPr>
                        <a:t>25,00 €</a:t>
                      </a:r>
                    </a:p>
                  </a:txBody>
                  <a:tcPr marL="91454" marR="91454" marT="45719" marB="45719">
                    <a:solidFill>
                      <a:schemeClr val="bg1">
                        <a:lumMod val="95000"/>
                      </a:schemeClr>
                    </a:solidFill>
                  </a:tcPr>
                </a:tc>
                <a:extLst>
                  <a:ext uri="{0D108BD9-81ED-4DB2-BD59-A6C34878D82A}">
                    <a16:rowId xmlns:a16="http://schemas.microsoft.com/office/drawing/2014/main" val="10000"/>
                  </a:ext>
                </a:extLst>
              </a:tr>
              <a:tr h="28889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100" dirty="0">
                          <a:solidFill>
                            <a:srgbClr val="00305E"/>
                          </a:solidFill>
                          <a:latin typeface="Arial" panose="020B0604020202020204" pitchFamily="34" charset="0"/>
                        </a:rPr>
                        <a:t>2</a:t>
                      </a:r>
                    </a:p>
                  </a:txBody>
                  <a:tcPr marL="91454" marR="91454" marT="45719" marB="45719">
                    <a:solidFill>
                      <a:schemeClr val="bg1">
                        <a:lumMod val="95000"/>
                      </a:schemeClr>
                    </a:solidFill>
                  </a:tcPr>
                </a:tc>
                <a:tc>
                  <a:txBody>
                    <a:bodyPr/>
                    <a:lstStyle/>
                    <a:p>
                      <a:r>
                        <a:rPr lang="de-DE" sz="1100" dirty="0">
                          <a:solidFill>
                            <a:srgbClr val="00305E"/>
                          </a:solidFill>
                          <a:latin typeface="Arial" panose="020B0604020202020204" pitchFamily="34" charset="0"/>
                        </a:rPr>
                        <a:t>P1UE</a:t>
                      </a:r>
                    </a:p>
                  </a:txBody>
                  <a:tcPr marL="91454" marR="91454" marT="45719" marB="45719">
                    <a:solidFill>
                      <a:schemeClr val="bg1">
                        <a:lumMod val="95000"/>
                      </a:schemeClr>
                    </a:solidFill>
                  </a:tcPr>
                </a:tc>
                <a:tc>
                  <a:txBody>
                    <a:bodyPr/>
                    <a:lstStyle/>
                    <a:p>
                      <a:pPr algn="ctr"/>
                      <a:r>
                        <a:rPr lang="de-DE" sz="1100" dirty="0">
                          <a:solidFill>
                            <a:srgbClr val="00305E"/>
                          </a:solidFill>
                          <a:latin typeface="Arial" panose="020B0604020202020204" pitchFamily="34" charset="0"/>
                        </a:rPr>
                        <a:t>16.07.2025</a:t>
                      </a:r>
                    </a:p>
                  </a:txBody>
                  <a:tcPr marL="91454" marR="91454" marT="45719" marB="45719">
                    <a:solidFill>
                      <a:schemeClr val="bg1">
                        <a:lumMod val="95000"/>
                      </a:schemeClr>
                    </a:solidFill>
                  </a:tcPr>
                </a:tc>
                <a:tc>
                  <a:txBody>
                    <a:bodyPr/>
                    <a:lstStyle/>
                    <a:p>
                      <a:pPr algn="r"/>
                      <a:r>
                        <a:rPr lang="de-DE" sz="1100" dirty="0">
                          <a:solidFill>
                            <a:srgbClr val="00305E"/>
                          </a:solidFill>
                          <a:latin typeface="Arial" panose="020B0604020202020204" pitchFamily="34" charset="0"/>
                        </a:rPr>
                        <a:t>10,00 €</a:t>
                      </a:r>
                    </a:p>
                  </a:txBody>
                  <a:tcPr marL="91454" marR="91454" marT="45719" marB="45719">
                    <a:solidFill>
                      <a:schemeClr val="bg1">
                        <a:lumMod val="95000"/>
                      </a:schemeClr>
                    </a:solidFill>
                  </a:tcPr>
                </a:tc>
                <a:extLst>
                  <a:ext uri="{0D108BD9-81ED-4DB2-BD59-A6C34878D82A}">
                    <a16:rowId xmlns:a16="http://schemas.microsoft.com/office/drawing/2014/main" val="10001"/>
                  </a:ext>
                </a:extLst>
              </a:tr>
              <a:tr h="28889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100" dirty="0">
                          <a:solidFill>
                            <a:srgbClr val="00305E"/>
                          </a:solidFill>
                          <a:latin typeface="Arial" panose="020B0604020202020204" pitchFamily="34" charset="0"/>
                        </a:rPr>
                        <a:t>3</a:t>
                      </a:r>
                    </a:p>
                  </a:txBody>
                  <a:tcPr marL="91454" marR="91454" marT="45719" marB="45719">
                    <a:solidFill>
                      <a:schemeClr val="bg1">
                        <a:lumMod val="95000"/>
                      </a:schemeClr>
                    </a:solidFill>
                  </a:tcPr>
                </a:tc>
                <a:tc>
                  <a:txBody>
                    <a:bodyPr/>
                    <a:lstStyle/>
                    <a:p>
                      <a:r>
                        <a:rPr lang="de-DE" sz="1100" dirty="0">
                          <a:solidFill>
                            <a:srgbClr val="00305E"/>
                          </a:solidFill>
                          <a:latin typeface="Arial" panose="020B0604020202020204" pitchFamily="34" charset="0"/>
                        </a:rPr>
                        <a:t>---Q5---</a:t>
                      </a:r>
                    </a:p>
                  </a:txBody>
                  <a:tcPr marL="91454" marR="91454" marT="45719" marB="45719">
                    <a:solidFill>
                      <a:schemeClr val="bg1">
                        <a:lumMod val="95000"/>
                      </a:schemeClr>
                    </a:solidFill>
                  </a:tcPr>
                </a:tc>
                <a:tc>
                  <a:txBody>
                    <a:bodyPr/>
                    <a:lstStyle/>
                    <a:p>
                      <a:pPr algn="ctr"/>
                      <a:r>
                        <a:rPr lang="de-DE" sz="1100" dirty="0">
                          <a:solidFill>
                            <a:srgbClr val="00305E"/>
                          </a:solidFill>
                          <a:latin typeface="Arial" panose="020B0604020202020204" pitchFamily="34" charset="0"/>
                        </a:rPr>
                        <a:t>16.07.2025</a:t>
                      </a:r>
                    </a:p>
                  </a:txBody>
                  <a:tcPr marL="91454" marR="91454" marT="45719" marB="45719">
                    <a:solidFill>
                      <a:schemeClr val="bg1">
                        <a:lumMod val="95000"/>
                      </a:schemeClr>
                    </a:solidFill>
                  </a:tcPr>
                </a:tc>
                <a:tc>
                  <a:txBody>
                    <a:bodyPr/>
                    <a:lstStyle/>
                    <a:p>
                      <a:pPr algn="r"/>
                      <a:r>
                        <a:rPr lang="de-DE" sz="1100" dirty="0">
                          <a:solidFill>
                            <a:srgbClr val="00305E"/>
                          </a:solidFill>
                          <a:latin typeface="Arial" panose="020B0604020202020204" pitchFamily="34" charset="0"/>
                        </a:rPr>
                        <a:t>1,00 €</a:t>
                      </a:r>
                    </a:p>
                  </a:txBody>
                  <a:tcPr marL="91454" marR="91454" marT="45719" marB="45719">
                    <a:solidFill>
                      <a:schemeClr val="bg1">
                        <a:lumMod val="95000"/>
                      </a:schemeClr>
                    </a:solidFill>
                  </a:tcPr>
                </a:tc>
                <a:extLst>
                  <a:ext uri="{0D108BD9-81ED-4DB2-BD59-A6C34878D82A}">
                    <a16:rowId xmlns:a16="http://schemas.microsoft.com/office/drawing/2014/main" val="3229599675"/>
                  </a:ext>
                </a:extLst>
              </a:tr>
              <a:tr h="288891">
                <a:tc>
                  <a:txBody>
                    <a:bodyPr/>
                    <a:lstStyle/>
                    <a:p>
                      <a:pPr algn="ctr"/>
                      <a:r>
                        <a:rPr lang="de-DE" sz="1100" dirty="0">
                          <a:solidFill>
                            <a:srgbClr val="00305E"/>
                          </a:solidFill>
                          <a:latin typeface="Arial" panose="020B0604020202020204" pitchFamily="34" charset="0"/>
                        </a:rPr>
                        <a:t>4</a:t>
                      </a:r>
                    </a:p>
                  </a:txBody>
                  <a:tcPr marL="91454" marR="91454" marT="45719" marB="45719">
                    <a:solidFill>
                      <a:schemeClr val="bg1">
                        <a:lumMod val="85000"/>
                      </a:schemeClr>
                    </a:solidFill>
                  </a:tcPr>
                </a:tc>
                <a:tc gridSpan="2">
                  <a:txBody>
                    <a:bodyPr/>
                    <a:lstStyle/>
                    <a:p>
                      <a:pPr algn="r"/>
                      <a:r>
                        <a:rPr lang="de-DE" sz="1100" dirty="0">
                          <a:solidFill>
                            <a:srgbClr val="00305E"/>
                          </a:solidFill>
                          <a:latin typeface="Arial" panose="020B0604020202020204" pitchFamily="34" charset="0"/>
                        </a:rPr>
                        <a:t>Summe:</a:t>
                      </a:r>
                    </a:p>
                  </a:txBody>
                  <a:tcPr marL="91454" marR="91454" marT="45719" marB="45719">
                    <a:solidFill>
                      <a:schemeClr val="bg1">
                        <a:lumMod val="85000"/>
                      </a:schemeClr>
                    </a:solidFill>
                  </a:tcPr>
                </a:tc>
                <a:tc hMerge="1">
                  <a:txBody>
                    <a:bodyPr/>
                    <a:lstStyle/>
                    <a:p>
                      <a:endParaRPr lang="de-DE"/>
                    </a:p>
                  </a:txBody>
                  <a:tcPr/>
                </a:tc>
                <a:tc>
                  <a:txBody>
                    <a:bodyPr/>
                    <a:lstStyle/>
                    <a:p>
                      <a:pPr algn="r"/>
                      <a:r>
                        <a:rPr lang="de-DE" sz="1100" dirty="0">
                          <a:solidFill>
                            <a:srgbClr val="00305E"/>
                          </a:solidFill>
                          <a:latin typeface="Arial" panose="020B0604020202020204" pitchFamily="34" charset="0"/>
                        </a:rPr>
                        <a:t>36,00 €</a:t>
                      </a:r>
                    </a:p>
                  </a:txBody>
                  <a:tcPr marL="91454" marR="91454" marT="45719" marB="45719">
                    <a:solidFill>
                      <a:schemeClr val="bg1">
                        <a:lumMod val="85000"/>
                      </a:schemeClr>
                    </a:solidFill>
                  </a:tcPr>
                </a:tc>
                <a:extLst>
                  <a:ext uri="{0D108BD9-81ED-4DB2-BD59-A6C34878D82A}">
                    <a16:rowId xmlns:a16="http://schemas.microsoft.com/office/drawing/2014/main" val="10002"/>
                  </a:ext>
                </a:extLst>
              </a:tr>
              <a:tr h="552966">
                <a:tc>
                  <a:txBody>
                    <a:bodyPr/>
                    <a:lstStyle/>
                    <a:p>
                      <a:pPr algn="ctr"/>
                      <a:r>
                        <a:rPr lang="de-DE" sz="1100" dirty="0">
                          <a:solidFill>
                            <a:srgbClr val="00305E"/>
                          </a:solidFill>
                          <a:latin typeface="Arial" panose="020B0604020202020204" pitchFamily="34" charset="0"/>
                        </a:rPr>
                        <a:t>Änderung:</a:t>
                      </a:r>
                    </a:p>
                  </a:txBody>
                  <a:tcPr marL="91454" marR="91454" marT="45719" marB="45719"/>
                </a:tc>
                <a:tc>
                  <a:txBody>
                    <a:bodyPr/>
                    <a:lstStyle/>
                    <a:p>
                      <a:r>
                        <a:rPr lang="de-DE" sz="1100" dirty="0">
                          <a:solidFill>
                            <a:srgbClr val="00305E"/>
                          </a:solidFill>
                          <a:latin typeface="Arial" panose="020B0604020202020204" pitchFamily="34" charset="0"/>
                        </a:rPr>
                        <a:t>A9 wurde gestrichen, da Sie kein </a:t>
                      </a:r>
                      <a:r>
                        <a:rPr lang="de-DE" sz="1100" dirty="0" err="1">
                          <a:solidFill>
                            <a:srgbClr val="00305E"/>
                          </a:solidFill>
                          <a:latin typeface="Arial" panose="020B0604020202020204" pitchFamily="34" charset="0"/>
                        </a:rPr>
                        <a:t>Zielbehandler</a:t>
                      </a:r>
                      <a:r>
                        <a:rPr lang="de-DE" sz="1100" dirty="0">
                          <a:solidFill>
                            <a:srgbClr val="00305E"/>
                          </a:solidFill>
                          <a:latin typeface="Arial" panose="020B0604020202020204" pitchFamily="34" charset="0"/>
                        </a:rPr>
                        <a:t> waren.</a:t>
                      </a:r>
                    </a:p>
                  </a:txBody>
                  <a:tcPr marL="91454" marR="91454" marT="45719" marB="45719"/>
                </a:tc>
                <a:tc>
                  <a:txBody>
                    <a:bodyPr/>
                    <a:lstStyle/>
                    <a:p>
                      <a:pPr algn="ctr"/>
                      <a:r>
                        <a:rPr lang="de-DE" sz="1100" dirty="0">
                          <a:solidFill>
                            <a:srgbClr val="00305E"/>
                          </a:solidFill>
                          <a:latin typeface="Arial" panose="020B0604020202020204" pitchFamily="34" charset="0"/>
                        </a:rPr>
                        <a:t>26.07.2025</a:t>
                      </a:r>
                    </a:p>
                  </a:txBody>
                  <a:tcPr marL="91454" marR="91454" marT="45719" marB="45719"/>
                </a:tc>
                <a:tc>
                  <a:txBody>
                    <a:bodyPr/>
                    <a:lstStyle/>
                    <a:p>
                      <a:endParaRPr lang="de-DE" sz="1100" dirty="0">
                        <a:solidFill>
                          <a:srgbClr val="00305E"/>
                        </a:solidFill>
                        <a:latin typeface="Arial" panose="020B0604020202020204" pitchFamily="34" charset="0"/>
                      </a:endParaRPr>
                    </a:p>
                  </a:txBody>
                  <a:tcPr marL="91454" marR="91454" marT="45719" marB="45719"/>
                </a:tc>
                <a:extLst>
                  <a:ext uri="{0D108BD9-81ED-4DB2-BD59-A6C34878D82A}">
                    <a16:rowId xmlns:a16="http://schemas.microsoft.com/office/drawing/2014/main" val="10004"/>
                  </a:ext>
                </a:extLst>
              </a:tr>
            </a:tbl>
          </a:graphicData>
        </a:graphic>
      </p:graphicFrame>
      <p:sp>
        <p:nvSpPr>
          <p:cNvPr id="12" name="Pfeil nach rechts 23">
            <a:extLst>
              <a:ext uri="{FF2B5EF4-FFF2-40B4-BE49-F238E27FC236}">
                <a16:creationId xmlns:a16="http://schemas.microsoft.com/office/drawing/2014/main" id="{DD58A534-467A-6B2A-40C2-3673B3D316ED}"/>
              </a:ext>
            </a:extLst>
          </p:cNvPr>
          <p:cNvSpPr/>
          <p:nvPr/>
        </p:nvSpPr>
        <p:spPr>
          <a:xfrm>
            <a:off x="2923525" y="3537891"/>
            <a:ext cx="1871514" cy="144000"/>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latin typeface="Arial" panose="020B0604020202020204" pitchFamily="34" charset="0"/>
            </a:endParaRPr>
          </a:p>
        </p:txBody>
      </p:sp>
      <p:sp>
        <p:nvSpPr>
          <p:cNvPr id="13" name="Pfeil nach rechts 24">
            <a:extLst>
              <a:ext uri="{FF2B5EF4-FFF2-40B4-BE49-F238E27FC236}">
                <a16:creationId xmlns:a16="http://schemas.microsoft.com/office/drawing/2014/main" id="{FC6B3F49-5F71-7303-D301-5ACE6592133E}"/>
              </a:ext>
            </a:extLst>
          </p:cNvPr>
          <p:cNvSpPr/>
          <p:nvPr/>
        </p:nvSpPr>
        <p:spPr>
          <a:xfrm>
            <a:off x="2923525" y="5737397"/>
            <a:ext cx="1871514" cy="144000"/>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latin typeface="Arial" panose="020B0604020202020204" pitchFamily="34" charset="0"/>
            </a:endParaRPr>
          </a:p>
        </p:txBody>
      </p:sp>
      <p:sp>
        <p:nvSpPr>
          <p:cNvPr id="14" name="Positionsrahmen 13">
            <a:extLst>
              <a:ext uri="{FF2B5EF4-FFF2-40B4-BE49-F238E27FC236}">
                <a16:creationId xmlns:a16="http://schemas.microsoft.com/office/drawing/2014/main" id="{E187CF42-4AE3-6CB7-1E5D-C3470CC93AB3}"/>
              </a:ext>
            </a:extLst>
          </p:cNvPr>
          <p:cNvSpPr/>
          <p:nvPr/>
        </p:nvSpPr>
        <p:spPr>
          <a:xfrm>
            <a:off x="5979096" y="3151591"/>
            <a:ext cx="1980000" cy="648000"/>
          </a:xfrm>
          <a:prstGeom prst="frame">
            <a:avLst>
              <a:gd name="adj1" fmla="val 4372"/>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solidFill>
                <a:schemeClr val="tx1"/>
              </a:solidFill>
              <a:latin typeface="Arial" panose="020B0604020202020204" pitchFamily="34" charset="0"/>
            </a:endParaRPr>
          </a:p>
        </p:txBody>
      </p:sp>
      <p:sp>
        <p:nvSpPr>
          <p:cNvPr id="15" name="Positionsrahmen 15">
            <a:extLst>
              <a:ext uri="{FF2B5EF4-FFF2-40B4-BE49-F238E27FC236}">
                <a16:creationId xmlns:a16="http://schemas.microsoft.com/office/drawing/2014/main" id="{86A19029-70BF-73C0-A95A-75B83D3CCA5A}"/>
              </a:ext>
            </a:extLst>
          </p:cNvPr>
          <p:cNvSpPr/>
          <p:nvPr/>
        </p:nvSpPr>
        <p:spPr>
          <a:xfrm>
            <a:off x="6015096" y="5429011"/>
            <a:ext cx="1944000" cy="616773"/>
          </a:xfrm>
          <a:prstGeom prst="frame">
            <a:avLst>
              <a:gd name="adj1" fmla="val 4372"/>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solidFill>
                <a:schemeClr val="tx1"/>
              </a:solidFill>
              <a:latin typeface="Arial" panose="020B0604020202020204" pitchFamily="34" charset="0"/>
            </a:endParaRPr>
          </a:p>
        </p:txBody>
      </p:sp>
      <p:sp>
        <p:nvSpPr>
          <p:cNvPr id="16" name="Textfeld 15">
            <a:extLst>
              <a:ext uri="{FF2B5EF4-FFF2-40B4-BE49-F238E27FC236}">
                <a16:creationId xmlns:a16="http://schemas.microsoft.com/office/drawing/2014/main" id="{2E104FC3-2974-5E30-A64F-AE3527AB1B50}"/>
              </a:ext>
            </a:extLst>
          </p:cNvPr>
          <p:cNvSpPr txBox="1"/>
          <p:nvPr/>
        </p:nvSpPr>
        <p:spPr>
          <a:xfrm>
            <a:off x="7154804" y="1745576"/>
            <a:ext cx="1873250" cy="307975"/>
          </a:xfrm>
          <a:prstGeom prst="rect">
            <a:avLst/>
          </a:prstGeom>
          <a:noFill/>
        </p:spPr>
        <p:txBody>
          <a:bodyPr>
            <a:spAutoFit/>
          </a:bodyPr>
          <a:lstStyle/>
          <a:p>
            <a:pPr>
              <a:defRPr/>
            </a:pPr>
            <a:r>
              <a:rPr lang="de-DE" sz="1400" u="sng" dirty="0">
                <a:solidFill>
                  <a:srgbClr val="00305E"/>
                </a:solidFill>
                <a:latin typeface="Arial" panose="020B0604020202020204" pitchFamily="34" charset="0"/>
                <a:cs typeface="Arial" panose="020B0604020202020204" pitchFamily="34" charset="0"/>
              </a:rPr>
              <a:t>nach Prüfung</a:t>
            </a:r>
            <a:r>
              <a:rPr lang="de-DE" sz="1400" dirty="0">
                <a:solidFill>
                  <a:srgbClr val="00305E"/>
                </a:solidFill>
                <a:latin typeface="Arial" panose="020B0604020202020204" pitchFamily="34" charset="0"/>
                <a:cs typeface="Arial" panose="020B0604020202020204" pitchFamily="34" charset="0"/>
              </a:rPr>
              <a:t>:</a:t>
            </a:r>
          </a:p>
        </p:txBody>
      </p:sp>
      <p:sp>
        <p:nvSpPr>
          <p:cNvPr id="17" name="Fußzeilenplatzhalter 5">
            <a:extLst>
              <a:ext uri="{FF2B5EF4-FFF2-40B4-BE49-F238E27FC236}">
                <a16:creationId xmlns:a16="http://schemas.microsoft.com/office/drawing/2014/main" id="{E6B38C0E-1B64-3B81-5F4B-7C24D41BB753}"/>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8" name="Fußzeilenplatzhalter 5">
            <a:extLst>
              <a:ext uri="{FF2B5EF4-FFF2-40B4-BE49-F238E27FC236}">
                <a16:creationId xmlns:a16="http://schemas.microsoft.com/office/drawing/2014/main" id="{81D899BE-0535-CD2A-3177-6809EC1429EE}"/>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21" name="Ellipse 20">
            <a:extLst>
              <a:ext uri="{FF2B5EF4-FFF2-40B4-BE49-F238E27FC236}">
                <a16:creationId xmlns:a16="http://schemas.microsoft.com/office/drawing/2014/main" id="{A54BF625-8A9E-7AE3-3A2E-001C6A9D5021}"/>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20" name="Grafik 19" descr="Lichter an Silhouette">
            <a:extLst>
              <a:ext uri="{FF2B5EF4-FFF2-40B4-BE49-F238E27FC236}">
                <a16:creationId xmlns:a16="http://schemas.microsoft.com/office/drawing/2014/main" id="{8A02C541-242B-7D68-698D-3E9C2186B39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Tree>
    <p:extLst>
      <p:ext uri="{BB962C8B-B14F-4D97-AF65-F5344CB8AC3E}">
        <p14:creationId xmlns:p14="http://schemas.microsoft.com/office/powerpoint/2010/main" val="30888877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E89C6-A202-6D4B-BAF8-E745962420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4C7909-EF07-CC41-64CD-5D32D160101A}"/>
              </a:ext>
            </a:extLst>
          </p:cNvPr>
          <p:cNvSpPr>
            <a:spLocks noGrp="1"/>
          </p:cNvSpPr>
          <p:nvPr>
            <p:ph type="title"/>
          </p:nvPr>
        </p:nvSpPr>
        <p:spPr/>
        <p:txBody>
          <a:bodyPr/>
          <a:lstStyle/>
          <a:p>
            <a:r>
              <a:rPr lang="de-DE" dirty="0"/>
              <a:t>Abrechnungsprüfung</a:t>
            </a:r>
          </a:p>
        </p:txBody>
      </p:sp>
      <p:sp>
        <p:nvSpPr>
          <p:cNvPr id="3" name="Textplatzhalter 2">
            <a:extLst>
              <a:ext uri="{FF2B5EF4-FFF2-40B4-BE49-F238E27FC236}">
                <a16:creationId xmlns:a16="http://schemas.microsoft.com/office/drawing/2014/main" id="{08E9431E-D876-6932-FECE-1EB12A8557CF}"/>
              </a:ext>
            </a:extLst>
          </p:cNvPr>
          <p:cNvSpPr>
            <a:spLocks noGrp="1"/>
          </p:cNvSpPr>
          <p:nvPr>
            <p:ph type="body" sz="quarter" idx="20"/>
          </p:nvPr>
        </p:nvSpPr>
        <p:spPr/>
        <p:txBody>
          <a:bodyPr/>
          <a:lstStyle/>
          <a:p>
            <a:r>
              <a:rPr lang="de-DE" dirty="0"/>
              <a:t>Beispiel ICD-Einschluss</a:t>
            </a:r>
          </a:p>
        </p:txBody>
      </p:sp>
      <p:sp>
        <p:nvSpPr>
          <p:cNvPr id="4" name="Inhaltsplatzhalter 3">
            <a:extLst>
              <a:ext uri="{FF2B5EF4-FFF2-40B4-BE49-F238E27FC236}">
                <a16:creationId xmlns:a16="http://schemas.microsoft.com/office/drawing/2014/main" id="{53136B52-0503-03D4-AD2F-3D6FEE2BDFED}"/>
              </a:ext>
            </a:extLst>
          </p:cNvPr>
          <p:cNvSpPr>
            <a:spLocks noGrp="1"/>
          </p:cNvSpPr>
          <p:nvPr>
            <p:ph sz="quarter" idx="17"/>
          </p:nvPr>
        </p:nvSpPr>
        <p:spPr>
          <a:xfrm>
            <a:off x="379185" y="1451428"/>
            <a:ext cx="11443450" cy="728354"/>
          </a:xfrm>
        </p:spPr>
        <p:txBody>
          <a:bodyPr/>
          <a:lstStyle/>
          <a:p>
            <a:r>
              <a:rPr lang="de-DE" dirty="0"/>
              <a:t>Regel: Bestimmte Leistungen können nur bei Vorliegen einer bestimmten gesicherten Diagnose gemäß Anhang 2 zu Anlage 12 abgerechnet werden.</a:t>
            </a:r>
          </a:p>
          <a:p>
            <a:r>
              <a:rPr lang="de-DE" dirty="0"/>
              <a:t> </a:t>
            </a:r>
          </a:p>
        </p:txBody>
      </p:sp>
      <p:sp>
        <p:nvSpPr>
          <p:cNvPr id="5" name="Foliennummernplatzhalter 4">
            <a:extLst>
              <a:ext uri="{FF2B5EF4-FFF2-40B4-BE49-F238E27FC236}">
                <a16:creationId xmlns:a16="http://schemas.microsoft.com/office/drawing/2014/main" id="{36C9C280-6A3A-528A-CC8D-0588114CD86D}"/>
              </a:ext>
            </a:extLst>
          </p:cNvPr>
          <p:cNvSpPr>
            <a:spLocks noGrp="1"/>
          </p:cNvSpPr>
          <p:nvPr>
            <p:ph type="sldNum" sz="quarter" idx="16"/>
          </p:nvPr>
        </p:nvSpPr>
        <p:spPr/>
        <p:txBody>
          <a:bodyPr/>
          <a:lstStyle/>
          <a:p>
            <a:fld id="{563F8326-2D3F-44D0-8A27-327B93DAAA3E}" type="slidenum">
              <a:rPr lang="de-DE" smtClean="0"/>
              <a:pPr/>
              <a:t>55</a:t>
            </a:fld>
            <a:endParaRPr lang="de-DE"/>
          </a:p>
        </p:txBody>
      </p:sp>
      <p:graphicFrame>
        <p:nvGraphicFramePr>
          <p:cNvPr id="17" name="Tabelle 16">
            <a:extLst>
              <a:ext uri="{FF2B5EF4-FFF2-40B4-BE49-F238E27FC236}">
                <a16:creationId xmlns:a16="http://schemas.microsoft.com/office/drawing/2014/main" id="{772F2079-9A31-7980-5118-5A53FEC52B8F}"/>
              </a:ext>
            </a:extLst>
          </p:cNvPr>
          <p:cNvGraphicFramePr>
            <a:graphicFrameLocks noGrp="1"/>
          </p:cNvGraphicFramePr>
          <p:nvPr>
            <p:extLst>
              <p:ext uri="{D42A27DB-BD31-4B8C-83A1-F6EECF244321}">
                <p14:modId xmlns:p14="http://schemas.microsoft.com/office/powerpoint/2010/main" val="3438207667"/>
              </p:ext>
            </p:extLst>
          </p:nvPr>
        </p:nvGraphicFramePr>
        <p:xfrm>
          <a:off x="2423560" y="2207242"/>
          <a:ext cx="2711450" cy="1242484"/>
        </p:xfrm>
        <a:graphic>
          <a:graphicData uri="http://schemas.openxmlformats.org/drawingml/2006/table">
            <a:tbl>
              <a:tblPr firstRow="1" bandRow="1">
                <a:tableStyleId>{5940675A-B579-460E-94D1-54222C63F5DA}</a:tableStyleId>
              </a:tblPr>
              <a:tblGrid>
                <a:gridCol w="1084215">
                  <a:extLst>
                    <a:ext uri="{9D8B030D-6E8A-4147-A177-3AD203B41FA5}">
                      <a16:colId xmlns:a16="http://schemas.microsoft.com/office/drawing/2014/main" val="20000"/>
                    </a:ext>
                  </a:extLst>
                </a:gridCol>
                <a:gridCol w="644672">
                  <a:extLst>
                    <a:ext uri="{9D8B030D-6E8A-4147-A177-3AD203B41FA5}">
                      <a16:colId xmlns:a16="http://schemas.microsoft.com/office/drawing/2014/main" val="20001"/>
                    </a:ext>
                  </a:extLst>
                </a:gridCol>
                <a:gridCol w="982563">
                  <a:extLst>
                    <a:ext uri="{9D8B030D-6E8A-4147-A177-3AD203B41FA5}">
                      <a16:colId xmlns:a16="http://schemas.microsoft.com/office/drawing/2014/main" val="20002"/>
                    </a:ext>
                  </a:extLst>
                </a:gridCol>
              </a:tblGrid>
              <a:tr h="310621">
                <a:tc>
                  <a:txBody>
                    <a:bodyPr/>
                    <a:lstStyle/>
                    <a:p>
                      <a:r>
                        <a:rPr lang="de-DE" sz="1200" b="1" dirty="0">
                          <a:solidFill>
                            <a:srgbClr val="00305E"/>
                          </a:solidFill>
                          <a:latin typeface="Arial" panose="020B0604020202020204" pitchFamily="34" charset="0"/>
                        </a:rPr>
                        <a:t>Datum</a:t>
                      </a:r>
                    </a:p>
                  </a:txBody>
                  <a:tcPr marL="91432" marR="91432" marT="45734" marB="45734">
                    <a:solidFill>
                      <a:schemeClr val="bg1">
                        <a:lumMod val="85000"/>
                      </a:schemeClr>
                    </a:solidFill>
                  </a:tcPr>
                </a:tc>
                <a:tc>
                  <a:txBody>
                    <a:bodyPr/>
                    <a:lstStyle/>
                    <a:p>
                      <a:r>
                        <a:rPr lang="de-DE" sz="1200" b="1" dirty="0">
                          <a:solidFill>
                            <a:srgbClr val="00305E"/>
                          </a:solidFill>
                          <a:latin typeface="Arial" panose="020B0604020202020204" pitchFamily="34" charset="0"/>
                        </a:rPr>
                        <a:t>Ziffer</a:t>
                      </a:r>
                    </a:p>
                  </a:txBody>
                  <a:tcPr marL="91432" marR="91432" marT="45734" marB="45734">
                    <a:solidFill>
                      <a:schemeClr val="bg1">
                        <a:lumMod val="85000"/>
                      </a:schemeClr>
                    </a:solidFill>
                  </a:tcPr>
                </a:tc>
                <a:tc>
                  <a:txBody>
                    <a:bodyPr/>
                    <a:lstStyle/>
                    <a:p>
                      <a:r>
                        <a:rPr lang="de-DE" sz="1200" b="1" dirty="0">
                          <a:solidFill>
                            <a:srgbClr val="00305E"/>
                          </a:solidFill>
                          <a:latin typeface="Arial" panose="020B0604020202020204" pitchFamily="34" charset="0"/>
                        </a:rPr>
                        <a:t>Diagnosen</a:t>
                      </a:r>
                    </a:p>
                  </a:txBody>
                  <a:tcPr marL="91432" marR="91432" marT="45734" marB="45734">
                    <a:solidFill>
                      <a:schemeClr val="bg1">
                        <a:lumMod val="85000"/>
                      </a:schemeClr>
                    </a:solidFill>
                  </a:tcPr>
                </a:tc>
                <a:extLst>
                  <a:ext uri="{0D108BD9-81ED-4DB2-BD59-A6C34878D82A}">
                    <a16:rowId xmlns:a16="http://schemas.microsoft.com/office/drawing/2014/main" val="10000"/>
                  </a:ext>
                </a:extLst>
              </a:tr>
              <a:tr h="310621">
                <a:tc>
                  <a:txBody>
                    <a:bodyPr/>
                    <a:lstStyle/>
                    <a:p>
                      <a:r>
                        <a:rPr lang="de-DE" sz="1200" dirty="0">
                          <a:solidFill>
                            <a:srgbClr val="00305E"/>
                          </a:solidFill>
                          <a:latin typeface="Arial" panose="020B0604020202020204" pitchFamily="34" charset="0"/>
                        </a:rPr>
                        <a:t>02.07.2025</a:t>
                      </a:r>
                    </a:p>
                  </a:txBody>
                  <a:tcPr marL="91432" marR="91432" marT="45734" marB="45734"/>
                </a:tc>
                <a:tc>
                  <a:txBody>
                    <a:bodyPr/>
                    <a:lstStyle/>
                    <a:p>
                      <a:r>
                        <a:rPr lang="de-DE" sz="1200" dirty="0">
                          <a:solidFill>
                            <a:srgbClr val="00305E"/>
                          </a:solidFill>
                          <a:latin typeface="Arial" panose="020B0604020202020204" pitchFamily="34" charset="0"/>
                        </a:rPr>
                        <a:t>P1</a:t>
                      </a:r>
                    </a:p>
                  </a:txBody>
                  <a:tcPr marL="91432" marR="91432" marT="45734" marB="45734"/>
                </a:tc>
                <a:tc>
                  <a:txBody>
                    <a:bodyPr/>
                    <a:lstStyle/>
                    <a:p>
                      <a:endParaRPr lang="de-DE" sz="1200" dirty="0">
                        <a:solidFill>
                          <a:srgbClr val="00305E"/>
                        </a:solidFill>
                        <a:latin typeface="Arial" panose="020B0604020202020204" pitchFamily="34" charset="0"/>
                      </a:endParaRPr>
                    </a:p>
                  </a:txBody>
                  <a:tcPr marL="91432" marR="91432" marT="45734" marB="45734"/>
                </a:tc>
                <a:extLst>
                  <a:ext uri="{0D108BD9-81ED-4DB2-BD59-A6C34878D82A}">
                    <a16:rowId xmlns:a16="http://schemas.microsoft.com/office/drawing/2014/main" val="10001"/>
                  </a:ext>
                </a:extLst>
              </a:tr>
              <a:tr h="3106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00305E"/>
                          </a:solidFill>
                          <a:latin typeface="Arial" panose="020B0604020202020204" pitchFamily="34" charset="0"/>
                        </a:rPr>
                        <a:t>02.07.2025</a:t>
                      </a:r>
                    </a:p>
                  </a:txBody>
                  <a:tcPr marL="91432" marR="91432" marT="45734" marB="45734"/>
                </a:tc>
                <a:tc>
                  <a:txBody>
                    <a:bodyPr/>
                    <a:lstStyle/>
                    <a:p>
                      <a:r>
                        <a:rPr lang="de-DE" sz="1200" dirty="0">
                          <a:solidFill>
                            <a:srgbClr val="00305E"/>
                          </a:solidFill>
                          <a:latin typeface="Arial" panose="020B0604020202020204" pitchFamily="34" charset="0"/>
                        </a:rPr>
                        <a:t>P1UE</a:t>
                      </a:r>
                    </a:p>
                  </a:txBody>
                  <a:tcPr marL="91432" marR="91432" marT="45734" marB="45734"/>
                </a:tc>
                <a:tc>
                  <a:txBody>
                    <a:bodyPr/>
                    <a:lstStyle/>
                    <a:p>
                      <a:endParaRPr lang="de-DE" sz="1200" dirty="0">
                        <a:solidFill>
                          <a:srgbClr val="00305E"/>
                        </a:solidFill>
                        <a:latin typeface="Arial" panose="020B0604020202020204" pitchFamily="34" charset="0"/>
                      </a:endParaRPr>
                    </a:p>
                  </a:txBody>
                  <a:tcPr marL="91432" marR="91432" marT="45734" marB="45734"/>
                </a:tc>
                <a:extLst>
                  <a:ext uri="{0D108BD9-81ED-4DB2-BD59-A6C34878D82A}">
                    <a16:rowId xmlns:a16="http://schemas.microsoft.com/office/drawing/2014/main" val="10002"/>
                  </a:ext>
                </a:extLst>
              </a:tr>
              <a:tr h="310621">
                <a:tc>
                  <a:txBody>
                    <a:bodyPr/>
                    <a:lstStyle/>
                    <a:p>
                      <a:r>
                        <a:rPr lang="de-DE" sz="1200" dirty="0">
                          <a:solidFill>
                            <a:srgbClr val="00305E"/>
                          </a:solidFill>
                          <a:latin typeface="Arial" panose="020B0604020202020204" pitchFamily="34" charset="0"/>
                        </a:rPr>
                        <a:t>23.08.2025</a:t>
                      </a:r>
                    </a:p>
                  </a:txBody>
                  <a:tcPr marL="91432" marR="91432" marT="45734" marB="45734"/>
                </a:tc>
                <a:tc>
                  <a:txBody>
                    <a:bodyPr/>
                    <a:lstStyle/>
                    <a:p>
                      <a:r>
                        <a:rPr lang="de-DE" sz="1200" dirty="0">
                          <a:solidFill>
                            <a:srgbClr val="00305E"/>
                          </a:solidFill>
                          <a:latin typeface="Arial" panose="020B0604020202020204" pitchFamily="34" charset="0"/>
                        </a:rPr>
                        <a:t>BG1</a:t>
                      </a:r>
                    </a:p>
                  </a:txBody>
                  <a:tcPr marL="91432" marR="91432" marT="45734" marB="45734"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200" dirty="0">
                          <a:solidFill>
                            <a:srgbClr val="00305E"/>
                          </a:solidFill>
                          <a:latin typeface="Arial" panose="020B0604020202020204" pitchFamily="34" charset="0"/>
                        </a:rPr>
                        <a:t>J45.0 V</a:t>
                      </a:r>
                    </a:p>
                  </a:txBody>
                  <a:tcPr marL="91432" marR="91432" marT="45734" marB="45734" anchor="ctr"/>
                </a:tc>
                <a:extLst>
                  <a:ext uri="{0D108BD9-81ED-4DB2-BD59-A6C34878D82A}">
                    <a16:rowId xmlns:a16="http://schemas.microsoft.com/office/drawing/2014/main" val="10005"/>
                  </a:ext>
                </a:extLst>
              </a:tr>
            </a:tbl>
          </a:graphicData>
        </a:graphic>
      </p:graphicFrame>
      <p:sp>
        <p:nvSpPr>
          <p:cNvPr id="18" name="Textfeld 17">
            <a:extLst>
              <a:ext uri="{FF2B5EF4-FFF2-40B4-BE49-F238E27FC236}">
                <a16:creationId xmlns:a16="http://schemas.microsoft.com/office/drawing/2014/main" id="{59538FA2-2770-5276-349C-0F35BF7B3D94}"/>
              </a:ext>
            </a:extLst>
          </p:cNvPr>
          <p:cNvSpPr txBox="1"/>
          <p:nvPr/>
        </p:nvSpPr>
        <p:spPr>
          <a:xfrm>
            <a:off x="500206" y="2229194"/>
            <a:ext cx="1873250" cy="307975"/>
          </a:xfrm>
          <a:prstGeom prst="rect">
            <a:avLst/>
          </a:prstGeom>
          <a:noFill/>
        </p:spPr>
        <p:txBody>
          <a:bodyPr>
            <a:spAutoFit/>
          </a:bodyPr>
          <a:lstStyle/>
          <a:p>
            <a:pPr>
              <a:defRPr/>
            </a:pPr>
            <a:r>
              <a:rPr lang="de-DE" sz="1400" u="sng" dirty="0">
                <a:solidFill>
                  <a:srgbClr val="00305E"/>
                </a:solidFill>
                <a:latin typeface="Arial" panose="020B0604020202020204" pitchFamily="34" charset="0"/>
                <a:cs typeface="Arial" panose="020B0604020202020204" pitchFamily="34" charset="0"/>
              </a:rPr>
              <a:t>Übermittelte Daten:</a:t>
            </a:r>
          </a:p>
        </p:txBody>
      </p:sp>
      <p:sp>
        <p:nvSpPr>
          <p:cNvPr id="19" name="Textfeld 18">
            <a:extLst>
              <a:ext uri="{FF2B5EF4-FFF2-40B4-BE49-F238E27FC236}">
                <a16:creationId xmlns:a16="http://schemas.microsoft.com/office/drawing/2014/main" id="{C7800782-213D-D9D8-439A-F72B73DD3D8D}"/>
              </a:ext>
            </a:extLst>
          </p:cNvPr>
          <p:cNvSpPr txBox="1"/>
          <p:nvPr/>
        </p:nvSpPr>
        <p:spPr>
          <a:xfrm>
            <a:off x="550310" y="4014583"/>
            <a:ext cx="1873250" cy="306387"/>
          </a:xfrm>
          <a:prstGeom prst="rect">
            <a:avLst/>
          </a:prstGeom>
          <a:noFill/>
        </p:spPr>
        <p:txBody>
          <a:bodyPr>
            <a:spAutoFit/>
          </a:bodyPr>
          <a:lstStyle/>
          <a:p>
            <a:pPr>
              <a:defRPr/>
            </a:pPr>
            <a:r>
              <a:rPr lang="de-DE" sz="1400" u="sng" dirty="0">
                <a:solidFill>
                  <a:srgbClr val="00305E"/>
                </a:solidFill>
                <a:latin typeface="Arial" panose="020B0604020202020204" pitchFamily="34" charset="0"/>
                <a:cs typeface="Arial" panose="020B0604020202020204" pitchFamily="34" charset="0"/>
              </a:rPr>
              <a:t>nach Prüfung</a:t>
            </a:r>
            <a:r>
              <a:rPr lang="de-DE" sz="1400" u="sng" dirty="0">
                <a:solidFill>
                  <a:schemeClr val="tx2">
                    <a:lumMod val="75000"/>
                  </a:schemeClr>
                </a:solidFill>
                <a:latin typeface="Arial" panose="020B0604020202020204" pitchFamily="34" charset="0"/>
                <a:cs typeface="Arial" panose="020B0604020202020204" pitchFamily="34" charset="0"/>
              </a:rPr>
              <a:t>:</a:t>
            </a:r>
          </a:p>
        </p:txBody>
      </p:sp>
      <p:sp>
        <p:nvSpPr>
          <p:cNvPr id="20" name="Pfeil nach rechts 11">
            <a:extLst>
              <a:ext uri="{FF2B5EF4-FFF2-40B4-BE49-F238E27FC236}">
                <a16:creationId xmlns:a16="http://schemas.microsoft.com/office/drawing/2014/main" id="{609CF03D-6F33-9F10-7151-4D93478618E0}"/>
              </a:ext>
            </a:extLst>
          </p:cNvPr>
          <p:cNvSpPr/>
          <p:nvPr/>
        </p:nvSpPr>
        <p:spPr>
          <a:xfrm>
            <a:off x="1875266" y="5008731"/>
            <a:ext cx="360000" cy="144000"/>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latin typeface="Arial" panose="020B0604020202020204" pitchFamily="34" charset="0"/>
            </a:endParaRPr>
          </a:p>
        </p:txBody>
      </p:sp>
      <p:graphicFrame>
        <p:nvGraphicFramePr>
          <p:cNvPr id="21" name="Tabelle 20">
            <a:extLst>
              <a:ext uri="{FF2B5EF4-FFF2-40B4-BE49-F238E27FC236}">
                <a16:creationId xmlns:a16="http://schemas.microsoft.com/office/drawing/2014/main" id="{47EBEED9-3B17-AA56-26F4-79F832D62A55}"/>
              </a:ext>
            </a:extLst>
          </p:cNvPr>
          <p:cNvGraphicFramePr>
            <a:graphicFrameLocks noGrp="1"/>
          </p:cNvGraphicFramePr>
          <p:nvPr>
            <p:extLst>
              <p:ext uri="{D42A27DB-BD31-4B8C-83A1-F6EECF244321}">
                <p14:modId xmlns:p14="http://schemas.microsoft.com/office/powerpoint/2010/main" val="3294670097"/>
              </p:ext>
            </p:extLst>
          </p:nvPr>
        </p:nvGraphicFramePr>
        <p:xfrm>
          <a:off x="2423560" y="3739999"/>
          <a:ext cx="5610486" cy="1886670"/>
        </p:xfrm>
        <a:graphic>
          <a:graphicData uri="http://schemas.openxmlformats.org/drawingml/2006/table">
            <a:tbl>
              <a:tblPr firstRow="1" bandRow="1">
                <a:tableStyleId>{5940675A-B579-460E-94D1-54222C63F5DA}</a:tableStyleId>
              </a:tblPr>
              <a:tblGrid>
                <a:gridCol w="915574">
                  <a:extLst>
                    <a:ext uri="{9D8B030D-6E8A-4147-A177-3AD203B41FA5}">
                      <a16:colId xmlns:a16="http://schemas.microsoft.com/office/drawing/2014/main" val="20000"/>
                    </a:ext>
                  </a:extLst>
                </a:gridCol>
                <a:gridCol w="2067063">
                  <a:extLst>
                    <a:ext uri="{9D8B030D-6E8A-4147-A177-3AD203B41FA5}">
                      <a16:colId xmlns:a16="http://schemas.microsoft.com/office/drawing/2014/main" val="20001"/>
                    </a:ext>
                  </a:extLst>
                </a:gridCol>
                <a:gridCol w="1275088">
                  <a:extLst>
                    <a:ext uri="{9D8B030D-6E8A-4147-A177-3AD203B41FA5}">
                      <a16:colId xmlns:a16="http://schemas.microsoft.com/office/drawing/2014/main" val="20002"/>
                    </a:ext>
                  </a:extLst>
                </a:gridCol>
                <a:gridCol w="1352761">
                  <a:extLst>
                    <a:ext uri="{9D8B030D-6E8A-4147-A177-3AD203B41FA5}">
                      <a16:colId xmlns:a16="http://schemas.microsoft.com/office/drawing/2014/main" val="20003"/>
                    </a:ext>
                  </a:extLst>
                </a:gridCol>
              </a:tblGrid>
              <a:tr h="157803">
                <a:tc>
                  <a:txBody>
                    <a:bodyPr/>
                    <a:lstStyle/>
                    <a:p>
                      <a:pPr algn="ctr"/>
                      <a:r>
                        <a:rPr lang="de-DE" sz="1200" dirty="0">
                          <a:solidFill>
                            <a:srgbClr val="00305E"/>
                          </a:solidFill>
                          <a:latin typeface="Arial" panose="020B0604020202020204" pitchFamily="34" charset="0"/>
                        </a:rPr>
                        <a:t>1</a:t>
                      </a:r>
                    </a:p>
                  </a:txBody>
                  <a:tcPr marL="91427" marR="91427" marT="45747" marB="45747">
                    <a:solidFill>
                      <a:schemeClr val="bg1">
                        <a:lumMod val="95000"/>
                      </a:schemeClr>
                    </a:solidFill>
                  </a:tcPr>
                </a:tc>
                <a:tc>
                  <a:txBody>
                    <a:bodyPr/>
                    <a:lstStyle/>
                    <a:p>
                      <a:r>
                        <a:rPr lang="de-DE" sz="1200" dirty="0">
                          <a:solidFill>
                            <a:srgbClr val="00305E"/>
                          </a:solidFill>
                          <a:latin typeface="Arial" panose="020B0604020202020204" pitchFamily="34" charset="0"/>
                        </a:rPr>
                        <a:t>P1</a:t>
                      </a:r>
                    </a:p>
                  </a:txBody>
                  <a:tcPr marL="91427" marR="91427" marT="45747" marB="45747">
                    <a:solidFill>
                      <a:schemeClr val="bg1">
                        <a:lumMod val="95000"/>
                      </a:schemeClr>
                    </a:solidFill>
                  </a:tcPr>
                </a:tc>
                <a:tc>
                  <a:txBody>
                    <a:bodyPr/>
                    <a:lstStyle/>
                    <a:p>
                      <a:pPr algn="ctr"/>
                      <a:r>
                        <a:rPr lang="de-DE" sz="1200" dirty="0">
                          <a:solidFill>
                            <a:srgbClr val="00305E"/>
                          </a:solidFill>
                          <a:latin typeface="Arial" panose="020B0604020202020204" pitchFamily="34" charset="0"/>
                        </a:rPr>
                        <a:t>02.07.2025</a:t>
                      </a:r>
                    </a:p>
                  </a:txBody>
                  <a:tcPr marL="91427" marR="91427" marT="45747" marB="45747">
                    <a:solidFill>
                      <a:schemeClr val="bg1">
                        <a:lumMod val="95000"/>
                      </a:schemeClr>
                    </a:solidFill>
                  </a:tcPr>
                </a:tc>
                <a:tc>
                  <a:txBody>
                    <a:bodyPr/>
                    <a:lstStyle/>
                    <a:p>
                      <a:pPr algn="r"/>
                      <a:r>
                        <a:rPr lang="de-DE" sz="1200" dirty="0">
                          <a:solidFill>
                            <a:srgbClr val="00305E"/>
                          </a:solidFill>
                          <a:latin typeface="Arial" panose="020B0604020202020204" pitchFamily="34" charset="0"/>
                        </a:rPr>
                        <a:t>25,00 €</a:t>
                      </a:r>
                    </a:p>
                  </a:txBody>
                  <a:tcPr marL="91427" marR="91427" marT="45747" marB="45747">
                    <a:solidFill>
                      <a:schemeClr val="bg1">
                        <a:lumMod val="95000"/>
                      </a:schemeClr>
                    </a:solidFill>
                  </a:tcPr>
                </a:tc>
                <a:extLst>
                  <a:ext uri="{0D108BD9-81ED-4DB2-BD59-A6C34878D82A}">
                    <a16:rowId xmlns:a16="http://schemas.microsoft.com/office/drawing/2014/main" val="10000"/>
                  </a:ext>
                </a:extLst>
              </a:tr>
              <a:tr h="30320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200" dirty="0">
                          <a:solidFill>
                            <a:srgbClr val="00305E"/>
                          </a:solidFill>
                          <a:latin typeface="Arial" panose="020B0604020202020204" pitchFamily="34" charset="0"/>
                        </a:rPr>
                        <a:t>2</a:t>
                      </a:r>
                    </a:p>
                  </a:txBody>
                  <a:tcPr marL="91427" marR="91427" marT="45747" marB="45747">
                    <a:solidFill>
                      <a:schemeClr val="bg1">
                        <a:lumMod val="95000"/>
                      </a:schemeClr>
                    </a:solidFill>
                  </a:tcPr>
                </a:tc>
                <a:tc>
                  <a:txBody>
                    <a:bodyPr/>
                    <a:lstStyle/>
                    <a:p>
                      <a:r>
                        <a:rPr lang="de-DE" sz="1200" dirty="0">
                          <a:solidFill>
                            <a:srgbClr val="00305E"/>
                          </a:solidFill>
                          <a:latin typeface="Arial" panose="020B0604020202020204" pitchFamily="34" charset="0"/>
                        </a:rPr>
                        <a:t>P1UE</a:t>
                      </a:r>
                    </a:p>
                  </a:txBody>
                  <a:tcPr marL="91427" marR="91427" marT="45747" marB="45747">
                    <a:solidFill>
                      <a:schemeClr val="bg1">
                        <a:lumMod val="95000"/>
                      </a:schemeClr>
                    </a:solidFill>
                  </a:tcPr>
                </a:tc>
                <a:tc>
                  <a:txBody>
                    <a:bodyPr/>
                    <a:lstStyle/>
                    <a:p>
                      <a:pPr algn="ctr"/>
                      <a:r>
                        <a:rPr lang="de-DE" sz="1200" dirty="0">
                          <a:solidFill>
                            <a:srgbClr val="00305E"/>
                          </a:solidFill>
                          <a:latin typeface="Arial" panose="020B0604020202020204" pitchFamily="34" charset="0"/>
                        </a:rPr>
                        <a:t>02.07.2025</a:t>
                      </a:r>
                    </a:p>
                  </a:txBody>
                  <a:tcPr marL="91427" marR="91427" marT="45747" marB="45747">
                    <a:solidFill>
                      <a:schemeClr val="bg1">
                        <a:lumMod val="95000"/>
                      </a:schemeClr>
                    </a:solidFill>
                  </a:tcPr>
                </a:tc>
                <a:tc>
                  <a:txBody>
                    <a:bodyPr/>
                    <a:lstStyle/>
                    <a:p>
                      <a:pPr algn="r"/>
                      <a:r>
                        <a:rPr lang="de-DE" sz="1200" dirty="0">
                          <a:solidFill>
                            <a:srgbClr val="00305E"/>
                          </a:solidFill>
                          <a:latin typeface="Arial" panose="020B0604020202020204" pitchFamily="34" charset="0"/>
                        </a:rPr>
                        <a:t>10,00 €</a:t>
                      </a:r>
                    </a:p>
                  </a:txBody>
                  <a:tcPr marL="91427" marR="91427" marT="45747" marB="45747">
                    <a:solidFill>
                      <a:schemeClr val="bg1">
                        <a:lumMod val="95000"/>
                      </a:schemeClr>
                    </a:solidFill>
                  </a:tcPr>
                </a:tc>
                <a:extLst>
                  <a:ext uri="{0D108BD9-81ED-4DB2-BD59-A6C34878D82A}">
                    <a16:rowId xmlns:a16="http://schemas.microsoft.com/office/drawing/2014/main" val="10001"/>
                  </a:ext>
                </a:extLst>
              </a:tr>
              <a:tr h="303201">
                <a:tc>
                  <a:txBody>
                    <a:bodyPr/>
                    <a:lstStyle/>
                    <a:p>
                      <a:pPr algn="ctr"/>
                      <a:r>
                        <a:rPr lang="de-DE" sz="1200" dirty="0">
                          <a:solidFill>
                            <a:srgbClr val="00305E"/>
                          </a:solidFill>
                          <a:latin typeface="Arial" panose="020B0604020202020204" pitchFamily="34" charset="0"/>
                        </a:rPr>
                        <a:t>5</a:t>
                      </a:r>
                    </a:p>
                  </a:txBody>
                  <a:tcPr marL="91427" marR="91427" marT="45747" marB="45747">
                    <a:solidFill>
                      <a:schemeClr val="bg1">
                        <a:lumMod val="85000"/>
                      </a:schemeClr>
                    </a:solidFill>
                  </a:tcPr>
                </a:tc>
                <a:tc gridSpan="2">
                  <a:txBody>
                    <a:bodyPr/>
                    <a:lstStyle/>
                    <a:p>
                      <a:pPr algn="r"/>
                      <a:r>
                        <a:rPr lang="de-DE" sz="1200" dirty="0">
                          <a:solidFill>
                            <a:srgbClr val="00305E"/>
                          </a:solidFill>
                          <a:latin typeface="Arial" panose="020B0604020202020204" pitchFamily="34" charset="0"/>
                        </a:rPr>
                        <a:t>Summe:</a:t>
                      </a:r>
                    </a:p>
                  </a:txBody>
                  <a:tcPr marL="91427" marR="91427" marT="45747" marB="45747">
                    <a:solidFill>
                      <a:schemeClr val="bg1">
                        <a:lumMod val="85000"/>
                      </a:schemeClr>
                    </a:solidFill>
                  </a:tcPr>
                </a:tc>
                <a:tc hMerge="1">
                  <a:txBody>
                    <a:bodyPr/>
                    <a:lstStyle/>
                    <a:p>
                      <a:endParaRPr lang="de-DE"/>
                    </a:p>
                  </a:txBody>
                  <a:tcPr/>
                </a:tc>
                <a:tc>
                  <a:txBody>
                    <a:bodyPr/>
                    <a:lstStyle/>
                    <a:p>
                      <a:pPr algn="r"/>
                      <a:r>
                        <a:rPr lang="de-DE" sz="1200" dirty="0">
                          <a:solidFill>
                            <a:srgbClr val="00305E"/>
                          </a:solidFill>
                          <a:latin typeface="Arial" panose="020B0604020202020204" pitchFamily="34" charset="0"/>
                        </a:rPr>
                        <a:t>35,00 €</a:t>
                      </a:r>
                    </a:p>
                  </a:txBody>
                  <a:tcPr marL="91427" marR="91427" marT="45747" marB="45747">
                    <a:solidFill>
                      <a:schemeClr val="bg1">
                        <a:lumMod val="85000"/>
                      </a:schemeClr>
                    </a:solidFill>
                  </a:tcPr>
                </a:tc>
                <a:extLst>
                  <a:ext uri="{0D108BD9-81ED-4DB2-BD59-A6C34878D82A}">
                    <a16:rowId xmlns:a16="http://schemas.microsoft.com/office/drawing/2014/main" val="10004"/>
                  </a:ext>
                </a:extLst>
              </a:tr>
              <a:tr h="803120">
                <a:tc>
                  <a:txBody>
                    <a:bodyPr/>
                    <a:lstStyle/>
                    <a:p>
                      <a:pPr algn="ctr"/>
                      <a:r>
                        <a:rPr lang="de-DE" sz="1200" dirty="0">
                          <a:solidFill>
                            <a:srgbClr val="00305E"/>
                          </a:solidFill>
                          <a:latin typeface="Arial" panose="020B0604020202020204" pitchFamily="34" charset="0"/>
                        </a:rPr>
                        <a:t>Änderung:</a:t>
                      </a:r>
                    </a:p>
                  </a:txBody>
                  <a:tcPr marL="91427" marR="91427" marT="45747" marB="45747"/>
                </a:tc>
                <a:tc>
                  <a:txBody>
                    <a:bodyPr/>
                    <a:lstStyle/>
                    <a:p>
                      <a:r>
                        <a:rPr lang="de-DE" sz="1200" dirty="0">
                          <a:solidFill>
                            <a:srgbClr val="00305E"/>
                          </a:solidFill>
                          <a:latin typeface="Arial" panose="020B0604020202020204" pitchFamily="34" charset="0"/>
                        </a:rPr>
                        <a:t>Zur</a:t>
                      </a:r>
                      <a:r>
                        <a:rPr lang="de-DE" sz="1200" baseline="0" dirty="0">
                          <a:solidFill>
                            <a:srgbClr val="00305E"/>
                          </a:solidFill>
                          <a:latin typeface="Arial" panose="020B0604020202020204" pitchFamily="34" charset="0"/>
                        </a:rPr>
                        <a:t> Abrechnung von BG1 ist eine gesicherte Diagnose gem. Anhang 2 zu Anlage 12 des Vertrages notwendig.</a:t>
                      </a:r>
                      <a:endParaRPr lang="de-DE" sz="1200" dirty="0">
                        <a:solidFill>
                          <a:srgbClr val="00305E"/>
                        </a:solidFill>
                        <a:latin typeface="Arial" panose="020B0604020202020204" pitchFamily="34" charset="0"/>
                      </a:endParaRPr>
                    </a:p>
                  </a:txBody>
                  <a:tcPr marL="91427" marR="91427" marT="45747" marB="45747"/>
                </a:tc>
                <a:tc>
                  <a:txBody>
                    <a:bodyPr/>
                    <a:lstStyle/>
                    <a:p>
                      <a:pPr algn="ctr"/>
                      <a:r>
                        <a:rPr lang="de-DE" sz="1200" dirty="0">
                          <a:solidFill>
                            <a:srgbClr val="00305E"/>
                          </a:solidFill>
                          <a:latin typeface="Arial" panose="020B0604020202020204" pitchFamily="34" charset="0"/>
                        </a:rPr>
                        <a:t>23.08.2025</a:t>
                      </a:r>
                    </a:p>
                  </a:txBody>
                  <a:tcPr marL="91427" marR="91427" marT="45747" marB="45747"/>
                </a:tc>
                <a:tc>
                  <a:txBody>
                    <a:bodyPr/>
                    <a:lstStyle/>
                    <a:p>
                      <a:endParaRPr lang="de-DE" sz="1200" dirty="0">
                        <a:solidFill>
                          <a:srgbClr val="00305E"/>
                        </a:solidFill>
                        <a:latin typeface="Arial" panose="020B0604020202020204" pitchFamily="34" charset="0"/>
                      </a:endParaRPr>
                    </a:p>
                  </a:txBody>
                  <a:tcPr marL="91427" marR="91427" marT="45747" marB="45747"/>
                </a:tc>
                <a:extLst>
                  <a:ext uri="{0D108BD9-81ED-4DB2-BD59-A6C34878D82A}">
                    <a16:rowId xmlns:a16="http://schemas.microsoft.com/office/drawing/2014/main" val="10006"/>
                  </a:ext>
                </a:extLst>
              </a:tr>
            </a:tbl>
          </a:graphicData>
        </a:graphic>
      </p:graphicFrame>
      <p:sp>
        <p:nvSpPr>
          <p:cNvPr id="22" name="Positionsrahmen 13">
            <a:extLst>
              <a:ext uri="{FF2B5EF4-FFF2-40B4-BE49-F238E27FC236}">
                <a16:creationId xmlns:a16="http://schemas.microsoft.com/office/drawing/2014/main" id="{EDA558C6-5C19-6938-3916-6BF5B071AED7}"/>
              </a:ext>
            </a:extLst>
          </p:cNvPr>
          <p:cNvSpPr/>
          <p:nvPr/>
        </p:nvSpPr>
        <p:spPr>
          <a:xfrm>
            <a:off x="3300361" y="4628504"/>
            <a:ext cx="2093768" cy="994195"/>
          </a:xfrm>
          <a:prstGeom prst="frame">
            <a:avLst>
              <a:gd name="adj1" fmla="val 4372"/>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solidFill>
                <a:schemeClr val="tx1"/>
              </a:solidFill>
              <a:latin typeface="Arial" panose="020B0604020202020204" pitchFamily="34" charset="0"/>
            </a:endParaRPr>
          </a:p>
        </p:txBody>
      </p:sp>
      <p:sp>
        <p:nvSpPr>
          <p:cNvPr id="7" name="Fußzeilenplatzhalter 5">
            <a:extLst>
              <a:ext uri="{FF2B5EF4-FFF2-40B4-BE49-F238E27FC236}">
                <a16:creationId xmlns:a16="http://schemas.microsoft.com/office/drawing/2014/main" id="{CC114E8C-58A5-F25D-7B04-85D877CA8C21}"/>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8" name="Fußzeilenplatzhalter 5">
            <a:extLst>
              <a:ext uri="{FF2B5EF4-FFF2-40B4-BE49-F238E27FC236}">
                <a16:creationId xmlns:a16="http://schemas.microsoft.com/office/drawing/2014/main" id="{E06AE16E-C2B9-196C-FABE-E2EB150C84E3}"/>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9" name="Ellipse 8">
            <a:extLst>
              <a:ext uri="{FF2B5EF4-FFF2-40B4-BE49-F238E27FC236}">
                <a16:creationId xmlns:a16="http://schemas.microsoft.com/office/drawing/2014/main" id="{F76EB066-F976-2A0B-9015-0C6969EFD9D4}"/>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0" name="Grafik 9" descr="Lichter an Silhouette">
            <a:extLst>
              <a:ext uri="{FF2B5EF4-FFF2-40B4-BE49-F238E27FC236}">
                <a16:creationId xmlns:a16="http://schemas.microsoft.com/office/drawing/2014/main" id="{0C8D88EE-24D4-728A-9A17-A645B902071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Tree>
    <p:extLst>
      <p:ext uri="{BB962C8B-B14F-4D97-AF65-F5344CB8AC3E}">
        <p14:creationId xmlns:p14="http://schemas.microsoft.com/office/powerpoint/2010/main" val="21866400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6D743-6F14-DA17-8BC7-D43DDDE0205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9E2D101-DA40-7B98-2CF2-C3422EFB1197}"/>
              </a:ext>
            </a:extLst>
          </p:cNvPr>
          <p:cNvSpPr>
            <a:spLocks noGrp="1"/>
          </p:cNvSpPr>
          <p:nvPr>
            <p:ph type="title"/>
          </p:nvPr>
        </p:nvSpPr>
        <p:spPr/>
        <p:txBody>
          <a:bodyPr/>
          <a:lstStyle/>
          <a:p>
            <a:r>
              <a:rPr lang="de-DE" dirty="0"/>
              <a:t>Abrechnungsprüfung</a:t>
            </a:r>
          </a:p>
        </p:txBody>
      </p:sp>
      <p:sp>
        <p:nvSpPr>
          <p:cNvPr id="3" name="Textplatzhalter 2">
            <a:extLst>
              <a:ext uri="{FF2B5EF4-FFF2-40B4-BE49-F238E27FC236}">
                <a16:creationId xmlns:a16="http://schemas.microsoft.com/office/drawing/2014/main" id="{523F0BD2-DF26-8894-36D6-BA1F632A9C2B}"/>
              </a:ext>
            </a:extLst>
          </p:cNvPr>
          <p:cNvSpPr>
            <a:spLocks noGrp="1"/>
          </p:cNvSpPr>
          <p:nvPr>
            <p:ph type="body" sz="quarter" idx="20"/>
          </p:nvPr>
        </p:nvSpPr>
        <p:spPr/>
        <p:txBody>
          <a:bodyPr/>
          <a:lstStyle/>
          <a:p>
            <a:r>
              <a:rPr lang="de-DE" dirty="0"/>
              <a:t>Beispiel Tagesausschlüsse</a:t>
            </a:r>
          </a:p>
        </p:txBody>
      </p:sp>
      <p:sp>
        <p:nvSpPr>
          <p:cNvPr id="5" name="Foliennummernplatzhalter 4">
            <a:extLst>
              <a:ext uri="{FF2B5EF4-FFF2-40B4-BE49-F238E27FC236}">
                <a16:creationId xmlns:a16="http://schemas.microsoft.com/office/drawing/2014/main" id="{F95CBA70-32EA-1009-78E0-8804DA43B3B8}"/>
              </a:ext>
            </a:extLst>
          </p:cNvPr>
          <p:cNvSpPr>
            <a:spLocks noGrp="1"/>
          </p:cNvSpPr>
          <p:nvPr>
            <p:ph type="sldNum" sz="quarter" idx="16"/>
          </p:nvPr>
        </p:nvSpPr>
        <p:spPr/>
        <p:txBody>
          <a:bodyPr/>
          <a:lstStyle/>
          <a:p>
            <a:fld id="{563F8326-2D3F-44D0-8A27-327B93DAAA3E}" type="slidenum">
              <a:rPr lang="de-DE" smtClean="0"/>
              <a:pPr/>
              <a:t>56</a:t>
            </a:fld>
            <a:endParaRPr lang="de-DE"/>
          </a:p>
        </p:txBody>
      </p:sp>
      <p:graphicFrame>
        <p:nvGraphicFramePr>
          <p:cNvPr id="4" name="Tabelle 3">
            <a:extLst>
              <a:ext uri="{FF2B5EF4-FFF2-40B4-BE49-F238E27FC236}">
                <a16:creationId xmlns:a16="http://schemas.microsoft.com/office/drawing/2014/main" id="{9D3A9446-30DF-CECA-AFDA-8450449B203F}"/>
              </a:ext>
            </a:extLst>
          </p:cNvPr>
          <p:cNvGraphicFramePr>
            <a:graphicFrameLocks noGrp="1"/>
          </p:cNvGraphicFramePr>
          <p:nvPr>
            <p:extLst>
              <p:ext uri="{D42A27DB-BD31-4B8C-83A1-F6EECF244321}">
                <p14:modId xmlns:p14="http://schemas.microsoft.com/office/powerpoint/2010/main" val="1314367097"/>
              </p:ext>
            </p:extLst>
          </p:nvPr>
        </p:nvGraphicFramePr>
        <p:xfrm>
          <a:off x="2681866" y="3820093"/>
          <a:ext cx="5278741" cy="1856904"/>
        </p:xfrm>
        <a:graphic>
          <a:graphicData uri="http://schemas.openxmlformats.org/drawingml/2006/table">
            <a:tbl>
              <a:tblPr firstRow="1" bandRow="1">
                <a:tableStyleId>{5940675A-B579-460E-94D1-54222C63F5DA}</a:tableStyleId>
              </a:tblPr>
              <a:tblGrid>
                <a:gridCol w="889600">
                  <a:extLst>
                    <a:ext uri="{9D8B030D-6E8A-4147-A177-3AD203B41FA5}">
                      <a16:colId xmlns:a16="http://schemas.microsoft.com/office/drawing/2014/main" val="20000"/>
                    </a:ext>
                  </a:extLst>
                </a:gridCol>
                <a:gridCol w="1954777">
                  <a:extLst>
                    <a:ext uri="{9D8B030D-6E8A-4147-A177-3AD203B41FA5}">
                      <a16:colId xmlns:a16="http://schemas.microsoft.com/office/drawing/2014/main" val="20001"/>
                    </a:ext>
                  </a:extLst>
                </a:gridCol>
                <a:gridCol w="1215982">
                  <a:extLst>
                    <a:ext uri="{9D8B030D-6E8A-4147-A177-3AD203B41FA5}">
                      <a16:colId xmlns:a16="http://schemas.microsoft.com/office/drawing/2014/main" val="20002"/>
                    </a:ext>
                  </a:extLst>
                </a:gridCol>
                <a:gridCol w="1218382">
                  <a:extLst>
                    <a:ext uri="{9D8B030D-6E8A-4147-A177-3AD203B41FA5}">
                      <a16:colId xmlns:a16="http://schemas.microsoft.com/office/drawing/2014/main" val="20003"/>
                    </a:ext>
                  </a:extLst>
                </a:gridCol>
              </a:tblGrid>
              <a:tr h="304198">
                <a:tc>
                  <a:txBody>
                    <a:bodyPr/>
                    <a:lstStyle/>
                    <a:p>
                      <a:pPr algn="ctr"/>
                      <a:r>
                        <a:rPr lang="de-DE" sz="1200" dirty="0">
                          <a:solidFill>
                            <a:srgbClr val="00305E"/>
                          </a:solidFill>
                          <a:latin typeface="Arial" panose="020B0604020202020204" pitchFamily="34" charset="0"/>
                        </a:rPr>
                        <a:t>1</a:t>
                      </a:r>
                    </a:p>
                  </a:txBody>
                  <a:tcPr marL="91427" marR="91427" marT="45736" marB="45736">
                    <a:solidFill>
                      <a:schemeClr val="bg1">
                        <a:lumMod val="95000"/>
                      </a:schemeClr>
                    </a:solidFill>
                  </a:tcPr>
                </a:tc>
                <a:tc>
                  <a:txBody>
                    <a:bodyPr/>
                    <a:lstStyle/>
                    <a:p>
                      <a:r>
                        <a:rPr lang="de-DE" sz="1200" dirty="0">
                          <a:solidFill>
                            <a:srgbClr val="00305E"/>
                          </a:solidFill>
                          <a:latin typeface="Arial" panose="020B0604020202020204" pitchFamily="34" charset="0"/>
                        </a:rPr>
                        <a:t>P1</a:t>
                      </a:r>
                    </a:p>
                  </a:txBody>
                  <a:tcPr marL="91427" marR="91427" marT="45736" marB="45736">
                    <a:solidFill>
                      <a:schemeClr val="bg1">
                        <a:lumMod val="95000"/>
                      </a:schemeClr>
                    </a:solidFill>
                  </a:tcPr>
                </a:tc>
                <a:tc>
                  <a:txBody>
                    <a:bodyPr/>
                    <a:lstStyle/>
                    <a:p>
                      <a:pPr algn="ctr"/>
                      <a:r>
                        <a:rPr lang="de-DE" sz="1200" dirty="0">
                          <a:solidFill>
                            <a:srgbClr val="00305E"/>
                          </a:solidFill>
                          <a:latin typeface="Arial" panose="020B0604020202020204" pitchFamily="34" charset="0"/>
                        </a:rPr>
                        <a:t>02.07.2025</a:t>
                      </a:r>
                    </a:p>
                  </a:txBody>
                  <a:tcPr marL="91427" marR="91427" marT="45736" marB="45736">
                    <a:solidFill>
                      <a:schemeClr val="bg1">
                        <a:lumMod val="95000"/>
                      </a:schemeClr>
                    </a:solidFill>
                  </a:tcPr>
                </a:tc>
                <a:tc>
                  <a:txBody>
                    <a:bodyPr/>
                    <a:lstStyle/>
                    <a:p>
                      <a:pPr algn="r"/>
                      <a:r>
                        <a:rPr lang="de-DE" sz="1200" dirty="0">
                          <a:solidFill>
                            <a:srgbClr val="00305E"/>
                          </a:solidFill>
                          <a:latin typeface="Arial" panose="020B0604020202020204" pitchFamily="34" charset="0"/>
                        </a:rPr>
                        <a:t>25,00 €</a:t>
                      </a:r>
                    </a:p>
                  </a:txBody>
                  <a:tcPr marL="91427" marR="91427" marT="45736" marB="45736">
                    <a:solidFill>
                      <a:schemeClr val="bg1">
                        <a:lumMod val="95000"/>
                      </a:schemeClr>
                    </a:solidFill>
                  </a:tcPr>
                </a:tc>
                <a:extLst>
                  <a:ext uri="{0D108BD9-81ED-4DB2-BD59-A6C34878D82A}">
                    <a16:rowId xmlns:a16="http://schemas.microsoft.com/office/drawing/2014/main" val="10000"/>
                  </a:ext>
                </a:extLst>
              </a:tr>
              <a:tr h="3041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200" dirty="0">
                          <a:solidFill>
                            <a:srgbClr val="00305E"/>
                          </a:solidFill>
                          <a:latin typeface="Arial" panose="020B0604020202020204" pitchFamily="34" charset="0"/>
                        </a:rPr>
                        <a:t>2</a:t>
                      </a:r>
                    </a:p>
                  </a:txBody>
                  <a:tcPr marL="91427" marR="91427" marT="45736" marB="45736">
                    <a:solidFill>
                      <a:schemeClr val="bg1">
                        <a:lumMod val="95000"/>
                      </a:schemeClr>
                    </a:solidFill>
                  </a:tcPr>
                </a:tc>
                <a:tc>
                  <a:txBody>
                    <a:bodyPr/>
                    <a:lstStyle/>
                    <a:p>
                      <a:r>
                        <a:rPr lang="de-DE" sz="1200" dirty="0">
                          <a:solidFill>
                            <a:srgbClr val="00305E"/>
                          </a:solidFill>
                          <a:latin typeface="Arial" panose="020B0604020202020204" pitchFamily="34" charset="0"/>
                        </a:rPr>
                        <a:t>P1UE</a:t>
                      </a:r>
                    </a:p>
                  </a:txBody>
                  <a:tcPr marL="91427" marR="91427" marT="45736" marB="45736">
                    <a:solidFill>
                      <a:schemeClr val="bg1">
                        <a:lumMod val="95000"/>
                      </a:schemeClr>
                    </a:solidFill>
                  </a:tcPr>
                </a:tc>
                <a:tc>
                  <a:txBody>
                    <a:bodyPr/>
                    <a:lstStyle/>
                    <a:p>
                      <a:pPr algn="ctr"/>
                      <a:r>
                        <a:rPr lang="de-DE" sz="1200" dirty="0">
                          <a:solidFill>
                            <a:srgbClr val="00305E"/>
                          </a:solidFill>
                          <a:latin typeface="Arial" panose="020B0604020202020204" pitchFamily="34" charset="0"/>
                        </a:rPr>
                        <a:t>02.07.2025</a:t>
                      </a:r>
                    </a:p>
                  </a:txBody>
                  <a:tcPr marL="91427" marR="91427" marT="45736" marB="45736">
                    <a:solidFill>
                      <a:schemeClr val="bg1">
                        <a:lumMod val="95000"/>
                      </a:schemeClr>
                    </a:solidFill>
                  </a:tcPr>
                </a:tc>
                <a:tc>
                  <a:txBody>
                    <a:bodyPr/>
                    <a:lstStyle/>
                    <a:p>
                      <a:pPr algn="r"/>
                      <a:r>
                        <a:rPr lang="de-DE" sz="1200" dirty="0">
                          <a:solidFill>
                            <a:srgbClr val="00305E"/>
                          </a:solidFill>
                          <a:latin typeface="Arial" panose="020B0604020202020204" pitchFamily="34" charset="0"/>
                        </a:rPr>
                        <a:t>10,00 €</a:t>
                      </a:r>
                    </a:p>
                  </a:txBody>
                  <a:tcPr marL="91427" marR="91427" marT="45736" marB="45736">
                    <a:solidFill>
                      <a:schemeClr val="bg1">
                        <a:lumMod val="95000"/>
                      </a:schemeClr>
                    </a:solidFill>
                  </a:tcPr>
                </a:tc>
                <a:extLst>
                  <a:ext uri="{0D108BD9-81ED-4DB2-BD59-A6C34878D82A}">
                    <a16:rowId xmlns:a16="http://schemas.microsoft.com/office/drawing/2014/main" val="10001"/>
                  </a:ext>
                </a:extLst>
              </a:tr>
              <a:tr h="304198">
                <a:tc>
                  <a:txBody>
                    <a:bodyPr/>
                    <a:lstStyle/>
                    <a:p>
                      <a:pPr algn="ctr"/>
                      <a:r>
                        <a:rPr lang="de-DE" sz="1200" dirty="0">
                          <a:solidFill>
                            <a:srgbClr val="00305E"/>
                          </a:solidFill>
                          <a:latin typeface="Arial" panose="020B0604020202020204" pitchFamily="34" charset="0"/>
                        </a:rPr>
                        <a:t>3</a:t>
                      </a:r>
                    </a:p>
                  </a:txBody>
                  <a:tcPr marL="91427" marR="91427" marT="45736" marB="45736">
                    <a:solidFill>
                      <a:schemeClr val="bg1">
                        <a:lumMod val="95000"/>
                      </a:schemeClr>
                    </a:solidFill>
                  </a:tcPr>
                </a:tc>
                <a:tc>
                  <a:txBody>
                    <a:bodyPr/>
                    <a:lstStyle/>
                    <a:p>
                      <a:r>
                        <a:rPr lang="de-DE" sz="1200" dirty="0">
                          <a:solidFill>
                            <a:srgbClr val="00305E"/>
                          </a:solidFill>
                          <a:latin typeface="Arial" panose="020B0604020202020204" pitchFamily="34" charset="0"/>
                        </a:rPr>
                        <a:t>BG1</a:t>
                      </a:r>
                    </a:p>
                  </a:txBody>
                  <a:tcPr marL="91427" marR="91427" marT="45736" marB="45736">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200" dirty="0">
                          <a:solidFill>
                            <a:srgbClr val="00305E"/>
                          </a:solidFill>
                          <a:latin typeface="Arial" panose="020B0604020202020204" pitchFamily="34" charset="0"/>
                        </a:rPr>
                        <a:t>02.07.2025</a:t>
                      </a:r>
                    </a:p>
                  </a:txBody>
                  <a:tcPr marL="91427" marR="91427" marT="45736" marB="45736">
                    <a:solidFill>
                      <a:schemeClr val="bg1">
                        <a:lumMod val="95000"/>
                      </a:schemeClr>
                    </a:solidFill>
                  </a:tcPr>
                </a:tc>
                <a:tc>
                  <a:txBody>
                    <a:bodyPr/>
                    <a:lstStyle/>
                    <a:p>
                      <a:pPr algn="r"/>
                      <a:r>
                        <a:rPr lang="de-DE" sz="1200" dirty="0">
                          <a:solidFill>
                            <a:srgbClr val="00305E"/>
                          </a:solidFill>
                          <a:latin typeface="Arial" panose="020B0604020202020204" pitchFamily="34" charset="0"/>
                        </a:rPr>
                        <a:t>20,00 €</a:t>
                      </a:r>
                    </a:p>
                  </a:txBody>
                  <a:tcPr marL="91427" marR="91427" marT="45736" marB="45736">
                    <a:solidFill>
                      <a:schemeClr val="bg1">
                        <a:lumMod val="95000"/>
                      </a:schemeClr>
                    </a:solidFill>
                  </a:tcPr>
                </a:tc>
                <a:extLst>
                  <a:ext uri="{0D108BD9-81ED-4DB2-BD59-A6C34878D82A}">
                    <a16:rowId xmlns:a16="http://schemas.microsoft.com/office/drawing/2014/main" val="10002"/>
                  </a:ext>
                </a:extLst>
              </a:tr>
              <a:tr h="304198">
                <a:tc>
                  <a:txBody>
                    <a:bodyPr/>
                    <a:lstStyle/>
                    <a:p>
                      <a:pPr algn="ctr"/>
                      <a:r>
                        <a:rPr lang="de-DE" sz="1200" dirty="0">
                          <a:solidFill>
                            <a:srgbClr val="00305E"/>
                          </a:solidFill>
                          <a:latin typeface="Arial" panose="020B0604020202020204" pitchFamily="34" charset="0"/>
                        </a:rPr>
                        <a:t>4</a:t>
                      </a:r>
                    </a:p>
                  </a:txBody>
                  <a:tcPr marL="91427" marR="91427" marT="45736" marB="45736">
                    <a:solidFill>
                      <a:schemeClr val="bg1">
                        <a:lumMod val="85000"/>
                      </a:schemeClr>
                    </a:solidFill>
                  </a:tcPr>
                </a:tc>
                <a:tc gridSpan="2">
                  <a:txBody>
                    <a:bodyPr/>
                    <a:lstStyle/>
                    <a:p>
                      <a:pPr algn="r"/>
                      <a:r>
                        <a:rPr lang="de-DE" sz="1200" dirty="0">
                          <a:solidFill>
                            <a:srgbClr val="00305E"/>
                          </a:solidFill>
                          <a:latin typeface="Arial" panose="020B0604020202020204" pitchFamily="34" charset="0"/>
                        </a:rPr>
                        <a:t>Summe:</a:t>
                      </a:r>
                    </a:p>
                  </a:txBody>
                  <a:tcPr marL="91427" marR="91427" marT="45736" marB="45736">
                    <a:solidFill>
                      <a:schemeClr val="bg1">
                        <a:lumMod val="85000"/>
                      </a:schemeClr>
                    </a:solidFill>
                  </a:tcPr>
                </a:tc>
                <a:tc hMerge="1">
                  <a:txBody>
                    <a:bodyPr/>
                    <a:lstStyle/>
                    <a:p>
                      <a:endParaRPr lang="de-DE"/>
                    </a:p>
                  </a:txBody>
                  <a:tcPr/>
                </a:tc>
                <a:tc>
                  <a:txBody>
                    <a:bodyPr/>
                    <a:lstStyle/>
                    <a:p>
                      <a:pPr algn="r"/>
                      <a:r>
                        <a:rPr lang="de-DE" sz="1200" dirty="0">
                          <a:solidFill>
                            <a:srgbClr val="00305E"/>
                          </a:solidFill>
                          <a:latin typeface="Arial" panose="020B0604020202020204" pitchFamily="34" charset="0"/>
                        </a:rPr>
                        <a:t>55,00 €</a:t>
                      </a:r>
                    </a:p>
                  </a:txBody>
                  <a:tcPr marL="91427" marR="91427" marT="45736" marB="45736">
                    <a:solidFill>
                      <a:schemeClr val="bg1">
                        <a:lumMod val="85000"/>
                      </a:schemeClr>
                    </a:solidFill>
                  </a:tcPr>
                </a:tc>
                <a:extLst>
                  <a:ext uri="{0D108BD9-81ED-4DB2-BD59-A6C34878D82A}">
                    <a16:rowId xmlns:a16="http://schemas.microsoft.com/office/drawing/2014/main" val="10003"/>
                  </a:ext>
                </a:extLst>
              </a:tr>
              <a:tr h="626853">
                <a:tc>
                  <a:txBody>
                    <a:bodyPr/>
                    <a:lstStyle/>
                    <a:p>
                      <a:pPr algn="ctr"/>
                      <a:r>
                        <a:rPr lang="de-DE" sz="1200" dirty="0">
                          <a:solidFill>
                            <a:srgbClr val="00305E"/>
                          </a:solidFill>
                          <a:latin typeface="Arial" panose="020B0604020202020204" pitchFamily="34" charset="0"/>
                        </a:rPr>
                        <a:t>Änderung:</a:t>
                      </a:r>
                    </a:p>
                  </a:txBody>
                  <a:tcPr marL="91427" marR="91427" marT="45736" marB="45736"/>
                </a:tc>
                <a:tc>
                  <a:txBody>
                    <a:bodyPr/>
                    <a:lstStyle/>
                    <a:p>
                      <a:r>
                        <a:rPr lang="de-DE" sz="1200" baseline="0" dirty="0">
                          <a:solidFill>
                            <a:srgbClr val="00305E"/>
                          </a:solidFill>
                          <a:latin typeface="Arial" panose="020B0604020202020204" pitchFamily="34" charset="0"/>
                        </a:rPr>
                        <a:t>P2 kann am selben Tag nicht neben BG1 abgerechnet werden.</a:t>
                      </a:r>
                      <a:endParaRPr lang="de-DE" sz="1200" dirty="0">
                        <a:solidFill>
                          <a:srgbClr val="00305E"/>
                        </a:solidFill>
                        <a:latin typeface="Arial" panose="020B0604020202020204" pitchFamily="34" charset="0"/>
                      </a:endParaRPr>
                    </a:p>
                  </a:txBody>
                  <a:tcPr marL="91427" marR="91427" marT="45736" marB="45736"/>
                </a:tc>
                <a:tc>
                  <a:txBody>
                    <a:bodyPr/>
                    <a:lstStyle/>
                    <a:p>
                      <a:pPr algn="ctr"/>
                      <a:r>
                        <a:rPr lang="de-DE" sz="1200" dirty="0">
                          <a:solidFill>
                            <a:srgbClr val="00305E"/>
                          </a:solidFill>
                          <a:latin typeface="Arial" panose="020B0604020202020204" pitchFamily="34" charset="0"/>
                        </a:rPr>
                        <a:t>02.07.2025</a:t>
                      </a:r>
                    </a:p>
                  </a:txBody>
                  <a:tcPr marL="91427" marR="91427" marT="45736" marB="45736"/>
                </a:tc>
                <a:tc>
                  <a:txBody>
                    <a:bodyPr/>
                    <a:lstStyle/>
                    <a:p>
                      <a:endParaRPr lang="de-DE" sz="1200" dirty="0">
                        <a:solidFill>
                          <a:srgbClr val="00305E"/>
                        </a:solidFill>
                        <a:latin typeface="Arial" panose="020B0604020202020204" pitchFamily="34" charset="0"/>
                      </a:endParaRPr>
                    </a:p>
                  </a:txBody>
                  <a:tcPr marL="91427" marR="91427" marT="45736" marB="45736"/>
                </a:tc>
                <a:extLst>
                  <a:ext uri="{0D108BD9-81ED-4DB2-BD59-A6C34878D82A}">
                    <a16:rowId xmlns:a16="http://schemas.microsoft.com/office/drawing/2014/main" val="10005"/>
                  </a:ext>
                </a:extLst>
              </a:tr>
            </a:tbl>
          </a:graphicData>
        </a:graphic>
      </p:graphicFrame>
      <p:sp>
        <p:nvSpPr>
          <p:cNvPr id="13" name="Textfeld 12">
            <a:extLst>
              <a:ext uri="{FF2B5EF4-FFF2-40B4-BE49-F238E27FC236}">
                <a16:creationId xmlns:a16="http://schemas.microsoft.com/office/drawing/2014/main" id="{8395AD44-1CF8-8B15-74E8-22CF392FFC39}"/>
              </a:ext>
            </a:extLst>
          </p:cNvPr>
          <p:cNvSpPr txBox="1"/>
          <p:nvPr/>
        </p:nvSpPr>
        <p:spPr>
          <a:xfrm>
            <a:off x="615465" y="1930737"/>
            <a:ext cx="1873250" cy="307975"/>
          </a:xfrm>
          <a:prstGeom prst="rect">
            <a:avLst/>
          </a:prstGeom>
          <a:noFill/>
        </p:spPr>
        <p:txBody>
          <a:bodyPr>
            <a:spAutoFit/>
          </a:bodyPr>
          <a:lstStyle/>
          <a:p>
            <a:pPr>
              <a:defRPr/>
            </a:pPr>
            <a:r>
              <a:rPr lang="de-DE" sz="1400" u="sng" dirty="0">
                <a:solidFill>
                  <a:srgbClr val="00305E"/>
                </a:solidFill>
                <a:latin typeface="Arial" panose="020B0604020202020204" pitchFamily="34" charset="0"/>
                <a:cs typeface="Arial" panose="020B0604020202020204" pitchFamily="34" charset="0"/>
              </a:rPr>
              <a:t>Übermittelte Daten</a:t>
            </a:r>
            <a:r>
              <a:rPr lang="de-DE" sz="1400" dirty="0">
                <a:solidFill>
                  <a:srgbClr val="00305E"/>
                </a:solidFill>
                <a:latin typeface="Arial" panose="020B0604020202020204" pitchFamily="34" charset="0"/>
                <a:cs typeface="Arial" panose="020B0604020202020204" pitchFamily="34" charset="0"/>
              </a:rPr>
              <a:t>:</a:t>
            </a:r>
          </a:p>
        </p:txBody>
      </p:sp>
      <p:sp>
        <p:nvSpPr>
          <p:cNvPr id="14" name="Textfeld 13">
            <a:extLst>
              <a:ext uri="{FF2B5EF4-FFF2-40B4-BE49-F238E27FC236}">
                <a16:creationId xmlns:a16="http://schemas.microsoft.com/office/drawing/2014/main" id="{64C0EA21-2651-315C-9E35-8F85538F173C}"/>
              </a:ext>
            </a:extLst>
          </p:cNvPr>
          <p:cNvSpPr txBox="1"/>
          <p:nvPr/>
        </p:nvSpPr>
        <p:spPr>
          <a:xfrm>
            <a:off x="615465" y="3800444"/>
            <a:ext cx="1948033" cy="307777"/>
          </a:xfrm>
          <a:prstGeom prst="rect">
            <a:avLst/>
          </a:prstGeom>
          <a:noFill/>
        </p:spPr>
        <p:txBody>
          <a:bodyPr wrap="square">
            <a:spAutoFit/>
          </a:bodyPr>
          <a:lstStyle/>
          <a:p>
            <a:pPr>
              <a:defRPr/>
            </a:pPr>
            <a:r>
              <a:rPr lang="de-DE" sz="1400" u="sng" dirty="0">
                <a:solidFill>
                  <a:srgbClr val="00305E"/>
                </a:solidFill>
                <a:latin typeface="Arial" panose="020B0604020202020204" pitchFamily="34" charset="0"/>
                <a:cs typeface="Arial" panose="020B0604020202020204" pitchFamily="34" charset="0"/>
              </a:rPr>
              <a:t>nach Prüfung</a:t>
            </a:r>
            <a:r>
              <a:rPr lang="de-DE" sz="1400" dirty="0">
                <a:solidFill>
                  <a:schemeClr val="tx2">
                    <a:lumMod val="75000"/>
                  </a:schemeClr>
                </a:solidFill>
                <a:latin typeface="Arial" panose="020B0604020202020204" pitchFamily="34" charset="0"/>
                <a:cs typeface="Arial" panose="020B0604020202020204" pitchFamily="34" charset="0"/>
              </a:rPr>
              <a:t>:</a:t>
            </a:r>
          </a:p>
        </p:txBody>
      </p:sp>
      <p:graphicFrame>
        <p:nvGraphicFramePr>
          <p:cNvPr id="15" name="Tabelle 14">
            <a:extLst>
              <a:ext uri="{FF2B5EF4-FFF2-40B4-BE49-F238E27FC236}">
                <a16:creationId xmlns:a16="http://schemas.microsoft.com/office/drawing/2014/main" id="{6A9E6C68-B9AD-8C84-A35C-0743F9EE98DC}"/>
              </a:ext>
            </a:extLst>
          </p:cNvPr>
          <p:cNvGraphicFramePr>
            <a:graphicFrameLocks noGrp="1"/>
          </p:cNvGraphicFramePr>
          <p:nvPr>
            <p:extLst>
              <p:ext uri="{D42A27DB-BD31-4B8C-83A1-F6EECF244321}">
                <p14:modId xmlns:p14="http://schemas.microsoft.com/office/powerpoint/2010/main" val="4285662875"/>
              </p:ext>
            </p:extLst>
          </p:nvPr>
        </p:nvGraphicFramePr>
        <p:xfrm>
          <a:off x="2681866" y="1876425"/>
          <a:ext cx="2015678" cy="1552575"/>
        </p:xfrm>
        <a:graphic>
          <a:graphicData uri="http://schemas.openxmlformats.org/drawingml/2006/table">
            <a:tbl>
              <a:tblPr firstRow="1" bandRow="1">
                <a:tableStyleId>{5940675A-B579-460E-94D1-54222C63F5DA}</a:tableStyleId>
              </a:tblPr>
              <a:tblGrid>
                <a:gridCol w="1080067">
                  <a:extLst>
                    <a:ext uri="{9D8B030D-6E8A-4147-A177-3AD203B41FA5}">
                      <a16:colId xmlns:a16="http://schemas.microsoft.com/office/drawing/2014/main" val="20000"/>
                    </a:ext>
                  </a:extLst>
                </a:gridCol>
                <a:gridCol w="935611">
                  <a:extLst>
                    <a:ext uri="{9D8B030D-6E8A-4147-A177-3AD203B41FA5}">
                      <a16:colId xmlns:a16="http://schemas.microsoft.com/office/drawing/2014/main" val="20001"/>
                    </a:ext>
                  </a:extLst>
                </a:gridCol>
              </a:tblGrid>
              <a:tr h="310515">
                <a:tc>
                  <a:txBody>
                    <a:bodyPr/>
                    <a:lstStyle/>
                    <a:p>
                      <a:r>
                        <a:rPr lang="de-DE" sz="1200" b="1" dirty="0">
                          <a:solidFill>
                            <a:srgbClr val="00305E"/>
                          </a:solidFill>
                          <a:latin typeface="Arial" panose="020B0604020202020204" pitchFamily="34" charset="0"/>
                        </a:rPr>
                        <a:t>Datum</a:t>
                      </a:r>
                    </a:p>
                  </a:txBody>
                  <a:tcPr marL="91428" marR="91428" marT="45718" marB="45718">
                    <a:solidFill>
                      <a:schemeClr val="bg1">
                        <a:lumMod val="85000"/>
                      </a:schemeClr>
                    </a:solidFill>
                  </a:tcPr>
                </a:tc>
                <a:tc>
                  <a:txBody>
                    <a:bodyPr/>
                    <a:lstStyle/>
                    <a:p>
                      <a:r>
                        <a:rPr lang="de-DE" sz="1200" b="1" dirty="0">
                          <a:solidFill>
                            <a:srgbClr val="00305E"/>
                          </a:solidFill>
                          <a:latin typeface="Arial" panose="020B0604020202020204" pitchFamily="34" charset="0"/>
                        </a:rPr>
                        <a:t>Ziffer</a:t>
                      </a:r>
                    </a:p>
                  </a:txBody>
                  <a:tcPr marL="91428" marR="91428" marT="45718" marB="45718">
                    <a:solidFill>
                      <a:schemeClr val="bg1">
                        <a:lumMod val="85000"/>
                      </a:schemeClr>
                    </a:solidFill>
                  </a:tcPr>
                </a:tc>
                <a:extLst>
                  <a:ext uri="{0D108BD9-81ED-4DB2-BD59-A6C34878D82A}">
                    <a16:rowId xmlns:a16="http://schemas.microsoft.com/office/drawing/2014/main" val="10000"/>
                  </a:ext>
                </a:extLst>
              </a:tr>
              <a:tr h="310515">
                <a:tc>
                  <a:txBody>
                    <a:bodyPr/>
                    <a:lstStyle/>
                    <a:p>
                      <a:r>
                        <a:rPr lang="de-DE" sz="1200" dirty="0">
                          <a:solidFill>
                            <a:srgbClr val="00305E"/>
                          </a:solidFill>
                          <a:latin typeface="Arial" panose="020B0604020202020204" pitchFamily="34" charset="0"/>
                        </a:rPr>
                        <a:t>02.07.2025</a:t>
                      </a:r>
                    </a:p>
                  </a:txBody>
                  <a:tcPr marL="91428" marR="91428" marT="45718" marB="45718"/>
                </a:tc>
                <a:tc>
                  <a:txBody>
                    <a:bodyPr/>
                    <a:lstStyle/>
                    <a:p>
                      <a:r>
                        <a:rPr lang="de-DE" sz="1200" dirty="0">
                          <a:solidFill>
                            <a:srgbClr val="00305E"/>
                          </a:solidFill>
                          <a:latin typeface="Arial" panose="020B0604020202020204" pitchFamily="34" charset="0"/>
                        </a:rPr>
                        <a:t>P1</a:t>
                      </a:r>
                    </a:p>
                  </a:txBody>
                  <a:tcPr marL="91428" marR="91428" marT="45718" marB="45718"/>
                </a:tc>
                <a:extLst>
                  <a:ext uri="{0D108BD9-81ED-4DB2-BD59-A6C34878D82A}">
                    <a16:rowId xmlns:a16="http://schemas.microsoft.com/office/drawing/2014/main" val="10001"/>
                  </a:ext>
                </a:extLst>
              </a:tr>
              <a:tr h="310515">
                <a:tc>
                  <a:txBody>
                    <a:bodyPr/>
                    <a:lstStyle/>
                    <a:p>
                      <a:r>
                        <a:rPr lang="de-DE" sz="1200" dirty="0">
                          <a:solidFill>
                            <a:srgbClr val="00305E"/>
                          </a:solidFill>
                          <a:latin typeface="Arial" panose="020B0604020202020204" pitchFamily="34" charset="0"/>
                        </a:rPr>
                        <a:t>02.07.2025</a:t>
                      </a:r>
                    </a:p>
                  </a:txBody>
                  <a:tcPr marL="91428" marR="91428" marT="45718" marB="45718"/>
                </a:tc>
                <a:tc>
                  <a:txBody>
                    <a:bodyPr/>
                    <a:lstStyle/>
                    <a:p>
                      <a:r>
                        <a:rPr lang="de-DE" sz="1200" dirty="0">
                          <a:solidFill>
                            <a:srgbClr val="00305E"/>
                          </a:solidFill>
                          <a:latin typeface="Arial" panose="020B0604020202020204" pitchFamily="34" charset="0"/>
                        </a:rPr>
                        <a:t>P1UE</a:t>
                      </a:r>
                    </a:p>
                  </a:txBody>
                  <a:tcPr marL="91428" marR="91428" marT="45718" marB="45718"/>
                </a:tc>
                <a:extLst>
                  <a:ext uri="{0D108BD9-81ED-4DB2-BD59-A6C34878D82A}">
                    <a16:rowId xmlns:a16="http://schemas.microsoft.com/office/drawing/2014/main" val="10002"/>
                  </a:ext>
                </a:extLst>
              </a:tr>
              <a:tr h="310515">
                <a:tc>
                  <a:txBody>
                    <a:bodyPr/>
                    <a:lstStyle/>
                    <a:p>
                      <a:r>
                        <a:rPr lang="de-DE" sz="1200" dirty="0">
                          <a:solidFill>
                            <a:srgbClr val="00305E"/>
                          </a:solidFill>
                          <a:latin typeface="Arial" panose="020B0604020202020204" pitchFamily="34" charset="0"/>
                        </a:rPr>
                        <a:t>02.07.2025</a:t>
                      </a:r>
                    </a:p>
                  </a:txBody>
                  <a:tcPr marL="91428" marR="91428" marT="45718" marB="45718"/>
                </a:tc>
                <a:tc>
                  <a:txBody>
                    <a:bodyPr/>
                    <a:lstStyle/>
                    <a:p>
                      <a:r>
                        <a:rPr lang="de-DE" sz="1200" dirty="0">
                          <a:solidFill>
                            <a:srgbClr val="00305E"/>
                          </a:solidFill>
                          <a:latin typeface="Arial" panose="020B0604020202020204" pitchFamily="34" charset="0"/>
                        </a:rPr>
                        <a:t>P2</a:t>
                      </a:r>
                    </a:p>
                  </a:txBody>
                  <a:tcPr marL="91428" marR="91428" marT="45718" marB="45718"/>
                </a:tc>
                <a:extLst>
                  <a:ext uri="{0D108BD9-81ED-4DB2-BD59-A6C34878D82A}">
                    <a16:rowId xmlns:a16="http://schemas.microsoft.com/office/drawing/2014/main" val="10003"/>
                  </a:ext>
                </a:extLst>
              </a:tr>
              <a:tr h="310515">
                <a:tc>
                  <a:txBody>
                    <a:bodyPr/>
                    <a:lstStyle/>
                    <a:p>
                      <a:r>
                        <a:rPr lang="de-DE" sz="1200" dirty="0">
                          <a:solidFill>
                            <a:srgbClr val="00305E"/>
                          </a:solidFill>
                          <a:latin typeface="Arial" panose="020B0604020202020204" pitchFamily="34" charset="0"/>
                        </a:rPr>
                        <a:t>02.07.2025</a:t>
                      </a:r>
                    </a:p>
                  </a:txBody>
                  <a:tcPr marL="91428" marR="91428" marT="45718" marB="45718"/>
                </a:tc>
                <a:tc>
                  <a:txBody>
                    <a:bodyPr/>
                    <a:lstStyle/>
                    <a:p>
                      <a:r>
                        <a:rPr lang="de-DE" sz="1200" dirty="0">
                          <a:solidFill>
                            <a:srgbClr val="00305E"/>
                          </a:solidFill>
                          <a:latin typeface="Arial" panose="020B0604020202020204" pitchFamily="34" charset="0"/>
                        </a:rPr>
                        <a:t>BG1</a:t>
                      </a:r>
                    </a:p>
                  </a:txBody>
                  <a:tcPr marL="91428" marR="91428" marT="45718" marB="45718" anchor="ctr"/>
                </a:tc>
                <a:extLst>
                  <a:ext uri="{0D108BD9-81ED-4DB2-BD59-A6C34878D82A}">
                    <a16:rowId xmlns:a16="http://schemas.microsoft.com/office/drawing/2014/main" val="10004"/>
                  </a:ext>
                </a:extLst>
              </a:tr>
            </a:tbl>
          </a:graphicData>
        </a:graphic>
      </p:graphicFrame>
      <p:sp>
        <p:nvSpPr>
          <p:cNvPr id="16" name="Pfeil nach rechts 11">
            <a:extLst>
              <a:ext uri="{FF2B5EF4-FFF2-40B4-BE49-F238E27FC236}">
                <a16:creationId xmlns:a16="http://schemas.microsoft.com/office/drawing/2014/main" id="{6D8F2C7B-E388-A3D7-BEEC-4DE2E68FC896}"/>
              </a:ext>
            </a:extLst>
          </p:cNvPr>
          <p:cNvSpPr/>
          <p:nvPr/>
        </p:nvSpPr>
        <p:spPr>
          <a:xfrm>
            <a:off x="2082682" y="5440680"/>
            <a:ext cx="360000" cy="144000"/>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latin typeface="Arial" panose="020B0604020202020204" pitchFamily="34" charset="0"/>
            </a:endParaRPr>
          </a:p>
        </p:txBody>
      </p:sp>
      <p:sp>
        <p:nvSpPr>
          <p:cNvPr id="17" name="Positionsrahmen 12">
            <a:extLst>
              <a:ext uri="{FF2B5EF4-FFF2-40B4-BE49-F238E27FC236}">
                <a16:creationId xmlns:a16="http://schemas.microsoft.com/office/drawing/2014/main" id="{40924F4C-D8E5-32A7-7878-E44CF8A37527}"/>
              </a:ext>
            </a:extLst>
          </p:cNvPr>
          <p:cNvSpPr/>
          <p:nvPr/>
        </p:nvSpPr>
        <p:spPr>
          <a:xfrm>
            <a:off x="3542768" y="5006832"/>
            <a:ext cx="1959509" cy="697338"/>
          </a:xfrm>
          <a:prstGeom prst="frame">
            <a:avLst>
              <a:gd name="adj1" fmla="val 4372"/>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solidFill>
                <a:schemeClr val="tx1"/>
              </a:solidFill>
              <a:latin typeface="Arial" panose="020B0604020202020204" pitchFamily="34" charset="0"/>
            </a:endParaRPr>
          </a:p>
        </p:txBody>
      </p:sp>
      <p:sp>
        <p:nvSpPr>
          <p:cNvPr id="7" name="Fußzeilenplatzhalter 5">
            <a:extLst>
              <a:ext uri="{FF2B5EF4-FFF2-40B4-BE49-F238E27FC236}">
                <a16:creationId xmlns:a16="http://schemas.microsoft.com/office/drawing/2014/main" id="{691D303F-E766-C59A-EB1B-704298DA8FB6}"/>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8" name="Fußzeilenplatzhalter 5">
            <a:extLst>
              <a:ext uri="{FF2B5EF4-FFF2-40B4-BE49-F238E27FC236}">
                <a16:creationId xmlns:a16="http://schemas.microsoft.com/office/drawing/2014/main" id="{83006290-72F2-8FCE-8FE2-A3F458368CA6}"/>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9" name="Ellipse 8">
            <a:extLst>
              <a:ext uri="{FF2B5EF4-FFF2-40B4-BE49-F238E27FC236}">
                <a16:creationId xmlns:a16="http://schemas.microsoft.com/office/drawing/2014/main" id="{F72B4F1B-1A65-7926-4995-0C2FDDBFD855}"/>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0" name="Grafik 9" descr="Lichter an Silhouette">
            <a:extLst>
              <a:ext uri="{FF2B5EF4-FFF2-40B4-BE49-F238E27FC236}">
                <a16:creationId xmlns:a16="http://schemas.microsoft.com/office/drawing/2014/main" id="{EF45602E-4A01-6076-BDC7-AE788B0137C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Tree>
    <p:extLst>
      <p:ext uri="{BB962C8B-B14F-4D97-AF65-F5344CB8AC3E}">
        <p14:creationId xmlns:p14="http://schemas.microsoft.com/office/powerpoint/2010/main" val="29397464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279BA0-F4A7-4AD2-37C8-85CF56071309}"/>
              </a:ext>
            </a:extLst>
          </p:cNvPr>
          <p:cNvSpPr>
            <a:spLocks noGrp="1"/>
          </p:cNvSpPr>
          <p:nvPr>
            <p:ph type="title"/>
          </p:nvPr>
        </p:nvSpPr>
        <p:spPr/>
        <p:txBody>
          <a:bodyPr/>
          <a:lstStyle/>
          <a:p>
            <a:r>
              <a:rPr lang="de-DE" dirty="0"/>
              <a:t>Ziffernerfassung in der Software</a:t>
            </a:r>
          </a:p>
        </p:txBody>
      </p:sp>
      <p:sp>
        <p:nvSpPr>
          <p:cNvPr id="3" name="Textplatzhalter 2">
            <a:extLst>
              <a:ext uri="{FF2B5EF4-FFF2-40B4-BE49-F238E27FC236}">
                <a16:creationId xmlns:a16="http://schemas.microsoft.com/office/drawing/2014/main" id="{7C8A44A5-1913-58F0-C49A-6566ABB3F81A}"/>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01E9782A-9CCC-D429-DF16-21743B57E7A8}"/>
              </a:ext>
            </a:extLst>
          </p:cNvPr>
          <p:cNvSpPr>
            <a:spLocks noGrp="1"/>
          </p:cNvSpPr>
          <p:nvPr>
            <p:ph sz="quarter" idx="17"/>
          </p:nvPr>
        </p:nvSpPr>
        <p:spPr>
          <a:xfrm>
            <a:off x="379185" y="1451428"/>
            <a:ext cx="11443450" cy="617517"/>
          </a:xfrm>
        </p:spPr>
        <p:txBody>
          <a:bodyPr/>
          <a:lstStyle/>
          <a:p>
            <a:r>
              <a:rPr lang="de-DE" dirty="0"/>
              <a:t>Leistungsziffern müssen bei den meisten Vertragssoftwaren einzeln eingegeben werden und nicht mit dem Faktorverfahren (z.B. 5x)</a:t>
            </a:r>
          </a:p>
          <a:p>
            <a:endParaRPr lang="de-DE" dirty="0"/>
          </a:p>
        </p:txBody>
      </p:sp>
      <p:sp>
        <p:nvSpPr>
          <p:cNvPr id="5" name="Foliennummernplatzhalter 4">
            <a:extLst>
              <a:ext uri="{FF2B5EF4-FFF2-40B4-BE49-F238E27FC236}">
                <a16:creationId xmlns:a16="http://schemas.microsoft.com/office/drawing/2014/main" id="{952DA402-1D38-954A-0FE7-0C4F32762F27}"/>
              </a:ext>
            </a:extLst>
          </p:cNvPr>
          <p:cNvSpPr>
            <a:spLocks noGrp="1"/>
          </p:cNvSpPr>
          <p:nvPr>
            <p:ph type="sldNum" sz="quarter" idx="16"/>
          </p:nvPr>
        </p:nvSpPr>
        <p:spPr/>
        <p:txBody>
          <a:bodyPr/>
          <a:lstStyle/>
          <a:p>
            <a:fld id="{563F8326-2D3F-44D0-8A27-327B93DAAA3E}" type="slidenum">
              <a:rPr lang="de-DE" smtClean="0"/>
              <a:pPr/>
              <a:t>57</a:t>
            </a:fld>
            <a:endParaRPr lang="de-DE"/>
          </a:p>
        </p:txBody>
      </p:sp>
      <p:graphicFrame>
        <p:nvGraphicFramePr>
          <p:cNvPr id="7" name="Tabelle 6">
            <a:extLst>
              <a:ext uri="{FF2B5EF4-FFF2-40B4-BE49-F238E27FC236}">
                <a16:creationId xmlns:a16="http://schemas.microsoft.com/office/drawing/2014/main" id="{7EC3B112-B62B-B9BC-427B-D7BDC728E967}"/>
              </a:ext>
            </a:extLst>
          </p:cNvPr>
          <p:cNvGraphicFramePr>
            <a:graphicFrameLocks noGrp="1"/>
          </p:cNvGraphicFramePr>
          <p:nvPr>
            <p:extLst>
              <p:ext uri="{D42A27DB-BD31-4B8C-83A1-F6EECF244321}">
                <p14:modId xmlns:p14="http://schemas.microsoft.com/office/powerpoint/2010/main" val="3349245740"/>
              </p:ext>
            </p:extLst>
          </p:nvPr>
        </p:nvGraphicFramePr>
        <p:xfrm>
          <a:off x="2782022" y="4023661"/>
          <a:ext cx="2520950" cy="639764"/>
        </p:xfrm>
        <a:graphic>
          <a:graphicData uri="http://schemas.openxmlformats.org/drawingml/2006/table">
            <a:tbl>
              <a:tblPr firstRow="1" bandRow="1">
                <a:tableStyleId>{5940675A-B579-460E-94D1-54222C63F5DA}</a:tableStyleId>
              </a:tblPr>
              <a:tblGrid>
                <a:gridCol w="1231161">
                  <a:extLst>
                    <a:ext uri="{9D8B030D-6E8A-4147-A177-3AD203B41FA5}">
                      <a16:colId xmlns:a16="http://schemas.microsoft.com/office/drawing/2014/main" val="20000"/>
                    </a:ext>
                  </a:extLst>
                </a:gridCol>
                <a:gridCol w="1289789">
                  <a:extLst>
                    <a:ext uri="{9D8B030D-6E8A-4147-A177-3AD203B41FA5}">
                      <a16:colId xmlns:a16="http://schemas.microsoft.com/office/drawing/2014/main" val="20001"/>
                    </a:ext>
                  </a:extLst>
                </a:gridCol>
              </a:tblGrid>
              <a:tr h="319882">
                <a:tc>
                  <a:txBody>
                    <a:bodyPr/>
                    <a:lstStyle/>
                    <a:p>
                      <a:r>
                        <a:rPr lang="de-DE" sz="1400" b="1" dirty="0">
                          <a:solidFill>
                            <a:srgbClr val="00305E"/>
                          </a:solidFill>
                          <a:latin typeface="Arial" panose="020B0604020202020204" pitchFamily="34" charset="0"/>
                        </a:rPr>
                        <a:t>Datum</a:t>
                      </a:r>
                    </a:p>
                  </a:txBody>
                  <a:tcPr marL="91464" marR="91464" marT="45642" marB="45642">
                    <a:solidFill>
                      <a:schemeClr val="bg1">
                        <a:lumMod val="85000"/>
                      </a:schemeClr>
                    </a:solidFill>
                  </a:tcPr>
                </a:tc>
                <a:tc>
                  <a:txBody>
                    <a:bodyPr/>
                    <a:lstStyle/>
                    <a:p>
                      <a:r>
                        <a:rPr lang="de-DE" sz="1400" b="1" dirty="0">
                          <a:solidFill>
                            <a:srgbClr val="00305E"/>
                          </a:solidFill>
                          <a:latin typeface="Arial" panose="020B0604020202020204" pitchFamily="34" charset="0"/>
                        </a:rPr>
                        <a:t>Ziffer</a:t>
                      </a:r>
                    </a:p>
                  </a:txBody>
                  <a:tcPr marL="91464" marR="91464" marT="45642" marB="45642">
                    <a:solidFill>
                      <a:schemeClr val="bg1">
                        <a:lumMod val="85000"/>
                      </a:schemeClr>
                    </a:solidFill>
                  </a:tcPr>
                </a:tc>
                <a:extLst>
                  <a:ext uri="{0D108BD9-81ED-4DB2-BD59-A6C34878D82A}">
                    <a16:rowId xmlns:a16="http://schemas.microsoft.com/office/drawing/2014/main" val="10000"/>
                  </a:ext>
                </a:extLst>
              </a:tr>
              <a:tr h="319882">
                <a:tc>
                  <a:txBody>
                    <a:bodyPr/>
                    <a:lstStyle/>
                    <a:p>
                      <a:r>
                        <a:rPr lang="de-DE" sz="1400" dirty="0">
                          <a:solidFill>
                            <a:srgbClr val="00305E"/>
                          </a:solidFill>
                          <a:latin typeface="Arial" panose="020B0604020202020204" pitchFamily="34" charset="0"/>
                        </a:rPr>
                        <a:t>01.07.2025</a:t>
                      </a:r>
                    </a:p>
                  </a:txBody>
                  <a:tcPr marL="91464" marR="91464" marT="45642" marB="45642"/>
                </a:tc>
                <a:tc>
                  <a:txBody>
                    <a:bodyPr/>
                    <a:lstStyle/>
                    <a:p>
                      <a:r>
                        <a:rPr lang="de-DE" sz="1400" dirty="0">
                          <a:solidFill>
                            <a:srgbClr val="00305E"/>
                          </a:solidFill>
                          <a:latin typeface="Arial" panose="020B0604020202020204" pitchFamily="34" charset="0"/>
                        </a:rPr>
                        <a:t>3 BG4B</a:t>
                      </a:r>
                    </a:p>
                  </a:txBody>
                  <a:tcPr marL="91464" marR="91464" marT="45642" marB="45642"/>
                </a:tc>
                <a:extLst>
                  <a:ext uri="{0D108BD9-81ED-4DB2-BD59-A6C34878D82A}">
                    <a16:rowId xmlns:a16="http://schemas.microsoft.com/office/drawing/2014/main" val="10001"/>
                  </a:ext>
                </a:extLst>
              </a:tr>
            </a:tbl>
          </a:graphicData>
        </a:graphic>
      </p:graphicFrame>
      <p:graphicFrame>
        <p:nvGraphicFramePr>
          <p:cNvPr id="8" name="Tabelle 7">
            <a:extLst>
              <a:ext uri="{FF2B5EF4-FFF2-40B4-BE49-F238E27FC236}">
                <a16:creationId xmlns:a16="http://schemas.microsoft.com/office/drawing/2014/main" id="{19480FF2-665A-7932-BCFC-7B30022EA465}"/>
              </a:ext>
            </a:extLst>
          </p:cNvPr>
          <p:cNvGraphicFramePr>
            <a:graphicFrameLocks noGrp="1"/>
          </p:cNvGraphicFramePr>
          <p:nvPr>
            <p:extLst>
              <p:ext uri="{D42A27DB-BD31-4B8C-83A1-F6EECF244321}">
                <p14:modId xmlns:p14="http://schemas.microsoft.com/office/powerpoint/2010/main" val="50497037"/>
              </p:ext>
            </p:extLst>
          </p:nvPr>
        </p:nvGraphicFramePr>
        <p:xfrm>
          <a:off x="6721957" y="3948634"/>
          <a:ext cx="2520950" cy="1264287"/>
        </p:xfrm>
        <a:graphic>
          <a:graphicData uri="http://schemas.openxmlformats.org/drawingml/2006/table">
            <a:tbl>
              <a:tblPr firstRow="1" bandRow="1">
                <a:tableStyleId>{5940675A-B579-460E-94D1-54222C63F5DA}</a:tableStyleId>
              </a:tblPr>
              <a:tblGrid>
                <a:gridCol w="1231161">
                  <a:extLst>
                    <a:ext uri="{9D8B030D-6E8A-4147-A177-3AD203B41FA5}">
                      <a16:colId xmlns:a16="http://schemas.microsoft.com/office/drawing/2014/main" val="20000"/>
                    </a:ext>
                  </a:extLst>
                </a:gridCol>
                <a:gridCol w="1289789">
                  <a:extLst>
                    <a:ext uri="{9D8B030D-6E8A-4147-A177-3AD203B41FA5}">
                      <a16:colId xmlns:a16="http://schemas.microsoft.com/office/drawing/2014/main" val="20001"/>
                    </a:ext>
                  </a:extLst>
                </a:gridCol>
              </a:tblGrid>
              <a:tr h="319881">
                <a:tc>
                  <a:txBody>
                    <a:bodyPr/>
                    <a:lstStyle/>
                    <a:p>
                      <a:r>
                        <a:rPr lang="de-DE" sz="1400" b="1" dirty="0">
                          <a:solidFill>
                            <a:srgbClr val="00305E"/>
                          </a:solidFill>
                          <a:latin typeface="Arial" panose="020B0604020202020204" pitchFamily="34" charset="0"/>
                        </a:rPr>
                        <a:t>Datum</a:t>
                      </a:r>
                    </a:p>
                  </a:txBody>
                  <a:tcPr marL="91464" marR="91464" marT="45642" marB="45642">
                    <a:solidFill>
                      <a:schemeClr val="bg1">
                        <a:lumMod val="85000"/>
                      </a:schemeClr>
                    </a:solidFill>
                  </a:tcPr>
                </a:tc>
                <a:tc>
                  <a:txBody>
                    <a:bodyPr/>
                    <a:lstStyle/>
                    <a:p>
                      <a:r>
                        <a:rPr lang="de-DE" sz="1400" b="1" dirty="0">
                          <a:solidFill>
                            <a:srgbClr val="00305E"/>
                          </a:solidFill>
                          <a:latin typeface="Arial" panose="020B0604020202020204" pitchFamily="34" charset="0"/>
                        </a:rPr>
                        <a:t>Ziffer</a:t>
                      </a:r>
                    </a:p>
                  </a:txBody>
                  <a:tcPr marL="91464" marR="91464" marT="45642" marB="45642">
                    <a:solidFill>
                      <a:schemeClr val="bg1">
                        <a:lumMod val="85000"/>
                      </a:schemeClr>
                    </a:solidFill>
                  </a:tcPr>
                </a:tc>
                <a:extLst>
                  <a:ext uri="{0D108BD9-81ED-4DB2-BD59-A6C34878D82A}">
                    <a16:rowId xmlns:a16="http://schemas.microsoft.com/office/drawing/2014/main" val="10000"/>
                  </a:ext>
                </a:extLst>
              </a:tr>
              <a:tr h="319881">
                <a:tc>
                  <a:txBody>
                    <a:bodyPr/>
                    <a:lstStyle/>
                    <a:p>
                      <a:r>
                        <a:rPr lang="de-DE" sz="1400" dirty="0">
                          <a:solidFill>
                            <a:srgbClr val="00305E"/>
                          </a:solidFill>
                          <a:latin typeface="Arial" panose="020B0604020202020204" pitchFamily="34" charset="0"/>
                        </a:rPr>
                        <a:t>01.07.2025</a:t>
                      </a:r>
                    </a:p>
                  </a:txBody>
                  <a:tcPr marL="91464" marR="91464" marT="45642" marB="45642"/>
                </a:tc>
                <a:tc>
                  <a:txBody>
                    <a:bodyPr/>
                    <a:lstStyle/>
                    <a:p>
                      <a:r>
                        <a:rPr lang="de-DE" sz="1400" dirty="0">
                          <a:solidFill>
                            <a:srgbClr val="00305E"/>
                          </a:solidFill>
                          <a:latin typeface="Arial" panose="020B0604020202020204" pitchFamily="34" charset="0"/>
                        </a:rPr>
                        <a:t>BG4B</a:t>
                      </a:r>
                    </a:p>
                  </a:txBody>
                  <a:tcPr marL="91464" marR="91464" marT="45642" marB="45642"/>
                </a:tc>
                <a:extLst>
                  <a:ext uri="{0D108BD9-81ED-4DB2-BD59-A6C34878D82A}">
                    <a16:rowId xmlns:a16="http://schemas.microsoft.com/office/drawing/2014/main" val="10001"/>
                  </a:ext>
                </a:extLst>
              </a:tr>
              <a:tr h="193213">
                <a:tc>
                  <a:txBody>
                    <a:bodyPr/>
                    <a:lstStyle/>
                    <a:p>
                      <a:r>
                        <a:rPr lang="de-DE" sz="1400" dirty="0">
                          <a:solidFill>
                            <a:srgbClr val="00305E"/>
                          </a:solidFill>
                          <a:latin typeface="Arial" panose="020B0604020202020204" pitchFamily="34" charset="0"/>
                        </a:rPr>
                        <a:t>01.07.2025</a:t>
                      </a:r>
                    </a:p>
                  </a:txBody>
                  <a:tcPr marL="91464" marR="91464" marT="45642" marB="45642"/>
                </a:tc>
                <a:tc>
                  <a:txBody>
                    <a:bodyPr/>
                    <a:lstStyle/>
                    <a:p>
                      <a:r>
                        <a:rPr lang="de-DE" sz="1400" dirty="0">
                          <a:solidFill>
                            <a:srgbClr val="00305E"/>
                          </a:solidFill>
                          <a:latin typeface="Arial" panose="020B0604020202020204" pitchFamily="34" charset="0"/>
                        </a:rPr>
                        <a:t>BG4B</a:t>
                      </a:r>
                    </a:p>
                  </a:txBody>
                  <a:tcPr marL="91464" marR="91464" marT="45642" marB="45642"/>
                </a:tc>
                <a:extLst>
                  <a:ext uri="{0D108BD9-81ED-4DB2-BD59-A6C34878D82A}">
                    <a16:rowId xmlns:a16="http://schemas.microsoft.com/office/drawing/2014/main" val="10002"/>
                  </a:ext>
                </a:extLst>
              </a:tr>
              <a:tr h="319881">
                <a:tc>
                  <a:txBody>
                    <a:bodyPr/>
                    <a:lstStyle/>
                    <a:p>
                      <a:r>
                        <a:rPr lang="de-DE" sz="1400" dirty="0">
                          <a:solidFill>
                            <a:srgbClr val="00305E"/>
                          </a:solidFill>
                          <a:latin typeface="Arial" panose="020B0604020202020204" pitchFamily="34" charset="0"/>
                        </a:rPr>
                        <a:t>01.07.2025</a:t>
                      </a:r>
                    </a:p>
                  </a:txBody>
                  <a:tcPr marL="91464" marR="91464" marT="45642" marB="45642"/>
                </a:tc>
                <a:tc>
                  <a:txBody>
                    <a:bodyPr/>
                    <a:lstStyle/>
                    <a:p>
                      <a:r>
                        <a:rPr lang="de-DE" sz="1400" dirty="0">
                          <a:solidFill>
                            <a:srgbClr val="00305E"/>
                          </a:solidFill>
                          <a:latin typeface="Arial" panose="020B0604020202020204" pitchFamily="34" charset="0"/>
                        </a:rPr>
                        <a:t>BG4B</a:t>
                      </a:r>
                    </a:p>
                  </a:txBody>
                  <a:tcPr marL="91464" marR="91464" marT="45642" marB="45642"/>
                </a:tc>
                <a:extLst>
                  <a:ext uri="{0D108BD9-81ED-4DB2-BD59-A6C34878D82A}">
                    <a16:rowId xmlns:a16="http://schemas.microsoft.com/office/drawing/2014/main" val="10003"/>
                  </a:ext>
                </a:extLst>
              </a:tr>
            </a:tbl>
          </a:graphicData>
        </a:graphic>
      </p:graphicFrame>
      <p:grpSp>
        <p:nvGrpSpPr>
          <p:cNvPr id="9" name="Gruppieren 7">
            <a:extLst>
              <a:ext uri="{FF2B5EF4-FFF2-40B4-BE49-F238E27FC236}">
                <a16:creationId xmlns:a16="http://schemas.microsoft.com/office/drawing/2014/main" id="{40E4EC89-D9E7-AC57-2D64-CF3792D56BE1}"/>
              </a:ext>
            </a:extLst>
          </p:cNvPr>
          <p:cNvGrpSpPr>
            <a:grpSpLocks/>
          </p:cNvGrpSpPr>
          <p:nvPr/>
        </p:nvGrpSpPr>
        <p:grpSpPr bwMode="auto">
          <a:xfrm>
            <a:off x="4155431" y="4412154"/>
            <a:ext cx="576262" cy="193675"/>
            <a:chOff x="4139952" y="2514600"/>
            <a:chExt cx="288032" cy="194320"/>
          </a:xfrm>
        </p:grpSpPr>
        <p:cxnSp>
          <p:nvCxnSpPr>
            <p:cNvPr id="10" name="Gerade Verbindung 8">
              <a:extLst>
                <a:ext uri="{FF2B5EF4-FFF2-40B4-BE49-F238E27FC236}">
                  <a16:creationId xmlns:a16="http://schemas.microsoft.com/office/drawing/2014/main" id="{23B8BCAD-B309-8E31-D50C-46CD08B4998E}"/>
                </a:ext>
              </a:extLst>
            </p:cNvPr>
            <p:cNvCxnSpPr/>
            <p:nvPr/>
          </p:nvCxnSpPr>
          <p:spPr>
            <a:xfrm>
              <a:off x="4139952" y="2514600"/>
              <a:ext cx="288032" cy="19432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Gerade Verbindung 9">
              <a:extLst>
                <a:ext uri="{FF2B5EF4-FFF2-40B4-BE49-F238E27FC236}">
                  <a16:creationId xmlns:a16="http://schemas.microsoft.com/office/drawing/2014/main" id="{79BC07FA-0872-5A74-5BEF-86C7C574BB4F}"/>
                </a:ext>
              </a:extLst>
            </p:cNvPr>
            <p:cNvCxnSpPr/>
            <p:nvPr/>
          </p:nvCxnSpPr>
          <p:spPr>
            <a:xfrm flipH="1">
              <a:off x="4139952" y="2514600"/>
              <a:ext cx="288032" cy="19432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2" name="Textfeld 6">
            <a:extLst>
              <a:ext uri="{FF2B5EF4-FFF2-40B4-BE49-F238E27FC236}">
                <a16:creationId xmlns:a16="http://schemas.microsoft.com/office/drawing/2014/main" id="{F84229D7-BD92-0CF3-8EC1-7ECF6AC133CB}"/>
              </a:ext>
            </a:extLst>
          </p:cNvPr>
          <p:cNvSpPr txBox="1">
            <a:spLocks noChangeArrowheads="1"/>
          </p:cNvSpPr>
          <p:nvPr/>
        </p:nvSpPr>
        <p:spPr bwMode="auto">
          <a:xfrm>
            <a:off x="2768463" y="3465272"/>
            <a:ext cx="10810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400">
                <a:solidFill>
                  <a:srgbClr val="00305E"/>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00305E"/>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rgbClr val="00305E"/>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defTabSz="914400" eaLnBrk="1" hangingPunct="1">
              <a:spcBef>
                <a:spcPct val="0"/>
              </a:spcBef>
              <a:buFontTx/>
              <a:buNone/>
            </a:pPr>
            <a:r>
              <a:rPr lang="de-DE" altLang="de-DE" sz="1600" dirty="0"/>
              <a:t>falsch:</a:t>
            </a:r>
          </a:p>
        </p:txBody>
      </p:sp>
      <p:sp>
        <p:nvSpPr>
          <p:cNvPr id="13" name="Textfeld 5">
            <a:extLst>
              <a:ext uri="{FF2B5EF4-FFF2-40B4-BE49-F238E27FC236}">
                <a16:creationId xmlns:a16="http://schemas.microsoft.com/office/drawing/2014/main" id="{1F4E611C-03B7-A384-C208-BDB8C09D79F6}"/>
              </a:ext>
            </a:extLst>
          </p:cNvPr>
          <p:cNvSpPr txBox="1">
            <a:spLocks noChangeArrowheads="1"/>
          </p:cNvSpPr>
          <p:nvPr/>
        </p:nvSpPr>
        <p:spPr bwMode="auto">
          <a:xfrm>
            <a:off x="6682155" y="3429000"/>
            <a:ext cx="10810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400">
                <a:solidFill>
                  <a:srgbClr val="00305E"/>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rgbClr val="00305E"/>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600">
                <a:solidFill>
                  <a:srgbClr val="00305E"/>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defTabSz="914400" eaLnBrk="1" hangingPunct="1">
              <a:spcBef>
                <a:spcPct val="0"/>
              </a:spcBef>
              <a:buFontTx/>
              <a:buNone/>
            </a:pPr>
            <a:r>
              <a:rPr lang="de-DE" altLang="de-DE" sz="1600" dirty="0"/>
              <a:t>richtig:</a:t>
            </a:r>
          </a:p>
        </p:txBody>
      </p:sp>
      <p:sp>
        <p:nvSpPr>
          <p:cNvPr id="14" name="Fußzeilenplatzhalter 5">
            <a:extLst>
              <a:ext uri="{FF2B5EF4-FFF2-40B4-BE49-F238E27FC236}">
                <a16:creationId xmlns:a16="http://schemas.microsoft.com/office/drawing/2014/main" id="{79856176-214B-3A61-394C-F0FB94F40E2F}"/>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15" name="Fußzeilenplatzhalter 5">
            <a:extLst>
              <a:ext uri="{FF2B5EF4-FFF2-40B4-BE49-F238E27FC236}">
                <a16:creationId xmlns:a16="http://schemas.microsoft.com/office/drawing/2014/main" id="{5C5B8F25-4920-3ABE-4754-131DFF60DF56}"/>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16" name="Ellipse 15">
            <a:extLst>
              <a:ext uri="{FF2B5EF4-FFF2-40B4-BE49-F238E27FC236}">
                <a16:creationId xmlns:a16="http://schemas.microsoft.com/office/drawing/2014/main" id="{0B268457-DC67-4CAB-CD45-B003C46AC9DE}"/>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7" name="Grafik 16" descr="Lichter an Silhouette">
            <a:extLst>
              <a:ext uri="{FF2B5EF4-FFF2-40B4-BE49-F238E27FC236}">
                <a16:creationId xmlns:a16="http://schemas.microsoft.com/office/drawing/2014/main" id="{1627314B-321C-4BDC-0263-5FDABE38F86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Tree>
    <p:extLst>
      <p:ext uri="{BB962C8B-B14F-4D97-AF65-F5344CB8AC3E}">
        <p14:creationId xmlns:p14="http://schemas.microsoft.com/office/powerpoint/2010/main" val="287913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D117F2-2A79-F32A-B86F-E939730D8D85}"/>
              </a:ext>
            </a:extLst>
          </p:cNvPr>
          <p:cNvSpPr>
            <a:spLocks noGrp="1"/>
          </p:cNvSpPr>
          <p:nvPr>
            <p:ph type="title"/>
          </p:nvPr>
        </p:nvSpPr>
        <p:spPr/>
        <p:txBody>
          <a:bodyPr/>
          <a:lstStyle/>
          <a:p>
            <a:r>
              <a:rPr lang="de-DE" dirty="0"/>
              <a:t>Kalender mit wichtigen Abrechnungsterminen</a:t>
            </a:r>
          </a:p>
        </p:txBody>
      </p:sp>
      <p:sp>
        <p:nvSpPr>
          <p:cNvPr id="5" name="Foliennummernplatzhalter 4">
            <a:extLst>
              <a:ext uri="{FF2B5EF4-FFF2-40B4-BE49-F238E27FC236}">
                <a16:creationId xmlns:a16="http://schemas.microsoft.com/office/drawing/2014/main" id="{ABA6E683-9028-74C5-BD59-94CBF16E0D5F}"/>
              </a:ext>
            </a:extLst>
          </p:cNvPr>
          <p:cNvSpPr>
            <a:spLocks noGrp="1"/>
          </p:cNvSpPr>
          <p:nvPr>
            <p:ph type="sldNum" sz="quarter" idx="16"/>
          </p:nvPr>
        </p:nvSpPr>
        <p:spPr/>
        <p:txBody>
          <a:bodyPr/>
          <a:lstStyle/>
          <a:p>
            <a:fld id="{563F8326-2D3F-44D0-8A27-327B93DAAA3E}" type="slidenum">
              <a:rPr lang="de-DE" smtClean="0"/>
              <a:pPr/>
              <a:t>58</a:t>
            </a:fld>
            <a:endParaRPr lang="de-DE"/>
          </a:p>
        </p:txBody>
      </p:sp>
      <p:sp>
        <p:nvSpPr>
          <p:cNvPr id="9" name="Rechteck 8">
            <a:extLst>
              <a:ext uri="{FF2B5EF4-FFF2-40B4-BE49-F238E27FC236}">
                <a16:creationId xmlns:a16="http://schemas.microsoft.com/office/drawing/2014/main" id="{1E94B7D2-C5C2-8985-0F6A-924ACD5D674B}"/>
              </a:ext>
            </a:extLst>
          </p:cNvPr>
          <p:cNvSpPr/>
          <p:nvPr/>
        </p:nvSpPr>
        <p:spPr>
          <a:xfrm>
            <a:off x="8986983" y="2699933"/>
            <a:ext cx="2715490" cy="1967344"/>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buClr>
                <a:srgbClr val="26B6E6"/>
              </a:buClr>
              <a:buSzPct val="130000"/>
              <a:defRPr/>
            </a:pPr>
            <a:r>
              <a:rPr lang="de-DE" sz="1600" dirty="0">
                <a:solidFill>
                  <a:schemeClr val="tx2"/>
                </a:solidFill>
              </a:rPr>
              <a:t>Den Kalender finden Sie unter </a:t>
            </a:r>
            <a:r>
              <a:rPr lang="de-DE" altLang="de-DE" sz="1600" dirty="0">
                <a:solidFill>
                  <a:srgbClr val="00305E"/>
                </a:solidFill>
                <a:latin typeface="Arial" panose="020B0604020202020204" pitchFamily="34" charset="0"/>
                <a:cs typeface="Arial" panose="020B0604020202020204" pitchFamily="34" charset="0"/>
                <a:hlinkClick r:id="rId2"/>
              </a:rPr>
              <a:t>www.medi-verbund.de </a:t>
            </a:r>
            <a:r>
              <a:rPr lang="de-DE" altLang="de-DE" sz="1600" b="1" dirty="0">
                <a:solidFill>
                  <a:srgbClr val="00305E"/>
                </a:solidFill>
                <a:latin typeface="Arial" panose="020B0604020202020204" pitchFamily="34" charset="0"/>
                <a:cs typeface="Arial" panose="020B0604020202020204" pitchFamily="34" charset="0"/>
              </a:rPr>
              <a:t>→ </a:t>
            </a:r>
            <a:r>
              <a:rPr lang="de-DE" altLang="de-DE" sz="1600" dirty="0">
                <a:solidFill>
                  <a:srgbClr val="00305E"/>
                </a:solidFill>
                <a:latin typeface="Arial" panose="020B0604020202020204" pitchFamily="34" charset="0"/>
                <a:cs typeface="Arial" panose="020B0604020202020204" pitchFamily="34" charset="0"/>
              </a:rPr>
              <a:t>Leistungen → </a:t>
            </a:r>
            <a:r>
              <a:rPr lang="de-DE" altLang="de-DE" sz="1600" b="1" dirty="0">
                <a:solidFill>
                  <a:srgbClr val="00305E"/>
                </a:solidFill>
                <a:latin typeface="Arial" panose="020B0604020202020204" pitchFamily="34" charset="0"/>
                <a:cs typeface="Arial" panose="020B0604020202020204" pitchFamily="34" charset="0"/>
              </a:rPr>
              <a:t> </a:t>
            </a:r>
            <a:r>
              <a:rPr lang="de-DE" altLang="de-DE" sz="1600" dirty="0">
                <a:solidFill>
                  <a:srgbClr val="00305E"/>
                </a:solidFill>
                <a:latin typeface="Arial" panose="020B0604020202020204" pitchFamily="34" charset="0"/>
                <a:cs typeface="Arial" panose="020B0604020202020204" pitchFamily="34" charset="0"/>
              </a:rPr>
              <a:t>Verträge/Abrechnung </a:t>
            </a:r>
            <a:r>
              <a:rPr lang="de-DE" altLang="de-DE" sz="1600" b="1" dirty="0">
                <a:solidFill>
                  <a:srgbClr val="00305E"/>
                </a:solidFill>
                <a:latin typeface="Arial" panose="020B0604020202020204" pitchFamily="34" charset="0"/>
                <a:cs typeface="Arial" panose="020B0604020202020204" pitchFamily="34" charset="0"/>
              </a:rPr>
              <a:t>→ </a:t>
            </a:r>
            <a:r>
              <a:rPr lang="de-DE" altLang="de-DE" sz="1600" dirty="0">
                <a:solidFill>
                  <a:srgbClr val="00305E"/>
                </a:solidFill>
                <a:latin typeface="Arial" panose="020B0604020202020204" pitchFamily="34" charset="0"/>
                <a:cs typeface="Arial" panose="020B0604020202020204" pitchFamily="34" charset="0"/>
              </a:rPr>
              <a:t>AOK/Bosch BKK Pneumologie </a:t>
            </a:r>
          </a:p>
          <a:p>
            <a:pPr lvl="0" algn="ctr">
              <a:buClr>
                <a:srgbClr val="26B6E6"/>
              </a:buClr>
              <a:buSzPct val="130000"/>
              <a:defRPr/>
            </a:pPr>
            <a:r>
              <a:rPr lang="de-DE" altLang="de-DE" sz="1600" dirty="0">
                <a:solidFill>
                  <a:srgbClr val="00305E"/>
                </a:solidFill>
                <a:latin typeface="Arial" panose="020B0604020202020204" pitchFamily="34" charset="0"/>
                <a:cs typeface="Arial" panose="020B0604020202020204" pitchFamily="34" charset="0"/>
              </a:rPr>
              <a:t>→ Abrechnungsunterlagen</a:t>
            </a:r>
          </a:p>
        </p:txBody>
      </p:sp>
      <p:sp>
        <p:nvSpPr>
          <p:cNvPr id="3" name="Fußzeilenplatzhalter 5">
            <a:extLst>
              <a:ext uri="{FF2B5EF4-FFF2-40B4-BE49-F238E27FC236}">
                <a16:creationId xmlns:a16="http://schemas.microsoft.com/office/drawing/2014/main" id="{1C686601-31CC-E1C4-CA67-24512157584F}"/>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4" name="Fußzeilenplatzhalter 5">
            <a:extLst>
              <a:ext uri="{FF2B5EF4-FFF2-40B4-BE49-F238E27FC236}">
                <a16:creationId xmlns:a16="http://schemas.microsoft.com/office/drawing/2014/main" id="{E4FE8344-624F-26DE-F7BB-318624B60919}"/>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pic>
        <p:nvPicPr>
          <p:cNvPr id="7" name="Grafik 6">
            <a:extLst>
              <a:ext uri="{FF2B5EF4-FFF2-40B4-BE49-F238E27FC236}">
                <a16:creationId xmlns:a16="http://schemas.microsoft.com/office/drawing/2014/main" id="{55293452-2197-A8CF-DB12-303D773DE792}"/>
              </a:ext>
            </a:extLst>
          </p:cNvPr>
          <p:cNvPicPr>
            <a:picLocks noChangeAspect="1"/>
          </p:cNvPicPr>
          <p:nvPr/>
        </p:nvPicPr>
        <p:blipFill>
          <a:blip r:embed="rId3"/>
          <a:stretch>
            <a:fillRect/>
          </a:stretch>
        </p:blipFill>
        <p:spPr>
          <a:xfrm>
            <a:off x="379186" y="860153"/>
            <a:ext cx="8375515" cy="5619654"/>
          </a:xfrm>
          <a:prstGeom prst="rect">
            <a:avLst/>
          </a:prstGeom>
        </p:spPr>
      </p:pic>
    </p:spTree>
    <p:extLst>
      <p:ext uri="{BB962C8B-B14F-4D97-AF65-F5344CB8AC3E}">
        <p14:creationId xmlns:p14="http://schemas.microsoft.com/office/powerpoint/2010/main" val="37496525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8E2F5-EFAD-B18D-582F-E8F48429D5C3}"/>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EAD38D0C-92AF-4573-BB89-207E6FFCCF16}"/>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B4D5F77A-BC0E-37BC-1233-94FDB53974CA}"/>
              </a:ext>
            </a:extLst>
          </p:cNvPr>
          <p:cNvSpPr>
            <a:spLocks noGrp="1"/>
          </p:cNvSpPr>
          <p:nvPr>
            <p:ph type="body" sz="quarter" idx="12"/>
          </p:nvPr>
        </p:nvSpPr>
        <p:spPr/>
        <p:txBody>
          <a:bodyPr/>
          <a:lstStyle/>
          <a:p>
            <a:r>
              <a:rPr lang="de-DE" dirty="0"/>
              <a:t>Teilnahme der Versicherten</a:t>
            </a:r>
          </a:p>
          <a:p>
            <a:endParaRPr lang="de-DE" dirty="0"/>
          </a:p>
        </p:txBody>
      </p:sp>
      <p:sp>
        <p:nvSpPr>
          <p:cNvPr id="4" name="Textplatzhalter 3">
            <a:extLst>
              <a:ext uri="{FF2B5EF4-FFF2-40B4-BE49-F238E27FC236}">
                <a16:creationId xmlns:a16="http://schemas.microsoft.com/office/drawing/2014/main" id="{9DDD7B8E-C13F-5A6E-A56B-E13D8A76DF49}"/>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CE6D825D-0A57-F6CE-5B57-A6989985D3A5}"/>
              </a:ext>
            </a:extLst>
          </p:cNvPr>
          <p:cNvSpPr>
            <a:spLocks noGrp="1"/>
          </p:cNvSpPr>
          <p:nvPr>
            <p:ph type="body" sz="quarter" idx="14"/>
          </p:nvPr>
        </p:nvSpPr>
        <p:spPr/>
        <p:txBody>
          <a:bodyPr/>
          <a:lstStyle/>
          <a:p>
            <a:r>
              <a:rPr lang="de-DE" dirty="0"/>
              <a:t>Sofortabrechnung nach Einschreibung (SANE)</a:t>
            </a:r>
          </a:p>
        </p:txBody>
      </p:sp>
      <p:sp>
        <p:nvSpPr>
          <p:cNvPr id="6" name="Textplatzhalter 5">
            <a:extLst>
              <a:ext uri="{FF2B5EF4-FFF2-40B4-BE49-F238E27FC236}">
                <a16:creationId xmlns:a16="http://schemas.microsoft.com/office/drawing/2014/main" id="{38687984-DB27-FBAE-6D6F-4F6F80C7C0B9}"/>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4A1E49AD-2443-51D5-9F31-6DB2BBEE25D0}"/>
              </a:ext>
            </a:extLst>
          </p:cNvPr>
          <p:cNvSpPr>
            <a:spLocks noGrp="1"/>
          </p:cNvSpPr>
          <p:nvPr>
            <p:ph type="body" sz="quarter" idx="16"/>
          </p:nvPr>
        </p:nvSpPr>
        <p:spPr/>
        <p:txBody>
          <a:bodyPr/>
          <a:lstStyle/>
          <a:p>
            <a:r>
              <a:rPr lang="de-DE" dirty="0"/>
              <a:t>Vergütungs- und Abrechnungssystematik</a:t>
            </a:r>
          </a:p>
          <a:p>
            <a:endParaRPr lang="de-DE" dirty="0"/>
          </a:p>
        </p:txBody>
      </p:sp>
      <p:sp>
        <p:nvSpPr>
          <p:cNvPr id="8" name="Textplatzhalter 7">
            <a:extLst>
              <a:ext uri="{FF2B5EF4-FFF2-40B4-BE49-F238E27FC236}">
                <a16:creationId xmlns:a16="http://schemas.microsoft.com/office/drawing/2014/main" id="{F705C252-2BD3-53FC-766C-CF539F3C578B}"/>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03308AC6-09AC-E83A-3E19-EA5057BB0AB6}"/>
              </a:ext>
            </a:extLst>
          </p:cNvPr>
          <p:cNvSpPr>
            <a:spLocks noGrp="1"/>
          </p:cNvSpPr>
          <p:nvPr>
            <p:ph type="body" sz="quarter" idx="18"/>
          </p:nvPr>
        </p:nvSpPr>
        <p:spPr/>
        <p:txBody>
          <a:bodyPr/>
          <a:lstStyle/>
          <a:p>
            <a:r>
              <a:rPr lang="de-DE" dirty="0"/>
              <a:t>Abrechnungsprozess</a:t>
            </a:r>
          </a:p>
          <a:p>
            <a:endParaRPr lang="de-DE" dirty="0"/>
          </a:p>
        </p:txBody>
      </p:sp>
      <p:sp>
        <p:nvSpPr>
          <p:cNvPr id="10" name="Textplatzhalter 9">
            <a:extLst>
              <a:ext uri="{FF2B5EF4-FFF2-40B4-BE49-F238E27FC236}">
                <a16:creationId xmlns:a16="http://schemas.microsoft.com/office/drawing/2014/main" id="{E2EB748D-D78C-EBBE-B9B7-863D3CFA7526}"/>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8785AEF9-97C2-9A61-5B55-A1652E9078A5}"/>
              </a:ext>
            </a:extLst>
          </p:cNvPr>
          <p:cNvSpPr>
            <a:spLocks noGrp="1"/>
          </p:cNvSpPr>
          <p:nvPr>
            <p:ph type="body" sz="quarter" idx="20"/>
          </p:nvPr>
        </p:nvSpPr>
        <p:spPr/>
        <p:txBody>
          <a:bodyPr/>
          <a:lstStyle/>
          <a:p>
            <a:r>
              <a:rPr lang="de-DE" dirty="0">
                <a:solidFill>
                  <a:schemeClr val="accent2"/>
                </a:solidFill>
              </a:rPr>
              <a:t>Internetauftritt</a:t>
            </a:r>
          </a:p>
          <a:p>
            <a:endParaRPr lang="de-DE" dirty="0"/>
          </a:p>
        </p:txBody>
      </p:sp>
      <p:sp>
        <p:nvSpPr>
          <p:cNvPr id="22" name="Foliennummernplatzhalter 21">
            <a:extLst>
              <a:ext uri="{FF2B5EF4-FFF2-40B4-BE49-F238E27FC236}">
                <a16:creationId xmlns:a16="http://schemas.microsoft.com/office/drawing/2014/main" id="{216A2425-416D-C56F-AA13-E80A6CDB55DA}"/>
              </a:ext>
            </a:extLst>
          </p:cNvPr>
          <p:cNvSpPr>
            <a:spLocks noGrp="1"/>
          </p:cNvSpPr>
          <p:nvPr>
            <p:ph type="sldNum" sz="quarter" idx="11"/>
          </p:nvPr>
        </p:nvSpPr>
        <p:spPr/>
        <p:txBody>
          <a:bodyPr/>
          <a:lstStyle/>
          <a:p>
            <a:fld id="{563F8326-2D3F-44D0-8A27-327B93DAAA3E}" type="slidenum">
              <a:rPr lang="de-DE" smtClean="0"/>
              <a:pPr/>
              <a:t>59</a:t>
            </a:fld>
            <a:endParaRPr lang="de-DE"/>
          </a:p>
        </p:txBody>
      </p:sp>
      <p:sp>
        <p:nvSpPr>
          <p:cNvPr id="23" name="Fußzeilenplatzhalter 22">
            <a:extLst>
              <a:ext uri="{FF2B5EF4-FFF2-40B4-BE49-F238E27FC236}">
                <a16:creationId xmlns:a16="http://schemas.microsoft.com/office/drawing/2014/main" id="{FCAB09A4-B25E-4E96-AFB8-AA65393821CD}"/>
              </a:ext>
            </a:extLst>
          </p:cNvPr>
          <p:cNvSpPr>
            <a:spLocks noGrp="1"/>
          </p:cNvSpPr>
          <p:nvPr>
            <p:ph type="ftr" sz="quarter" idx="10"/>
          </p:nvPr>
        </p:nvSpPr>
        <p:spPr/>
        <p:txBody>
          <a:bodyPr/>
          <a:lstStyle/>
          <a:p>
            <a:r>
              <a:rPr lang="de-DE"/>
              <a:t>Abrechnungsschulung Pneumologie</a:t>
            </a:r>
          </a:p>
        </p:txBody>
      </p:sp>
    </p:spTree>
    <p:extLst>
      <p:ext uri="{BB962C8B-B14F-4D97-AF65-F5344CB8AC3E}">
        <p14:creationId xmlns:p14="http://schemas.microsoft.com/office/powerpoint/2010/main" val="22640972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D551B-A0A9-F88B-90F9-96B79EB4CFCC}"/>
            </a:ext>
          </a:extLst>
        </p:cNvPr>
        <p:cNvGrpSpPr/>
        <p:nvPr/>
      </p:nvGrpSpPr>
      <p:grpSpPr>
        <a:xfrm>
          <a:off x="0" y="0"/>
          <a:ext cx="0" cy="0"/>
          <a:chOff x="0" y="0"/>
          <a:chExt cx="0" cy="0"/>
        </a:xfrm>
      </p:grpSpPr>
      <p:grpSp>
        <p:nvGrpSpPr>
          <p:cNvPr id="22" name="Gruppieren 21">
            <a:extLst>
              <a:ext uri="{FF2B5EF4-FFF2-40B4-BE49-F238E27FC236}">
                <a16:creationId xmlns:a16="http://schemas.microsoft.com/office/drawing/2014/main" id="{0A8374BB-DC7B-BA2F-DB39-D221CBBA908B}"/>
              </a:ext>
            </a:extLst>
          </p:cNvPr>
          <p:cNvGrpSpPr/>
          <p:nvPr/>
        </p:nvGrpSpPr>
        <p:grpSpPr>
          <a:xfrm>
            <a:off x="379186" y="1284107"/>
            <a:ext cx="7473528" cy="3109420"/>
            <a:chOff x="569165" y="1284107"/>
            <a:chExt cx="7473528" cy="3109420"/>
          </a:xfrm>
          <a:effectLst>
            <a:outerShdw blurRad="50800" dist="38100" dir="13500000" algn="br" rotWithShape="0">
              <a:prstClr val="black">
                <a:alpha val="40000"/>
              </a:prstClr>
            </a:outerShdw>
          </a:effectLst>
        </p:grpSpPr>
        <p:pic>
          <p:nvPicPr>
            <p:cNvPr id="14" name="Grafik 13">
              <a:extLst>
                <a:ext uri="{FF2B5EF4-FFF2-40B4-BE49-F238E27FC236}">
                  <a16:creationId xmlns:a16="http://schemas.microsoft.com/office/drawing/2014/main" id="{6E2C52F5-0C94-37D4-5C6E-B77026CF0C91}"/>
                </a:ext>
              </a:extLst>
            </p:cNvPr>
            <p:cNvPicPr>
              <a:picLocks noChangeAspect="1"/>
            </p:cNvPicPr>
            <p:nvPr/>
          </p:nvPicPr>
          <p:blipFill>
            <a:blip r:embed="rId2"/>
            <a:srcRect l="2479"/>
            <a:stretch>
              <a:fillRect/>
            </a:stretch>
          </p:blipFill>
          <p:spPr>
            <a:xfrm>
              <a:off x="569165" y="1284107"/>
              <a:ext cx="7473528" cy="3109420"/>
            </a:xfrm>
            <a:prstGeom prst="rect">
              <a:avLst/>
            </a:prstGeom>
          </p:spPr>
        </p:pic>
        <p:sp>
          <p:nvSpPr>
            <p:cNvPr id="15" name="Rechteck 14">
              <a:extLst>
                <a:ext uri="{FF2B5EF4-FFF2-40B4-BE49-F238E27FC236}">
                  <a16:creationId xmlns:a16="http://schemas.microsoft.com/office/drawing/2014/main" id="{808C0680-29AA-66EE-3F63-32F9E725C59D}"/>
                </a:ext>
              </a:extLst>
            </p:cNvPr>
            <p:cNvSpPr/>
            <p:nvPr/>
          </p:nvSpPr>
          <p:spPr>
            <a:xfrm>
              <a:off x="3938258" y="1284108"/>
              <a:ext cx="579421" cy="218768"/>
            </a:xfrm>
            <a:prstGeom prst="rect">
              <a:avLst/>
            </a:prstGeom>
            <a:no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
          <p:nvSpPr>
            <p:cNvPr id="16" name="Rechteck 15">
              <a:extLst>
                <a:ext uri="{FF2B5EF4-FFF2-40B4-BE49-F238E27FC236}">
                  <a16:creationId xmlns:a16="http://schemas.microsoft.com/office/drawing/2014/main" id="{F7DBD706-56CC-3326-7BA7-DF96C369B28C}"/>
                </a:ext>
              </a:extLst>
            </p:cNvPr>
            <p:cNvSpPr/>
            <p:nvPr/>
          </p:nvSpPr>
          <p:spPr>
            <a:xfrm>
              <a:off x="4135926" y="1977326"/>
              <a:ext cx="1069817" cy="218768"/>
            </a:xfrm>
            <a:prstGeom prst="rect">
              <a:avLst/>
            </a:prstGeom>
            <a:no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grpSp>
      <p:sp>
        <p:nvSpPr>
          <p:cNvPr id="2" name="Titel 1">
            <a:extLst>
              <a:ext uri="{FF2B5EF4-FFF2-40B4-BE49-F238E27FC236}">
                <a16:creationId xmlns:a16="http://schemas.microsoft.com/office/drawing/2014/main" id="{A734493A-4852-A721-CE09-F4164C17EDA4}"/>
              </a:ext>
            </a:extLst>
          </p:cNvPr>
          <p:cNvSpPr>
            <a:spLocks noGrp="1"/>
          </p:cNvSpPr>
          <p:nvPr>
            <p:ph type="title"/>
          </p:nvPr>
        </p:nvSpPr>
        <p:spPr/>
        <p:txBody>
          <a:bodyPr/>
          <a:lstStyle/>
          <a:p>
            <a:r>
              <a:rPr lang="de-DE" cap="none" dirty="0"/>
              <a:t>www.medi-verbund.de</a:t>
            </a:r>
          </a:p>
        </p:txBody>
      </p:sp>
      <p:sp>
        <p:nvSpPr>
          <p:cNvPr id="3" name="Textplatzhalter 2">
            <a:extLst>
              <a:ext uri="{FF2B5EF4-FFF2-40B4-BE49-F238E27FC236}">
                <a16:creationId xmlns:a16="http://schemas.microsoft.com/office/drawing/2014/main" id="{870BEA85-414F-81C8-A036-A954454A9ADF}"/>
              </a:ext>
            </a:extLst>
          </p:cNvPr>
          <p:cNvSpPr>
            <a:spLocks noGrp="1"/>
          </p:cNvSpPr>
          <p:nvPr>
            <p:ph type="body" sz="quarter" idx="20"/>
          </p:nvPr>
        </p:nvSpPr>
        <p:spPr/>
        <p:txBody>
          <a:bodyPr/>
          <a:lstStyle/>
          <a:p>
            <a:endParaRPr lang="de-DE" dirty="0"/>
          </a:p>
        </p:txBody>
      </p:sp>
      <p:sp>
        <p:nvSpPr>
          <p:cNvPr id="5" name="Foliennummernplatzhalter 4">
            <a:extLst>
              <a:ext uri="{FF2B5EF4-FFF2-40B4-BE49-F238E27FC236}">
                <a16:creationId xmlns:a16="http://schemas.microsoft.com/office/drawing/2014/main" id="{BC4067C7-D1DA-338C-8FD4-33BC35709A1C}"/>
              </a:ext>
            </a:extLst>
          </p:cNvPr>
          <p:cNvSpPr>
            <a:spLocks noGrp="1"/>
          </p:cNvSpPr>
          <p:nvPr>
            <p:ph type="sldNum" sz="quarter" idx="16"/>
          </p:nvPr>
        </p:nvSpPr>
        <p:spPr/>
        <p:txBody>
          <a:bodyPr/>
          <a:lstStyle/>
          <a:p>
            <a:fld id="{563F8326-2D3F-44D0-8A27-327B93DAAA3E}" type="slidenum">
              <a:rPr lang="de-DE" smtClean="0"/>
              <a:pPr/>
              <a:t>60</a:t>
            </a:fld>
            <a:endParaRPr lang="de-DE"/>
          </a:p>
        </p:txBody>
      </p:sp>
      <p:pic>
        <p:nvPicPr>
          <p:cNvPr id="18" name="Grafik 17">
            <a:extLst>
              <a:ext uri="{FF2B5EF4-FFF2-40B4-BE49-F238E27FC236}">
                <a16:creationId xmlns:a16="http://schemas.microsoft.com/office/drawing/2014/main" id="{EFA86D6A-3974-7A87-EBE4-F46E63D74FCC}"/>
              </a:ext>
            </a:extLst>
          </p:cNvPr>
          <p:cNvPicPr>
            <a:picLocks noChangeAspect="1"/>
          </p:cNvPicPr>
          <p:nvPr/>
        </p:nvPicPr>
        <p:blipFill>
          <a:blip r:embed="rId3"/>
          <a:stretch>
            <a:fillRect/>
          </a:stretch>
        </p:blipFill>
        <p:spPr>
          <a:xfrm>
            <a:off x="379186" y="4529920"/>
            <a:ext cx="2562955" cy="1977137"/>
          </a:xfrm>
          <a:prstGeom prst="rect">
            <a:avLst/>
          </a:prstGeom>
          <a:effectLst>
            <a:outerShdw blurRad="50800" dist="38100" dir="13500000" algn="br" rotWithShape="0">
              <a:prstClr val="black">
                <a:alpha val="40000"/>
              </a:prstClr>
            </a:outerShdw>
          </a:effectLst>
        </p:spPr>
      </p:pic>
      <p:sp>
        <p:nvSpPr>
          <p:cNvPr id="19" name="Rechteck 18">
            <a:extLst>
              <a:ext uri="{FF2B5EF4-FFF2-40B4-BE49-F238E27FC236}">
                <a16:creationId xmlns:a16="http://schemas.microsoft.com/office/drawing/2014/main" id="{99778A18-A1B4-E2E6-162A-D2BC1B52B539}"/>
              </a:ext>
            </a:extLst>
          </p:cNvPr>
          <p:cNvSpPr/>
          <p:nvPr/>
        </p:nvSpPr>
        <p:spPr>
          <a:xfrm>
            <a:off x="1255938" y="6012000"/>
            <a:ext cx="809449" cy="218768"/>
          </a:xfrm>
          <a:prstGeom prst="rect">
            <a:avLst/>
          </a:prstGeom>
          <a:no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21" name="Grafik 20">
            <a:extLst>
              <a:ext uri="{FF2B5EF4-FFF2-40B4-BE49-F238E27FC236}">
                <a16:creationId xmlns:a16="http://schemas.microsoft.com/office/drawing/2014/main" id="{B1A7D324-ECE8-B083-0B3A-5D0AAE8C3069}"/>
              </a:ext>
            </a:extLst>
          </p:cNvPr>
          <p:cNvPicPr>
            <a:picLocks noChangeAspect="1"/>
          </p:cNvPicPr>
          <p:nvPr/>
        </p:nvPicPr>
        <p:blipFill>
          <a:blip r:embed="rId4"/>
          <a:stretch>
            <a:fillRect/>
          </a:stretch>
        </p:blipFill>
        <p:spPr>
          <a:xfrm>
            <a:off x="5615708" y="2084837"/>
            <a:ext cx="6192015" cy="4105328"/>
          </a:xfrm>
          <a:prstGeom prst="rect">
            <a:avLst/>
          </a:prstGeom>
          <a:effectLst>
            <a:outerShdw blurRad="50800" dist="38100" dir="13500000" algn="br" rotWithShape="0">
              <a:prstClr val="black">
                <a:alpha val="40000"/>
              </a:prstClr>
            </a:outerShdw>
          </a:effectLst>
        </p:spPr>
      </p:pic>
      <p:cxnSp>
        <p:nvCxnSpPr>
          <p:cNvPr id="25" name="Gerade Verbindung mit Pfeil 24">
            <a:extLst>
              <a:ext uri="{FF2B5EF4-FFF2-40B4-BE49-F238E27FC236}">
                <a16:creationId xmlns:a16="http://schemas.microsoft.com/office/drawing/2014/main" id="{8CCD2AAF-FEE9-E201-74B2-F91FEC304863}"/>
              </a:ext>
            </a:extLst>
          </p:cNvPr>
          <p:cNvCxnSpPr>
            <a:stCxn id="15" idx="2"/>
            <a:endCxn id="16" idx="0"/>
          </p:cNvCxnSpPr>
          <p:nvPr/>
        </p:nvCxnSpPr>
        <p:spPr>
          <a:xfrm>
            <a:off x="4037990" y="1502876"/>
            <a:ext cx="442866" cy="474450"/>
          </a:xfrm>
          <a:prstGeom prst="straightConnector1">
            <a:avLst/>
          </a:prstGeom>
          <a:ln w="1905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3089F415-51A0-BF82-265F-DED85BEBAA6B}"/>
              </a:ext>
            </a:extLst>
          </p:cNvPr>
          <p:cNvCxnSpPr>
            <a:stCxn id="16" idx="1"/>
          </p:cNvCxnSpPr>
          <p:nvPr/>
        </p:nvCxnSpPr>
        <p:spPr>
          <a:xfrm flipH="1">
            <a:off x="2189018" y="2086710"/>
            <a:ext cx="1756929" cy="2993290"/>
          </a:xfrm>
          <a:prstGeom prst="straightConnector1">
            <a:avLst/>
          </a:prstGeom>
          <a:ln w="1905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29" name="Gerade Verbindung mit Pfeil 28">
            <a:extLst>
              <a:ext uri="{FF2B5EF4-FFF2-40B4-BE49-F238E27FC236}">
                <a16:creationId xmlns:a16="http://schemas.microsoft.com/office/drawing/2014/main" id="{9F423B4D-651D-BA9C-40B5-FD994D2E452E}"/>
              </a:ext>
            </a:extLst>
          </p:cNvPr>
          <p:cNvCxnSpPr/>
          <p:nvPr/>
        </p:nvCxnSpPr>
        <p:spPr>
          <a:xfrm flipV="1">
            <a:off x="2189018" y="4529920"/>
            <a:ext cx="3426690" cy="1482080"/>
          </a:xfrm>
          <a:prstGeom prst="straightConnector1">
            <a:avLst/>
          </a:prstGeom>
          <a:ln w="1905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sp>
        <p:nvSpPr>
          <p:cNvPr id="4" name="Fußzeilenplatzhalter 5">
            <a:extLst>
              <a:ext uri="{FF2B5EF4-FFF2-40B4-BE49-F238E27FC236}">
                <a16:creationId xmlns:a16="http://schemas.microsoft.com/office/drawing/2014/main" id="{6BA54EDB-984F-1F98-F505-C2FE5778B465}"/>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6" name="Fußzeilenplatzhalter 5">
            <a:extLst>
              <a:ext uri="{FF2B5EF4-FFF2-40B4-BE49-F238E27FC236}">
                <a16:creationId xmlns:a16="http://schemas.microsoft.com/office/drawing/2014/main" id="{9B0A9D1D-F9E8-9E85-08D3-CAE2C53C983E}"/>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0336558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C6B2D-0A0E-7941-DE10-B117B6C039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F923DF3-FC4E-74A6-6BA6-90F392C25981}"/>
              </a:ext>
            </a:extLst>
          </p:cNvPr>
          <p:cNvSpPr>
            <a:spLocks noGrp="1"/>
          </p:cNvSpPr>
          <p:nvPr>
            <p:ph type="title"/>
          </p:nvPr>
        </p:nvSpPr>
        <p:spPr/>
        <p:txBody>
          <a:bodyPr/>
          <a:lstStyle/>
          <a:p>
            <a:r>
              <a:rPr lang="de-DE" cap="none" dirty="0"/>
              <a:t>www.medi-arztportal.de</a:t>
            </a:r>
          </a:p>
        </p:txBody>
      </p:sp>
      <p:sp>
        <p:nvSpPr>
          <p:cNvPr id="3" name="Textplatzhalter 2">
            <a:extLst>
              <a:ext uri="{FF2B5EF4-FFF2-40B4-BE49-F238E27FC236}">
                <a16:creationId xmlns:a16="http://schemas.microsoft.com/office/drawing/2014/main" id="{B28875C3-64BE-DB1F-1C0B-BDF9DFFA081A}"/>
              </a:ext>
            </a:extLst>
          </p:cNvPr>
          <p:cNvSpPr>
            <a:spLocks noGrp="1"/>
          </p:cNvSpPr>
          <p:nvPr>
            <p:ph type="body" sz="quarter" idx="20"/>
          </p:nvPr>
        </p:nvSpPr>
        <p:spPr/>
        <p:txBody>
          <a:bodyPr/>
          <a:lstStyle/>
          <a:p>
            <a:endParaRPr lang="de-DE" dirty="0"/>
          </a:p>
        </p:txBody>
      </p:sp>
      <p:sp>
        <p:nvSpPr>
          <p:cNvPr id="5" name="Foliennummernplatzhalter 4">
            <a:extLst>
              <a:ext uri="{FF2B5EF4-FFF2-40B4-BE49-F238E27FC236}">
                <a16:creationId xmlns:a16="http://schemas.microsoft.com/office/drawing/2014/main" id="{67227F5A-62BF-A168-BCA1-47B6EA1B3706}"/>
              </a:ext>
            </a:extLst>
          </p:cNvPr>
          <p:cNvSpPr>
            <a:spLocks noGrp="1"/>
          </p:cNvSpPr>
          <p:nvPr>
            <p:ph type="sldNum" sz="quarter" idx="16"/>
          </p:nvPr>
        </p:nvSpPr>
        <p:spPr/>
        <p:txBody>
          <a:bodyPr/>
          <a:lstStyle/>
          <a:p>
            <a:fld id="{563F8326-2D3F-44D0-8A27-327B93DAAA3E}" type="slidenum">
              <a:rPr lang="de-DE" smtClean="0"/>
              <a:pPr/>
              <a:t>61</a:t>
            </a:fld>
            <a:endParaRPr lang="de-DE"/>
          </a:p>
        </p:txBody>
      </p:sp>
      <p:sp>
        <p:nvSpPr>
          <p:cNvPr id="4" name="Inhaltsplatzhalter 3">
            <a:extLst>
              <a:ext uri="{FF2B5EF4-FFF2-40B4-BE49-F238E27FC236}">
                <a16:creationId xmlns:a16="http://schemas.microsoft.com/office/drawing/2014/main" id="{724A5B4D-3A13-C913-8F35-8FF97C2E845F}"/>
              </a:ext>
            </a:extLst>
          </p:cNvPr>
          <p:cNvSpPr>
            <a:spLocks noGrp="1"/>
          </p:cNvSpPr>
          <p:nvPr>
            <p:ph sz="quarter" idx="17"/>
          </p:nvPr>
        </p:nvSpPr>
        <p:spPr>
          <a:xfrm>
            <a:off x="379185" y="1451427"/>
            <a:ext cx="11428538" cy="1716646"/>
          </a:xfrm>
        </p:spPr>
        <p:txBody>
          <a:bodyPr/>
          <a:lstStyle/>
          <a:p>
            <a:pPr marL="285750" indent="-285750">
              <a:buFont typeface="Wingdings" panose="05000000000000000000" pitchFamily="2" charset="2"/>
              <a:buChar char="§"/>
            </a:pPr>
            <a:r>
              <a:rPr lang="de-DE" dirty="0"/>
              <a:t>alle Dokumente, den Facharztvertrag betreffend abrufbar (z.B. Abrechnungsnachweis oder Abrechnungsempfangsbestätigung)</a:t>
            </a:r>
          </a:p>
          <a:p>
            <a:pPr marL="285750" indent="-285750">
              <a:buFont typeface="Wingdings" panose="05000000000000000000" pitchFamily="2" charset="2"/>
              <a:buChar char="§"/>
            </a:pPr>
            <a:r>
              <a:rPr lang="de-DE" dirty="0"/>
              <a:t>Ihre bei uns hinterlegten, persönlichen Daten einsehen und uns Änderung zeitnah, einfach und komfortabel mitteilen</a:t>
            </a:r>
          </a:p>
          <a:p>
            <a:pPr marL="285750" indent="-285750">
              <a:buFont typeface="Wingdings" panose="05000000000000000000" pitchFamily="2" charset="2"/>
              <a:buChar char="§"/>
            </a:pPr>
            <a:r>
              <a:rPr lang="de-DE" dirty="0"/>
              <a:t>Ihre persönlichen Zugangsdaten und alle relevanten Informationen zum MEDIVERBUND Arztportal erhalten Sie mit Ihrem Starterpaket</a:t>
            </a:r>
          </a:p>
          <a:p>
            <a:pPr lvl="5"/>
            <a:endParaRPr lang="de-DE" dirty="0"/>
          </a:p>
        </p:txBody>
      </p:sp>
      <p:sp>
        <p:nvSpPr>
          <p:cNvPr id="17" name="Rechteck 16">
            <a:extLst>
              <a:ext uri="{FF2B5EF4-FFF2-40B4-BE49-F238E27FC236}">
                <a16:creationId xmlns:a16="http://schemas.microsoft.com/office/drawing/2014/main" id="{742D33F4-1DFB-6EB0-709F-793120EF0178}"/>
              </a:ext>
            </a:extLst>
          </p:cNvPr>
          <p:cNvSpPr/>
          <p:nvPr/>
        </p:nvSpPr>
        <p:spPr>
          <a:xfrm>
            <a:off x="9012755" y="1377719"/>
            <a:ext cx="537645" cy="1777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20" name="Grafik 19">
            <a:extLst>
              <a:ext uri="{FF2B5EF4-FFF2-40B4-BE49-F238E27FC236}">
                <a16:creationId xmlns:a16="http://schemas.microsoft.com/office/drawing/2014/main" id="{2E58B784-2B43-0250-2508-CFFBF422D8A8}"/>
              </a:ext>
            </a:extLst>
          </p:cNvPr>
          <p:cNvPicPr>
            <a:picLocks noChangeAspect="1"/>
          </p:cNvPicPr>
          <p:nvPr/>
        </p:nvPicPr>
        <p:blipFill>
          <a:blip r:embed="rId2"/>
          <a:stretch>
            <a:fillRect/>
          </a:stretch>
        </p:blipFill>
        <p:spPr>
          <a:xfrm>
            <a:off x="379185" y="2937164"/>
            <a:ext cx="4693507" cy="2654137"/>
          </a:xfrm>
          <a:prstGeom prst="rect">
            <a:avLst/>
          </a:prstGeom>
        </p:spPr>
      </p:pic>
      <p:pic>
        <p:nvPicPr>
          <p:cNvPr id="23" name="Grafik 22">
            <a:extLst>
              <a:ext uri="{FF2B5EF4-FFF2-40B4-BE49-F238E27FC236}">
                <a16:creationId xmlns:a16="http://schemas.microsoft.com/office/drawing/2014/main" id="{C542458F-C47F-64F3-2FC1-7326CBDD3016}"/>
              </a:ext>
            </a:extLst>
          </p:cNvPr>
          <p:cNvPicPr>
            <a:picLocks noChangeAspect="1"/>
          </p:cNvPicPr>
          <p:nvPr/>
        </p:nvPicPr>
        <p:blipFill>
          <a:blip r:embed="rId3"/>
          <a:stretch>
            <a:fillRect/>
          </a:stretch>
        </p:blipFill>
        <p:spPr>
          <a:xfrm>
            <a:off x="5690516" y="2752436"/>
            <a:ext cx="5691880" cy="3338984"/>
          </a:xfrm>
          <a:prstGeom prst="rect">
            <a:avLst/>
          </a:prstGeom>
        </p:spPr>
      </p:pic>
      <p:sp>
        <p:nvSpPr>
          <p:cNvPr id="6" name="Fußzeilenplatzhalter 5">
            <a:extLst>
              <a:ext uri="{FF2B5EF4-FFF2-40B4-BE49-F238E27FC236}">
                <a16:creationId xmlns:a16="http://schemas.microsoft.com/office/drawing/2014/main" id="{3983FC5E-2DF3-9AD9-4CDA-08F6324D654A}"/>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7" name="Fußzeilenplatzhalter 5">
            <a:extLst>
              <a:ext uri="{FF2B5EF4-FFF2-40B4-BE49-F238E27FC236}">
                <a16:creationId xmlns:a16="http://schemas.microsoft.com/office/drawing/2014/main" id="{93FD6242-FC79-2BB1-2E2F-37522B76908E}"/>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594602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4990E-30CE-8D8F-122C-CDD59958B2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0B84E9-C367-CD57-663C-12BBED200AC2}"/>
              </a:ext>
            </a:extLst>
          </p:cNvPr>
          <p:cNvSpPr>
            <a:spLocks noGrp="1"/>
          </p:cNvSpPr>
          <p:nvPr>
            <p:ph type="title"/>
          </p:nvPr>
        </p:nvSpPr>
        <p:spPr/>
        <p:txBody>
          <a:bodyPr/>
          <a:lstStyle/>
          <a:p>
            <a:r>
              <a:rPr lang="de-DE" cap="none" dirty="0"/>
              <a:t>www.medi-arztsuche.de</a:t>
            </a:r>
          </a:p>
        </p:txBody>
      </p:sp>
      <p:sp>
        <p:nvSpPr>
          <p:cNvPr id="3" name="Textplatzhalter 2">
            <a:extLst>
              <a:ext uri="{FF2B5EF4-FFF2-40B4-BE49-F238E27FC236}">
                <a16:creationId xmlns:a16="http://schemas.microsoft.com/office/drawing/2014/main" id="{3549820D-FB2D-7D17-8109-047484637B3D}"/>
              </a:ext>
            </a:extLst>
          </p:cNvPr>
          <p:cNvSpPr>
            <a:spLocks noGrp="1"/>
          </p:cNvSpPr>
          <p:nvPr>
            <p:ph type="body" sz="quarter" idx="20"/>
          </p:nvPr>
        </p:nvSpPr>
        <p:spPr/>
        <p:txBody>
          <a:bodyPr/>
          <a:lstStyle/>
          <a:p>
            <a:endParaRPr lang="de-DE" dirty="0"/>
          </a:p>
        </p:txBody>
      </p:sp>
      <p:sp>
        <p:nvSpPr>
          <p:cNvPr id="5" name="Foliennummernplatzhalter 4">
            <a:extLst>
              <a:ext uri="{FF2B5EF4-FFF2-40B4-BE49-F238E27FC236}">
                <a16:creationId xmlns:a16="http://schemas.microsoft.com/office/drawing/2014/main" id="{8C238D24-E54C-B187-D094-D933C205E508}"/>
              </a:ext>
            </a:extLst>
          </p:cNvPr>
          <p:cNvSpPr>
            <a:spLocks noGrp="1"/>
          </p:cNvSpPr>
          <p:nvPr>
            <p:ph type="sldNum" sz="quarter" idx="16"/>
          </p:nvPr>
        </p:nvSpPr>
        <p:spPr/>
        <p:txBody>
          <a:bodyPr/>
          <a:lstStyle/>
          <a:p>
            <a:fld id="{563F8326-2D3F-44D0-8A27-327B93DAAA3E}" type="slidenum">
              <a:rPr lang="de-DE" smtClean="0"/>
              <a:pPr/>
              <a:t>62</a:t>
            </a:fld>
            <a:endParaRPr lang="de-DE"/>
          </a:p>
        </p:txBody>
      </p:sp>
      <p:sp>
        <p:nvSpPr>
          <p:cNvPr id="17" name="Rechteck 16">
            <a:extLst>
              <a:ext uri="{FF2B5EF4-FFF2-40B4-BE49-F238E27FC236}">
                <a16:creationId xmlns:a16="http://schemas.microsoft.com/office/drawing/2014/main" id="{5EF2A40A-FB68-326A-E0E9-58D64D82DD7F}"/>
              </a:ext>
            </a:extLst>
          </p:cNvPr>
          <p:cNvSpPr/>
          <p:nvPr/>
        </p:nvSpPr>
        <p:spPr>
          <a:xfrm>
            <a:off x="9012755" y="1377719"/>
            <a:ext cx="537645" cy="1777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8" name="Grafik 7">
            <a:extLst>
              <a:ext uri="{FF2B5EF4-FFF2-40B4-BE49-F238E27FC236}">
                <a16:creationId xmlns:a16="http://schemas.microsoft.com/office/drawing/2014/main" id="{27A6516F-0834-BE67-7609-F29068B440A4}"/>
              </a:ext>
            </a:extLst>
          </p:cNvPr>
          <p:cNvPicPr>
            <a:picLocks noChangeAspect="1"/>
          </p:cNvPicPr>
          <p:nvPr/>
        </p:nvPicPr>
        <p:blipFill>
          <a:blip r:embed="rId2"/>
          <a:srcRect t="1388"/>
          <a:stretch/>
        </p:blipFill>
        <p:spPr>
          <a:xfrm>
            <a:off x="2511813" y="1216130"/>
            <a:ext cx="7163284" cy="3521764"/>
          </a:xfrm>
          <a:prstGeom prst="rect">
            <a:avLst/>
          </a:prstGeom>
        </p:spPr>
      </p:pic>
      <p:pic>
        <p:nvPicPr>
          <p:cNvPr id="9" name="Grafik 8">
            <a:extLst>
              <a:ext uri="{FF2B5EF4-FFF2-40B4-BE49-F238E27FC236}">
                <a16:creationId xmlns:a16="http://schemas.microsoft.com/office/drawing/2014/main" id="{01070A6E-ECD6-512C-7370-149C5CECB951}"/>
              </a:ext>
            </a:extLst>
          </p:cNvPr>
          <p:cNvPicPr>
            <a:picLocks noChangeAspect="1"/>
          </p:cNvPicPr>
          <p:nvPr/>
        </p:nvPicPr>
        <p:blipFill>
          <a:blip r:embed="rId3"/>
          <a:stretch>
            <a:fillRect/>
          </a:stretch>
        </p:blipFill>
        <p:spPr>
          <a:xfrm>
            <a:off x="379186" y="4617331"/>
            <a:ext cx="4855661" cy="1533749"/>
          </a:xfrm>
          <a:prstGeom prst="rect">
            <a:avLst/>
          </a:prstGeom>
        </p:spPr>
      </p:pic>
      <p:pic>
        <p:nvPicPr>
          <p:cNvPr id="10" name="Grafik 9">
            <a:extLst>
              <a:ext uri="{FF2B5EF4-FFF2-40B4-BE49-F238E27FC236}">
                <a16:creationId xmlns:a16="http://schemas.microsoft.com/office/drawing/2014/main" id="{CF4C51A6-841A-E55C-5C05-6FD4039808E4}"/>
              </a:ext>
            </a:extLst>
          </p:cNvPr>
          <p:cNvPicPr>
            <a:picLocks noChangeAspect="1"/>
          </p:cNvPicPr>
          <p:nvPr/>
        </p:nvPicPr>
        <p:blipFill>
          <a:blip r:embed="rId4"/>
          <a:srcRect r="8275"/>
          <a:stretch/>
        </p:blipFill>
        <p:spPr>
          <a:xfrm>
            <a:off x="6093455" y="4617331"/>
            <a:ext cx="5311222" cy="1753303"/>
          </a:xfrm>
          <a:prstGeom prst="rect">
            <a:avLst/>
          </a:prstGeom>
        </p:spPr>
      </p:pic>
      <p:sp>
        <p:nvSpPr>
          <p:cNvPr id="4" name="Fußzeilenplatzhalter 5">
            <a:extLst>
              <a:ext uri="{FF2B5EF4-FFF2-40B4-BE49-F238E27FC236}">
                <a16:creationId xmlns:a16="http://schemas.microsoft.com/office/drawing/2014/main" id="{2A68E8DB-C84A-7DBA-7E20-D97174071060}"/>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6" name="Fußzeilenplatzhalter 5">
            <a:extLst>
              <a:ext uri="{FF2B5EF4-FFF2-40B4-BE49-F238E27FC236}">
                <a16:creationId xmlns:a16="http://schemas.microsoft.com/office/drawing/2014/main" id="{EA0304DF-C1B7-0A1D-2935-A799CF11DAA4}"/>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42585638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691B5-BED9-6370-AB3C-BE6A623DAF9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C6B222A-7080-64B2-243B-B544380243CE}"/>
              </a:ext>
            </a:extLst>
          </p:cNvPr>
          <p:cNvSpPr>
            <a:spLocks noGrp="1"/>
          </p:cNvSpPr>
          <p:nvPr>
            <p:ph type="title"/>
          </p:nvPr>
        </p:nvSpPr>
        <p:spPr/>
        <p:txBody>
          <a:bodyPr/>
          <a:lstStyle/>
          <a:p>
            <a:r>
              <a:rPr lang="de-DE" cap="none" dirty="0"/>
              <a:t>www.medi-arztsuche.de</a:t>
            </a:r>
          </a:p>
        </p:txBody>
      </p:sp>
      <p:sp>
        <p:nvSpPr>
          <p:cNvPr id="3" name="Textplatzhalter 2">
            <a:extLst>
              <a:ext uri="{FF2B5EF4-FFF2-40B4-BE49-F238E27FC236}">
                <a16:creationId xmlns:a16="http://schemas.microsoft.com/office/drawing/2014/main" id="{BDAAB42F-28B4-A53C-BE2B-7A4385169CE4}"/>
              </a:ext>
            </a:extLst>
          </p:cNvPr>
          <p:cNvSpPr>
            <a:spLocks noGrp="1"/>
          </p:cNvSpPr>
          <p:nvPr>
            <p:ph type="body" sz="quarter" idx="20"/>
          </p:nvPr>
        </p:nvSpPr>
        <p:spPr/>
        <p:txBody>
          <a:bodyPr/>
          <a:lstStyle/>
          <a:p>
            <a:endParaRPr lang="de-DE" dirty="0"/>
          </a:p>
        </p:txBody>
      </p:sp>
      <p:sp>
        <p:nvSpPr>
          <p:cNvPr id="5" name="Foliennummernplatzhalter 4">
            <a:extLst>
              <a:ext uri="{FF2B5EF4-FFF2-40B4-BE49-F238E27FC236}">
                <a16:creationId xmlns:a16="http://schemas.microsoft.com/office/drawing/2014/main" id="{D98EC541-D109-CAB6-CD4D-307AABF74F7F}"/>
              </a:ext>
            </a:extLst>
          </p:cNvPr>
          <p:cNvSpPr>
            <a:spLocks noGrp="1"/>
          </p:cNvSpPr>
          <p:nvPr>
            <p:ph type="sldNum" sz="quarter" idx="16"/>
          </p:nvPr>
        </p:nvSpPr>
        <p:spPr/>
        <p:txBody>
          <a:bodyPr/>
          <a:lstStyle/>
          <a:p>
            <a:fld id="{563F8326-2D3F-44D0-8A27-327B93DAAA3E}" type="slidenum">
              <a:rPr lang="de-DE" smtClean="0"/>
              <a:pPr/>
              <a:t>63</a:t>
            </a:fld>
            <a:endParaRPr lang="de-DE"/>
          </a:p>
        </p:txBody>
      </p:sp>
      <p:sp>
        <p:nvSpPr>
          <p:cNvPr id="17" name="Rechteck 16">
            <a:extLst>
              <a:ext uri="{FF2B5EF4-FFF2-40B4-BE49-F238E27FC236}">
                <a16:creationId xmlns:a16="http://schemas.microsoft.com/office/drawing/2014/main" id="{DF5F172B-A10F-4556-1772-EA0FF43D3EE3}"/>
              </a:ext>
            </a:extLst>
          </p:cNvPr>
          <p:cNvSpPr/>
          <p:nvPr/>
        </p:nvSpPr>
        <p:spPr>
          <a:xfrm>
            <a:off x="9012755" y="1377719"/>
            <a:ext cx="537645" cy="1777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6" name="Grafik 5">
            <a:extLst>
              <a:ext uri="{FF2B5EF4-FFF2-40B4-BE49-F238E27FC236}">
                <a16:creationId xmlns:a16="http://schemas.microsoft.com/office/drawing/2014/main" id="{34BB6B41-478D-F029-563A-2A8EE9DF9BA6}"/>
              </a:ext>
            </a:extLst>
          </p:cNvPr>
          <p:cNvPicPr>
            <a:picLocks noChangeAspect="1"/>
          </p:cNvPicPr>
          <p:nvPr/>
        </p:nvPicPr>
        <p:blipFill>
          <a:blip r:embed="rId2"/>
          <a:stretch>
            <a:fillRect/>
          </a:stretch>
        </p:blipFill>
        <p:spPr>
          <a:xfrm>
            <a:off x="2311163" y="1377719"/>
            <a:ext cx="7564583" cy="3950264"/>
          </a:xfrm>
          <a:prstGeom prst="rect">
            <a:avLst/>
          </a:prstGeom>
          <a:effectLst>
            <a:outerShdw blurRad="50800" dist="38100" dir="2700000" algn="tl" rotWithShape="0">
              <a:prstClr val="black">
                <a:alpha val="40000"/>
              </a:prstClr>
            </a:outerShdw>
          </a:effectLst>
        </p:spPr>
      </p:pic>
      <p:sp>
        <p:nvSpPr>
          <p:cNvPr id="7" name="Rechteck 6">
            <a:extLst>
              <a:ext uri="{FF2B5EF4-FFF2-40B4-BE49-F238E27FC236}">
                <a16:creationId xmlns:a16="http://schemas.microsoft.com/office/drawing/2014/main" id="{CA75B777-E135-EF69-4660-9A05EF80FA96}"/>
              </a:ext>
            </a:extLst>
          </p:cNvPr>
          <p:cNvSpPr/>
          <p:nvPr/>
        </p:nvSpPr>
        <p:spPr>
          <a:xfrm>
            <a:off x="2131590" y="5424092"/>
            <a:ext cx="7928819" cy="1011556"/>
          </a:xfrm>
          <a:prstGeom prst="rect">
            <a:avLst/>
          </a:prstGeom>
          <a:noFill/>
          <a:ln w="28575">
            <a:solidFill>
              <a:srgbClr val="F18B8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buClr>
                <a:srgbClr val="26B6E6"/>
              </a:buClr>
              <a:buSzPct val="130000"/>
              <a:defRPr/>
            </a:pPr>
            <a:r>
              <a:rPr lang="de-DE" altLang="de-DE" sz="1600" dirty="0">
                <a:solidFill>
                  <a:srgbClr val="00305E"/>
                </a:solidFill>
                <a:latin typeface="Arial" panose="020B0604020202020204" pitchFamily="34" charset="0"/>
                <a:cs typeface="Arial" panose="020B0604020202020204" pitchFamily="34" charset="0"/>
              </a:rPr>
              <a:t>Formular Meldung freier Plätze zur Raucherberatung/Tabakentwöhnung:</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hlinkClick r:id="rId3"/>
              </a:rPr>
              <a:t>www.medi-verbund.de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Leistungen →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Verträge/Abrechnung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AOK/Bosch BKK Pneumologie </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rPr>
              <a:t>→ Allgemeine Informationen und Formulare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Freie Gruppenschulungen und -therapieplätze</a:t>
            </a:r>
          </a:p>
        </p:txBody>
      </p:sp>
      <p:sp>
        <p:nvSpPr>
          <p:cNvPr id="4" name="Fußzeilenplatzhalter 5">
            <a:extLst>
              <a:ext uri="{FF2B5EF4-FFF2-40B4-BE49-F238E27FC236}">
                <a16:creationId xmlns:a16="http://schemas.microsoft.com/office/drawing/2014/main" id="{EDCD0F5F-867C-C446-0AEA-91FC81ADDCB1}"/>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8" name="Fußzeilenplatzhalter 5">
            <a:extLst>
              <a:ext uri="{FF2B5EF4-FFF2-40B4-BE49-F238E27FC236}">
                <a16:creationId xmlns:a16="http://schemas.microsoft.com/office/drawing/2014/main" id="{EEEAD8EC-93CA-106D-1398-99D4181F3EB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4737716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8C403C99-124F-A1E8-12DC-8D6D011EB833}"/>
              </a:ext>
            </a:extLst>
          </p:cNvPr>
          <p:cNvSpPr>
            <a:spLocks noGrp="1"/>
          </p:cNvSpPr>
          <p:nvPr>
            <p:ph type="sldNum" sz="quarter" idx="16"/>
          </p:nvPr>
        </p:nvSpPr>
        <p:spPr/>
        <p:txBody>
          <a:bodyPr/>
          <a:lstStyle/>
          <a:p>
            <a:fld id="{563F8326-2D3F-44D0-8A27-327B93DAAA3E}" type="slidenum">
              <a:rPr lang="de-DE" smtClean="0"/>
              <a:pPr/>
              <a:t>64</a:t>
            </a:fld>
            <a:endParaRPr lang="de-DE"/>
          </a:p>
        </p:txBody>
      </p:sp>
      <p:sp>
        <p:nvSpPr>
          <p:cNvPr id="7" name="Textfeld 6">
            <a:extLst>
              <a:ext uri="{FF2B5EF4-FFF2-40B4-BE49-F238E27FC236}">
                <a16:creationId xmlns:a16="http://schemas.microsoft.com/office/drawing/2014/main" id="{696E3D54-2E67-2934-9DAE-C8332C970333}"/>
              </a:ext>
            </a:extLst>
          </p:cNvPr>
          <p:cNvSpPr txBox="1"/>
          <p:nvPr/>
        </p:nvSpPr>
        <p:spPr>
          <a:xfrm>
            <a:off x="472685" y="500133"/>
            <a:ext cx="3226451" cy="1754326"/>
          </a:xfrm>
          <a:prstGeom prst="rect">
            <a:avLst/>
          </a:prstGeom>
          <a:noFill/>
        </p:spPr>
        <p:txBody>
          <a:bodyPr wrap="square" lIns="54000">
            <a:spAutoFit/>
          </a:bodyPr>
          <a:lstStyle/>
          <a:p>
            <a:r>
              <a:rPr lang="de-DE" sz="4050" b="1" baseline="30000" dirty="0" err="1">
                <a:solidFill>
                  <a:srgbClr val="272E66"/>
                </a:solidFill>
                <a:latin typeface="Josefin Sans (TT) Bold"/>
              </a:rPr>
              <a:t>garrioCOM</a:t>
            </a:r>
            <a:r>
              <a:rPr lang="de-DE" sz="4050" b="1" baseline="30000" dirty="0">
                <a:solidFill>
                  <a:srgbClr val="272E66"/>
                </a:solidFill>
                <a:latin typeface="Josefin Sans (TT) Bold"/>
              </a:rPr>
              <a:t>:</a:t>
            </a:r>
          </a:p>
          <a:p>
            <a:r>
              <a:rPr lang="de-DE" sz="4050" b="1" baseline="30000" dirty="0">
                <a:solidFill>
                  <a:srgbClr val="272E66"/>
                </a:solidFill>
                <a:latin typeface="Josefin Sans (TT) Bold"/>
              </a:rPr>
              <a:t>DER SICHERE MESSENGER</a:t>
            </a:r>
            <a:br>
              <a:rPr lang="de-DE" sz="4050" b="1" baseline="30000" dirty="0">
                <a:solidFill>
                  <a:srgbClr val="272E66"/>
                </a:solidFill>
                <a:latin typeface="Josefin Sans (TT) Bold"/>
              </a:rPr>
            </a:br>
            <a:r>
              <a:rPr lang="de-DE" sz="4050" b="1" baseline="30000" dirty="0">
                <a:solidFill>
                  <a:srgbClr val="272E66"/>
                </a:solidFill>
                <a:latin typeface="Josefin Sans (TT) Bold"/>
              </a:rPr>
              <a:t>FÜR IHRE PRAXIS</a:t>
            </a:r>
            <a:endParaRPr lang="de-DE" sz="4050" baseline="30000" dirty="0">
              <a:solidFill>
                <a:srgbClr val="272E66"/>
              </a:solidFill>
              <a:latin typeface="Josefin Sans (TT) Light"/>
            </a:endParaRPr>
          </a:p>
        </p:txBody>
      </p:sp>
      <p:sp>
        <p:nvSpPr>
          <p:cNvPr id="8" name="Textfeld 7">
            <a:extLst>
              <a:ext uri="{FF2B5EF4-FFF2-40B4-BE49-F238E27FC236}">
                <a16:creationId xmlns:a16="http://schemas.microsoft.com/office/drawing/2014/main" id="{FBC95330-A0CF-C5C0-45EE-8D139452469B}"/>
              </a:ext>
            </a:extLst>
          </p:cNvPr>
          <p:cNvSpPr txBox="1"/>
          <p:nvPr/>
        </p:nvSpPr>
        <p:spPr>
          <a:xfrm>
            <a:off x="3444874" y="538162"/>
            <a:ext cx="3118684" cy="830997"/>
          </a:xfrm>
          <a:prstGeom prst="rect">
            <a:avLst/>
          </a:prstGeom>
          <a:noFill/>
        </p:spPr>
        <p:txBody>
          <a:bodyPr wrap="square" lIns="54000" rtlCol="0">
            <a:spAutoFit/>
          </a:bodyPr>
          <a:lstStyle/>
          <a:p>
            <a:r>
              <a:rPr lang="de-DE" baseline="30000" dirty="0">
                <a:ln w="1270">
                  <a:noFill/>
                </a:ln>
                <a:solidFill>
                  <a:srgbClr val="272E66"/>
                </a:solidFill>
                <a:latin typeface="Josefin Sans Light" panose="020F0502020204030204" pitchFamily="2" charset="0"/>
              </a:rPr>
              <a:t>Nutzen Sie die neue App </a:t>
            </a:r>
            <a:r>
              <a:rPr lang="de-DE" baseline="30000" dirty="0" err="1">
                <a:ln w="1270">
                  <a:noFill/>
                </a:ln>
                <a:solidFill>
                  <a:srgbClr val="272E66"/>
                </a:solidFill>
                <a:latin typeface="Josefin Sans Light" panose="020F0502020204030204" pitchFamily="2" charset="0"/>
              </a:rPr>
              <a:t>garrioCOM</a:t>
            </a:r>
            <a:r>
              <a:rPr lang="de-DE" baseline="30000" dirty="0">
                <a:ln w="1270">
                  <a:noFill/>
                </a:ln>
                <a:solidFill>
                  <a:srgbClr val="272E66"/>
                </a:solidFill>
                <a:latin typeface="Josefin Sans Light" panose="020F0502020204030204" pitchFamily="2" charset="0"/>
              </a:rPr>
              <a:t>, um mit Ihren Patientinnen und Patienten zu kommunizieren und Ihren Praxisalltag zu entlasten.</a:t>
            </a:r>
          </a:p>
        </p:txBody>
      </p:sp>
      <p:pic>
        <p:nvPicPr>
          <p:cNvPr id="9" name="Grafik 8">
            <a:extLst>
              <a:ext uri="{FF2B5EF4-FFF2-40B4-BE49-F238E27FC236}">
                <a16:creationId xmlns:a16="http://schemas.microsoft.com/office/drawing/2014/main" id="{EF7818F8-BD34-C04D-72F8-7BD89185B8F0}"/>
              </a:ext>
            </a:extLst>
          </p:cNvPr>
          <p:cNvPicPr>
            <a:picLocks noChangeAspect="1"/>
          </p:cNvPicPr>
          <p:nvPr/>
        </p:nvPicPr>
        <p:blipFill>
          <a:blip r:embed="rId2" cstate="print">
            <a:extLst>
              <a:ext uri="{28A0092B-C50C-407E-A947-70E740481C1C}">
                <a14:useLocalDpi xmlns:a14="http://schemas.microsoft.com/office/drawing/2010/main" val="0"/>
              </a:ext>
            </a:extLst>
          </a:blip>
          <a:srcRect t="2355" b="2355"/>
          <a:stretch/>
        </p:blipFill>
        <p:spPr>
          <a:xfrm>
            <a:off x="224918" y="1950475"/>
            <a:ext cx="3381980" cy="4556582"/>
          </a:xfrm>
          <a:prstGeom prst="rect">
            <a:avLst/>
          </a:prstGeom>
        </p:spPr>
      </p:pic>
      <p:pic>
        <p:nvPicPr>
          <p:cNvPr id="10" name="Grafik 9">
            <a:extLst>
              <a:ext uri="{FF2B5EF4-FFF2-40B4-BE49-F238E27FC236}">
                <a16:creationId xmlns:a16="http://schemas.microsoft.com/office/drawing/2014/main" id="{85214FF2-52B2-95DE-3447-A1184FF011B8}"/>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314" y="116992"/>
            <a:ext cx="313460" cy="572795"/>
          </a:xfrm>
          <a:prstGeom prst="rect">
            <a:avLst/>
          </a:prstGeom>
        </p:spPr>
      </p:pic>
      <p:pic>
        <p:nvPicPr>
          <p:cNvPr id="11" name="Grafik 10" descr="Ein Bild, das Cartoon, Clipart, Darstellung, Kunst enthält.&#10;&#10;Automatisch generierte Beschreibung">
            <a:extLst>
              <a:ext uri="{FF2B5EF4-FFF2-40B4-BE49-F238E27FC236}">
                <a16:creationId xmlns:a16="http://schemas.microsoft.com/office/drawing/2014/main" id="{48AD04A1-C994-6AC7-467D-695E1B9EB0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6154" y="3429000"/>
            <a:ext cx="3928455" cy="2809826"/>
          </a:xfrm>
          <a:prstGeom prst="rect">
            <a:avLst/>
          </a:prstGeom>
        </p:spPr>
      </p:pic>
      <p:sp>
        <p:nvSpPr>
          <p:cNvPr id="12" name="Textfeld 11">
            <a:extLst>
              <a:ext uri="{FF2B5EF4-FFF2-40B4-BE49-F238E27FC236}">
                <a16:creationId xmlns:a16="http://schemas.microsoft.com/office/drawing/2014/main" id="{79E66BC0-EFBB-CF44-1A9A-CC2FBDDB7A09}"/>
              </a:ext>
            </a:extLst>
          </p:cNvPr>
          <p:cNvSpPr txBox="1"/>
          <p:nvPr/>
        </p:nvSpPr>
        <p:spPr>
          <a:xfrm>
            <a:off x="3992455" y="2062855"/>
            <a:ext cx="3345236" cy="3514808"/>
          </a:xfrm>
          <a:prstGeom prst="rect">
            <a:avLst/>
          </a:prstGeom>
          <a:noFill/>
        </p:spPr>
        <p:txBody>
          <a:bodyPr wrap="square">
            <a:spAutoFit/>
          </a:bodyPr>
          <a:lstStyle/>
          <a:p>
            <a:pPr>
              <a:spcAft>
                <a:spcPts val="300"/>
              </a:spcAft>
            </a:pPr>
            <a:r>
              <a:rPr lang="de-DE" sz="1350" b="1" cap="all" dirty="0" err="1">
                <a:solidFill>
                  <a:srgbClr val="272E66"/>
                </a:solidFill>
                <a:latin typeface="Josefin Sans Bold" pitchFamily="2" charset="0"/>
              </a:rPr>
              <a:t>IHre</a:t>
            </a:r>
            <a:r>
              <a:rPr lang="de-DE" sz="1350" b="1" cap="all" dirty="0">
                <a:solidFill>
                  <a:srgbClr val="272E66"/>
                </a:solidFill>
                <a:latin typeface="Josefin Sans Bold" pitchFamily="2" charset="0"/>
              </a:rPr>
              <a:t> Vorteile:</a:t>
            </a:r>
            <a:br>
              <a:rPr lang="de-DE" sz="1350" b="1" cap="all" dirty="0">
                <a:solidFill>
                  <a:srgbClr val="272E66"/>
                </a:solidFill>
                <a:latin typeface="Josefin Sans Bold" pitchFamily="2" charset="0"/>
              </a:rPr>
            </a:br>
            <a:endParaRPr lang="de-DE" sz="1200" b="1" cap="all"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Entlastung der Telefonie durch digitale</a:t>
            </a:r>
            <a:br>
              <a:rPr lang="de-DE" sz="1200" dirty="0">
                <a:solidFill>
                  <a:srgbClr val="272E66"/>
                </a:solidFill>
                <a:latin typeface="Josefin Sans Medium" pitchFamily="2" charset="0"/>
              </a:rPr>
            </a:br>
            <a:r>
              <a:rPr lang="de-DE" sz="1200" dirty="0">
                <a:solidFill>
                  <a:srgbClr val="272E66"/>
                </a:solidFill>
                <a:latin typeface="Josefin Sans Medium" pitchFamily="2" charset="0"/>
              </a:rPr>
              <a:t>Bestellung von Rezepten und AU</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sichere Kommunikation – inklusive Austausch von Bildern und Dateien</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Videosprechstunde </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patientenbezogene ­Chatfunktion</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digitale Bereitstellung von Formularen</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webbasiert und intuitiv – keine Installation notwendig</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DSGVO-konform</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von Praxisteams entwickelt</a:t>
            </a:r>
            <a:endParaRPr lang="de-DE" sz="1200" dirty="0">
              <a:latin typeface="Josefin Sans Medium" pitchFamily="2" charset="0"/>
            </a:endParaRPr>
          </a:p>
        </p:txBody>
      </p:sp>
      <p:pic>
        <p:nvPicPr>
          <p:cNvPr id="13" name="Grafik 12">
            <a:extLst>
              <a:ext uri="{FF2B5EF4-FFF2-40B4-BE49-F238E27FC236}">
                <a16:creationId xmlns:a16="http://schemas.microsoft.com/office/drawing/2014/main" id="{76605A78-B91B-E7CC-26C0-2F0EC8D2ADF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42318" y="1787521"/>
            <a:ext cx="234773" cy="429009"/>
          </a:xfrm>
          <a:prstGeom prst="rect">
            <a:avLst/>
          </a:prstGeom>
        </p:spPr>
      </p:pic>
      <p:sp>
        <p:nvSpPr>
          <p:cNvPr id="14" name="Rechteck 13">
            <a:extLst>
              <a:ext uri="{FF2B5EF4-FFF2-40B4-BE49-F238E27FC236}">
                <a16:creationId xmlns:a16="http://schemas.microsoft.com/office/drawing/2014/main" id="{6B2D20BA-C5F7-DEE2-B37E-7F8111A051EE}"/>
              </a:ext>
            </a:extLst>
          </p:cNvPr>
          <p:cNvSpPr/>
          <p:nvPr/>
        </p:nvSpPr>
        <p:spPr>
          <a:xfrm>
            <a:off x="8449765" y="1725749"/>
            <a:ext cx="3122657" cy="1327130"/>
          </a:xfrm>
          <a:prstGeom prst="rect">
            <a:avLst/>
          </a:prstGeom>
          <a:solidFill>
            <a:srgbClr val="EE9A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500"/>
          </a:p>
        </p:txBody>
      </p:sp>
      <p:sp>
        <p:nvSpPr>
          <p:cNvPr id="15" name="Textfeld 14">
            <a:extLst>
              <a:ext uri="{FF2B5EF4-FFF2-40B4-BE49-F238E27FC236}">
                <a16:creationId xmlns:a16="http://schemas.microsoft.com/office/drawing/2014/main" id="{C91B1B0F-704B-8C53-C186-B75D6A64F9DC}"/>
              </a:ext>
            </a:extLst>
          </p:cNvPr>
          <p:cNvSpPr txBox="1"/>
          <p:nvPr/>
        </p:nvSpPr>
        <p:spPr>
          <a:xfrm>
            <a:off x="8546583" y="1794504"/>
            <a:ext cx="2828773" cy="830997"/>
          </a:xfrm>
          <a:prstGeom prst="rect">
            <a:avLst/>
          </a:prstGeom>
          <a:noFill/>
        </p:spPr>
        <p:txBody>
          <a:bodyPr wrap="square" anchor="ctr">
            <a:spAutoFit/>
          </a:bodyPr>
          <a:lstStyle/>
          <a:p>
            <a:r>
              <a:rPr lang="de-DE" sz="1200" dirty="0">
                <a:solidFill>
                  <a:srgbClr val="272E66"/>
                </a:solidFill>
                <a:latin typeface="Josefin Sans Light" pitchFamily="2" charset="0"/>
              </a:rPr>
              <a:t>Bestellen Sie </a:t>
            </a:r>
            <a:r>
              <a:rPr lang="de-DE" sz="1200" dirty="0" err="1">
                <a:solidFill>
                  <a:srgbClr val="272E66"/>
                </a:solidFill>
                <a:latin typeface="Josefin Sans Light" pitchFamily="2" charset="0"/>
              </a:rPr>
              <a:t>garrioCOM</a:t>
            </a:r>
            <a:r>
              <a:rPr lang="de-DE" sz="1200" dirty="0">
                <a:solidFill>
                  <a:srgbClr val="272E66"/>
                </a:solidFill>
                <a:latin typeface="Josefin Sans Light" pitchFamily="2" charset="0"/>
              </a:rPr>
              <a:t> unter </a:t>
            </a:r>
            <a:r>
              <a:rPr lang="de-DE" sz="1200" b="1" dirty="0">
                <a:solidFill>
                  <a:srgbClr val="272E66"/>
                </a:solidFill>
                <a:latin typeface="Josefin Sans Bold" pitchFamily="2" charset="0"/>
              </a:rPr>
              <a:t>www.garrio.de/bestellung</a:t>
            </a:r>
            <a:r>
              <a:rPr lang="de-DE" sz="1200" dirty="0">
                <a:solidFill>
                  <a:srgbClr val="272E66"/>
                </a:solidFill>
                <a:latin typeface="Josefin Sans Light" pitchFamily="2" charset="0"/>
              </a:rPr>
              <a:t>.</a:t>
            </a:r>
            <a:br>
              <a:rPr lang="de-DE" sz="1200" dirty="0">
                <a:solidFill>
                  <a:srgbClr val="272E66"/>
                </a:solidFill>
                <a:latin typeface="Josefin Sans Light" pitchFamily="2" charset="0"/>
              </a:rPr>
            </a:br>
            <a:r>
              <a:rPr lang="de-DE" sz="1200" dirty="0">
                <a:solidFill>
                  <a:srgbClr val="272E66"/>
                </a:solidFill>
                <a:latin typeface="Josefin Sans Light" pitchFamily="2" charset="0"/>
              </a:rPr>
              <a:t>Wir schalten Ihnen den Messenger und alle Funktionen für Ihre Praxis frei.</a:t>
            </a:r>
          </a:p>
        </p:txBody>
      </p:sp>
      <p:grpSp>
        <p:nvGrpSpPr>
          <p:cNvPr id="16" name="Gruppieren 15">
            <a:extLst>
              <a:ext uri="{FF2B5EF4-FFF2-40B4-BE49-F238E27FC236}">
                <a16:creationId xmlns:a16="http://schemas.microsoft.com/office/drawing/2014/main" id="{9B334993-30F9-17DD-FCBB-D373071BAA04}"/>
              </a:ext>
            </a:extLst>
          </p:cNvPr>
          <p:cNvGrpSpPr/>
          <p:nvPr/>
        </p:nvGrpSpPr>
        <p:grpSpPr>
          <a:xfrm>
            <a:off x="8287223" y="1563207"/>
            <a:ext cx="325083" cy="325083"/>
            <a:chOff x="7338956" y="1465024"/>
            <a:chExt cx="433444" cy="433444"/>
          </a:xfrm>
        </p:grpSpPr>
        <p:sp>
          <p:nvSpPr>
            <p:cNvPr id="17" name="Rechteck 16">
              <a:extLst>
                <a:ext uri="{FF2B5EF4-FFF2-40B4-BE49-F238E27FC236}">
                  <a16:creationId xmlns:a16="http://schemas.microsoft.com/office/drawing/2014/main" id="{1E07524C-B7A5-8B84-29B5-FFB012C2CCC1}"/>
                </a:ext>
              </a:extLst>
            </p:cNvPr>
            <p:cNvSpPr/>
            <p:nvPr/>
          </p:nvSpPr>
          <p:spPr>
            <a:xfrm>
              <a:off x="7465719" y="1539052"/>
              <a:ext cx="203171" cy="293511"/>
            </a:xfrm>
            <a:prstGeom prst="rect">
              <a:avLst/>
            </a:prstGeom>
            <a:solidFill>
              <a:srgbClr val="EE9A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500"/>
            </a:p>
          </p:txBody>
        </p:sp>
        <p:pic>
          <p:nvPicPr>
            <p:cNvPr id="18" name="Grafik 17">
              <a:extLst>
                <a:ext uri="{FF2B5EF4-FFF2-40B4-BE49-F238E27FC236}">
                  <a16:creationId xmlns:a16="http://schemas.microsoft.com/office/drawing/2014/main" id="{AFC23366-897F-E260-A107-C50B5D7175B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38956" y="1465024"/>
              <a:ext cx="433444" cy="433444"/>
            </a:xfrm>
            <a:prstGeom prst="rect">
              <a:avLst/>
            </a:prstGeom>
          </p:spPr>
        </p:pic>
      </p:grpSp>
      <p:pic>
        <p:nvPicPr>
          <p:cNvPr id="19" name="Grafik 18">
            <a:extLst>
              <a:ext uri="{FF2B5EF4-FFF2-40B4-BE49-F238E27FC236}">
                <a16:creationId xmlns:a16="http://schemas.microsoft.com/office/drawing/2014/main" id="{8006C82B-DAB1-369C-07E1-CCB26F91D4E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47386" y="2673102"/>
            <a:ext cx="878388" cy="878388"/>
          </a:xfrm>
          <a:prstGeom prst="rect">
            <a:avLst/>
          </a:prstGeom>
        </p:spPr>
      </p:pic>
      <p:grpSp>
        <p:nvGrpSpPr>
          <p:cNvPr id="20" name="Gruppieren 19">
            <a:extLst>
              <a:ext uri="{FF2B5EF4-FFF2-40B4-BE49-F238E27FC236}">
                <a16:creationId xmlns:a16="http://schemas.microsoft.com/office/drawing/2014/main" id="{9F9FCB23-58B9-EEEC-B8B2-6BEF7E5D31FD}"/>
              </a:ext>
            </a:extLst>
          </p:cNvPr>
          <p:cNvGrpSpPr/>
          <p:nvPr/>
        </p:nvGrpSpPr>
        <p:grpSpPr>
          <a:xfrm>
            <a:off x="7429400" y="3947692"/>
            <a:ext cx="1445873" cy="1617038"/>
            <a:chOff x="6095999" y="3182747"/>
            <a:chExt cx="1927831" cy="2156050"/>
          </a:xfrm>
        </p:grpSpPr>
        <p:sp>
          <p:nvSpPr>
            <p:cNvPr id="21" name="Rechteck 20">
              <a:extLst>
                <a:ext uri="{FF2B5EF4-FFF2-40B4-BE49-F238E27FC236}">
                  <a16:creationId xmlns:a16="http://schemas.microsoft.com/office/drawing/2014/main" id="{4A3CC431-468A-7DF1-CB92-BA1780246B64}"/>
                </a:ext>
              </a:extLst>
            </p:cNvPr>
            <p:cNvSpPr/>
            <p:nvPr/>
          </p:nvSpPr>
          <p:spPr>
            <a:xfrm>
              <a:off x="6095999" y="3182747"/>
              <a:ext cx="1927831" cy="1252894"/>
            </a:xfrm>
            <a:prstGeom prst="rect">
              <a:avLst/>
            </a:prstGeom>
            <a:solidFill>
              <a:srgbClr val="EE9A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500"/>
            </a:p>
          </p:txBody>
        </p:sp>
        <p:sp>
          <p:nvSpPr>
            <p:cNvPr id="22" name="Textfeld 21">
              <a:extLst>
                <a:ext uri="{FF2B5EF4-FFF2-40B4-BE49-F238E27FC236}">
                  <a16:creationId xmlns:a16="http://schemas.microsoft.com/office/drawing/2014/main" id="{6CC8FCBE-813A-2A7A-B167-D3533D8AB95B}"/>
                </a:ext>
              </a:extLst>
            </p:cNvPr>
            <p:cNvSpPr txBox="1"/>
            <p:nvPr/>
          </p:nvSpPr>
          <p:spPr>
            <a:xfrm>
              <a:off x="6184708" y="3250986"/>
              <a:ext cx="1814091" cy="787908"/>
            </a:xfrm>
            <a:prstGeom prst="rect">
              <a:avLst/>
            </a:prstGeom>
            <a:noFill/>
          </p:spPr>
          <p:txBody>
            <a:bodyPr wrap="square" anchor="ctr">
              <a:spAutoFit/>
            </a:bodyPr>
            <a:lstStyle/>
            <a:p>
              <a:pPr>
                <a:lnSpc>
                  <a:spcPct val="90000"/>
                </a:lnSpc>
              </a:pPr>
              <a:r>
                <a:rPr lang="de-DE" sz="1200" dirty="0" err="1">
                  <a:solidFill>
                    <a:srgbClr val="272E66"/>
                  </a:solidFill>
                  <a:latin typeface="Josefin Sans Medium" pitchFamily="2" charset="0"/>
                </a:rPr>
                <a:t>garrioCOM</a:t>
              </a:r>
              <a:r>
                <a:rPr lang="de-DE" sz="1200" dirty="0">
                  <a:solidFill>
                    <a:srgbClr val="272E66"/>
                  </a:solidFill>
                  <a:latin typeface="Josefin Sans Medium" pitchFamily="2" charset="0"/>
                </a:rPr>
                <a:t> auf einen Blick – in diesem Video:</a:t>
              </a:r>
            </a:p>
          </p:txBody>
        </p:sp>
        <p:pic>
          <p:nvPicPr>
            <p:cNvPr id="23" name="Grafik 22">
              <a:extLst>
                <a:ext uri="{FF2B5EF4-FFF2-40B4-BE49-F238E27FC236}">
                  <a16:creationId xmlns:a16="http://schemas.microsoft.com/office/drawing/2014/main" id="{187BC54A-A097-9383-80CB-7E88202F86B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17792" y="4167613"/>
              <a:ext cx="1171184" cy="1171184"/>
            </a:xfrm>
            <a:prstGeom prst="rect">
              <a:avLst/>
            </a:prstGeom>
          </p:spPr>
        </p:pic>
      </p:grpSp>
      <p:grpSp>
        <p:nvGrpSpPr>
          <p:cNvPr id="24" name="Gruppieren 23">
            <a:extLst>
              <a:ext uri="{FF2B5EF4-FFF2-40B4-BE49-F238E27FC236}">
                <a16:creationId xmlns:a16="http://schemas.microsoft.com/office/drawing/2014/main" id="{BD64AC54-2B80-7671-EA65-FA91F03EDFEE}"/>
              </a:ext>
            </a:extLst>
          </p:cNvPr>
          <p:cNvGrpSpPr/>
          <p:nvPr/>
        </p:nvGrpSpPr>
        <p:grpSpPr>
          <a:xfrm>
            <a:off x="3671591" y="5840756"/>
            <a:ext cx="4316996" cy="321799"/>
            <a:chOff x="681248" y="6179956"/>
            <a:chExt cx="5201088" cy="387701"/>
          </a:xfrm>
        </p:grpSpPr>
        <p:pic>
          <p:nvPicPr>
            <p:cNvPr id="25" name="Grafik 24">
              <a:extLst>
                <a:ext uri="{FF2B5EF4-FFF2-40B4-BE49-F238E27FC236}">
                  <a16:creationId xmlns:a16="http://schemas.microsoft.com/office/drawing/2014/main" id="{91C67876-1E79-FEB3-8C49-C8E837129A3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79794" y="6179956"/>
              <a:ext cx="647266" cy="387701"/>
            </a:xfrm>
            <a:prstGeom prst="rect">
              <a:avLst/>
            </a:prstGeom>
          </p:spPr>
        </p:pic>
        <p:pic>
          <p:nvPicPr>
            <p:cNvPr id="26" name="Grafik 25">
              <a:extLst>
                <a:ext uri="{FF2B5EF4-FFF2-40B4-BE49-F238E27FC236}">
                  <a16:creationId xmlns:a16="http://schemas.microsoft.com/office/drawing/2014/main" id="{B29719EC-8EEF-F011-C3EC-F11119B7702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87060" y="6236371"/>
              <a:ext cx="1521609" cy="274871"/>
            </a:xfrm>
            <a:prstGeom prst="rect">
              <a:avLst/>
            </a:prstGeom>
          </p:spPr>
        </p:pic>
        <p:pic>
          <p:nvPicPr>
            <p:cNvPr id="27" name="Grafik 26">
              <a:extLst>
                <a:ext uri="{FF2B5EF4-FFF2-40B4-BE49-F238E27FC236}">
                  <a16:creationId xmlns:a16="http://schemas.microsoft.com/office/drawing/2014/main" id="{9CAA8466-D673-50FC-0170-0C587751247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1248" y="6219123"/>
              <a:ext cx="838547" cy="309367"/>
            </a:xfrm>
            <a:prstGeom prst="rect">
              <a:avLst/>
            </a:prstGeom>
          </p:spPr>
        </p:pic>
        <p:pic>
          <p:nvPicPr>
            <p:cNvPr id="28" name="Grafik 27">
              <a:extLst>
                <a:ext uri="{FF2B5EF4-FFF2-40B4-BE49-F238E27FC236}">
                  <a16:creationId xmlns:a16="http://schemas.microsoft.com/office/drawing/2014/main" id="{0FA020E4-A720-72A6-0B1E-2975E057EC15}"/>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4768669" y="6227203"/>
              <a:ext cx="1113667" cy="293206"/>
            </a:xfrm>
            <a:prstGeom prst="rect">
              <a:avLst/>
            </a:prstGeom>
          </p:spPr>
        </p:pic>
      </p:grpSp>
      <p:sp>
        <p:nvSpPr>
          <p:cNvPr id="3" name="Fußzeilenplatzhalter 5">
            <a:extLst>
              <a:ext uri="{FF2B5EF4-FFF2-40B4-BE49-F238E27FC236}">
                <a16:creationId xmlns:a16="http://schemas.microsoft.com/office/drawing/2014/main" id="{5319259E-2F33-7FD3-842B-021EDF35B572}"/>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4" name="Fußzeilenplatzhalter 5">
            <a:extLst>
              <a:ext uri="{FF2B5EF4-FFF2-40B4-BE49-F238E27FC236}">
                <a16:creationId xmlns:a16="http://schemas.microsoft.com/office/drawing/2014/main" id="{0EE1DE8C-445E-272B-D710-7CB76FDAB6E4}"/>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40014054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6DAAA-9AF4-C02D-3DA6-9052182A2FB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689880-C6C5-31D1-6DFA-72F33E001274}"/>
              </a:ext>
            </a:extLst>
          </p:cNvPr>
          <p:cNvSpPr>
            <a:spLocks noGrp="1"/>
          </p:cNvSpPr>
          <p:nvPr>
            <p:ph type="title"/>
          </p:nvPr>
        </p:nvSpPr>
        <p:spPr/>
        <p:txBody>
          <a:bodyPr/>
          <a:lstStyle/>
          <a:p>
            <a:r>
              <a:rPr lang="de-DE" dirty="0"/>
              <a:t>Förderung von Stipendien zum </a:t>
            </a:r>
            <a:r>
              <a:rPr lang="de-DE" dirty="0" err="1"/>
              <a:t>Physician</a:t>
            </a:r>
            <a:r>
              <a:rPr lang="de-DE" dirty="0"/>
              <a:t> Assistant</a:t>
            </a:r>
            <a:br>
              <a:rPr lang="de-DE" dirty="0"/>
            </a:br>
            <a:r>
              <a:rPr lang="de-DE" dirty="0"/>
              <a:t> -  AOK BW</a:t>
            </a:r>
          </a:p>
        </p:txBody>
      </p:sp>
      <p:sp>
        <p:nvSpPr>
          <p:cNvPr id="4" name="Inhaltsplatzhalter 3">
            <a:extLst>
              <a:ext uri="{FF2B5EF4-FFF2-40B4-BE49-F238E27FC236}">
                <a16:creationId xmlns:a16="http://schemas.microsoft.com/office/drawing/2014/main" id="{D761C91E-CBEE-CBB6-8E37-0C70632689E8}"/>
              </a:ext>
            </a:extLst>
          </p:cNvPr>
          <p:cNvSpPr>
            <a:spLocks noGrp="1"/>
          </p:cNvSpPr>
          <p:nvPr>
            <p:ph sz="quarter" idx="17"/>
          </p:nvPr>
        </p:nvSpPr>
        <p:spPr>
          <a:xfrm>
            <a:off x="379185" y="1451427"/>
            <a:ext cx="11428538" cy="3944550"/>
          </a:xfrm>
        </p:spPr>
        <p:txBody>
          <a:bodyPr/>
          <a:lstStyle/>
          <a:p>
            <a:pPr marL="285750" indent="-285750">
              <a:buFont typeface="Wingdings" panose="05000000000000000000" pitchFamily="2" charset="2"/>
              <a:buChar char="§"/>
            </a:pPr>
            <a:r>
              <a:rPr lang="de-DE" dirty="0"/>
              <a:t>Seit Juli 2023 besteht die Möglichkeit zur Förderung der Ausbildung zum </a:t>
            </a:r>
            <a:r>
              <a:rPr lang="de-DE" dirty="0" err="1"/>
              <a:t>Physician</a:t>
            </a:r>
            <a:r>
              <a:rPr lang="de-DE" dirty="0"/>
              <a:t> Assistant / akademisierte EFA® bzw. gleichartige Studiengänge für Facharztpraxen. Hierfür ist Folgendes zu beachten:</a:t>
            </a:r>
          </a:p>
          <a:p>
            <a:pPr marL="501750" lvl="1" indent="-285750"/>
            <a:r>
              <a:rPr lang="de-DE" dirty="0"/>
              <a:t>Das Stipendium wird für max. 12 Quartale gewährt und mit max. 5.000,00 € unterstützt. Die Ausschüttung erfolgt quartalsweise mit je 300,00 € sowie einer einmaligen Zahlung in Höhe von 1.400,00 € nach Studienabschluss.</a:t>
            </a:r>
          </a:p>
          <a:p>
            <a:pPr marL="501750" lvl="1" indent="-285750"/>
            <a:r>
              <a:rPr lang="de-DE" dirty="0"/>
              <a:t>Die Anzahl an zu vergebenen Stipendien ist auf 100 begrenzt. Maßgeblich für die Bewilligung ist der Eingang des Stipendienvertrages an die Mailadresse reutter@mediverbund-iffm.de.</a:t>
            </a:r>
          </a:p>
          <a:p>
            <a:pPr marL="501750" lvl="1" indent="-285750"/>
            <a:r>
              <a:rPr lang="de-DE" dirty="0"/>
              <a:t>Ausbildungen, die vor dem 01.07.2023 aufgenommen wurden und zu diesem Zeitpunkt noch nicht beendet waren, sind von der Begrenzung ausgenommen und können ebenso gefördert werden.</a:t>
            </a:r>
          </a:p>
          <a:p>
            <a:pPr marL="501750" lvl="1" indent="-285750"/>
            <a:r>
              <a:rPr lang="de-DE" dirty="0"/>
              <a:t>Anspruch auf das Stipendium besitzt der/die </a:t>
            </a:r>
            <a:r>
              <a:rPr lang="de-DE" dirty="0" err="1"/>
              <a:t>TrägerIn</a:t>
            </a:r>
            <a:r>
              <a:rPr lang="de-DE" dirty="0"/>
              <a:t> der Studiengebühren („</a:t>
            </a:r>
            <a:r>
              <a:rPr lang="de-DE" dirty="0" err="1"/>
              <a:t>StipendiatIn</a:t>
            </a:r>
            <a:r>
              <a:rPr lang="de-DE" dirty="0"/>
              <a:t>“)</a:t>
            </a:r>
          </a:p>
          <a:p>
            <a:pPr marL="285750" indent="-285750">
              <a:buFont typeface="Wingdings" panose="05000000000000000000" pitchFamily="2" charset="2"/>
              <a:buChar char="§"/>
            </a:pPr>
            <a:endParaRPr lang="de-DE" dirty="0"/>
          </a:p>
          <a:p>
            <a:r>
              <a:rPr lang="de-DE" dirty="0">
                <a:sym typeface="Wingdings" panose="05000000000000000000" pitchFamily="2" charset="2"/>
              </a:rPr>
              <a:t> </a:t>
            </a:r>
            <a:r>
              <a:rPr lang="de-DE" dirty="0"/>
              <a:t>Bei Interesse können Sie sich gerne an die folgende Adresse wenden: </a:t>
            </a:r>
            <a:r>
              <a:rPr lang="de-DE" dirty="0">
                <a:hlinkClick r:id="rId2"/>
              </a:rPr>
              <a:t>reutter@mediverbund-iffm.de</a:t>
            </a:r>
            <a:endParaRPr lang="de-DE" dirty="0"/>
          </a:p>
          <a:p>
            <a:pPr lvl="5"/>
            <a:endParaRPr lang="de-DE" dirty="0"/>
          </a:p>
        </p:txBody>
      </p:sp>
      <p:sp>
        <p:nvSpPr>
          <p:cNvPr id="5" name="Foliennummernplatzhalter 4">
            <a:extLst>
              <a:ext uri="{FF2B5EF4-FFF2-40B4-BE49-F238E27FC236}">
                <a16:creationId xmlns:a16="http://schemas.microsoft.com/office/drawing/2014/main" id="{DD6D31E4-3477-25A6-3935-6A188A37993E}"/>
              </a:ext>
            </a:extLst>
          </p:cNvPr>
          <p:cNvSpPr>
            <a:spLocks noGrp="1"/>
          </p:cNvSpPr>
          <p:nvPr>
            <p:ph type="sldNum" sz="quarter" idx="16"/>
          </p:nvPr>
        </p:nvSpPr>
        <p:spPr/>
        <p:txBody>
          <a:bodyPr/>
          <a:lstStyle/>
          <a:p>
            <a:fld id="{563F8326-2D3F-44D0-8A27-327B93DAAA3E}" type="slidenum">
              <a:rPr lang="de-DE" smtClean="0"/>
              <a:pPr/>
              <a:t>65</a:t>
            </a:fld>
            <a:endParaRPr lang="de-DE"/>
          </a:p>
        </p:txBody>
      </p:sp>
      <p:sp>
        <p:nvSpPr>
          <p:cNvPr id="6" name="Ellipse 5">
            <a:extLst>
              <a:ext uri="{FF2B5EF4-FFF2-40B4-BE49-F238E27FC236}">
                <a16:creationId xmlns:a16="http://schemas.microsoft.com/office/drawing/2014/main" id="{73F59CC4-AB48-692A-706E-C02DAC2FEFF8}"/>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9" name="Grafik 8" descr="Abschlusshut Silhouette">
            <a:extLst>
              <a:ext uri="{FF2B5EF4-FFF2-40B4-BE49-F238E27FC236}">
                <a16:creationId xmlns:a16="http://schemas.microsoft.com/office/drawing/2014/main" id="{E3D3A738-A670-A33E-163F-DB60ECD893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20800" y="5212800"/>
            <a:ext cx="914400" cy="914400"/>
          </a:xfrm>
          <a:prstGeom prst="rect">
            <a:avLst/>
          </a:prstGeom>
        </p:spPr>
      </p:pic>
      <p:sp>
        <p:nvSpPr>
          <p:cNvPr id="3" name="Fußzeilenplatzhalter 5">
            <a:extLst>
              <a:ext uri="{FF2B5EF4-FFF2-40B4-BE49-F238E27FC236}">
                <a16:creationId xmlns:a16="http://schemas.microsoft.com/office/drawing/2014/main" id="{F9F7FC78-1C7A-2B1F-D135-476AF4E5EDA1}"/>
              </a:ext>
            </a:extLst>
          </p:cNvPr>
          <p:cNvSpPr>
            <a:spLocks noGrp="1"/>
          </p:cNvSpPr>
          <p:nvPr>
            <p:ph type="ftr" sz="quarter" idx="15"/>
          </p:nvPr>
        </p:nvSpPr>
        <p:spPr>
          <a:xfrm>
            <a:off x="5275678" y="6507057"/>
            <a:ext cx="1640643" cy="180000"/>
          </a:xfrm>
        </p:spPr>
        <p:txBody>
          <a:bodyPr/>
          <a:lstStyle/>
          <a:p>
            <a:r>
              <a:rPr lang="de-DE" dirty="0"/>
              <a:t>Abrechnungsschulung Pneumologie</a:t>
            </a:r>
          </a:p>
        </p:txBody>
      </p:sp>
      <p:sp>
        <p:nvSpPr>
          <p:cNvPr id="7" name="Fußzeilenplatzhalter 5">
            <a:extLst>
              <a:ext uri="{FF2B5EF4-FFF2-40B4-BE49-F238E27FC236}">
                <a16:creationId xmlns:a16="http://schemas.microsoft.com/office/drawing/2014/main" id="{50CEE3F6-9B80-7A14-AB48-1686A3816BF0}"/>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651125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F132FA2A-BF45-F5B4-A1D8-18CB1FDCFF5E}"/>
              </a:ext>
            </a:extLst>
          </p:cNvPr>
          <p:cNvSpPr>
            <a:spLocks noGrp="1"/>
          </p:cNvSpPr>
          <p:nvPr>
            <p:ph type="sldNum" sz="quarter" idx="11"/>
          </p:nvPr>
        </p:nvSpPr>
        <p:spPr/>
        <p:txBody>
          <a:bodyPr/>
          <a:lstStyle/>
          <a:p>
            <a:fld id="{563F8326-2D3F-44D0-8A27-327B93DAAA3E}" type="slidenum">
              <a:rPr lang="de-DE" smtClean="0"/>
              <a:pPr/>
              <a:t>66</a:t>
            </a:fld>
            <a:endParaRPr lang="de-DE"/>
          </a:p>
        </p:txBody>
      </p:sp>
      <p:sp>
        <p:nvSpPr>
          <p:cNvPr id="3" name="Fußzeilenplatzhalter 2">
            <a:extLst>
              <a:ext uri="{FF2B5EF4-FFF2-40B4-BE49-F238E27FC236}">
                <a16:creationId xmlns:a16="http://schemas.microsoft.com/office/drawing/2014/main" id="{246E1FB1-6BC4-18BE-3B44-149AB83F8767}"/>
              </a:ext>
            </a:extLst>
          </p:cNvPr>
          <p:cNvSpPr>
            <a:spLocks noGrp="1"/>
          </p:cNvSpPr>
          <p:nvPr>
            <p:ph type="ftr" sz="quarter" idx="10"/>
          </p:nvPr>
        </p:nvSpPr>
        <p:spPr/>
        <p:txBody>
          <a:bodyPr/>
          <a:lstStyle/>
          <a:p>
            <a:r>
              <a:rPr lang="de-DE"/>
              <a:t>Abrechnungsschulung Pneumologie</a:t>
            </a:r>
          </a:p>
        </p:txBody>
      </p:sp>
      <p:sp>
        <p:nvSpPr>
          <p:cNvPr id="4" name="Textfeld 3">
            <a:extLst>
              <a:ext uri="{FF2B5EF4-FFF2-40B4-BE49-F238E27FC236}">
                <a16:creationId xmlns:a16="http://schemas.microsoft.com/office/drawing/2014/main" id="{FA029E2D-7C7A-EB40-883C-6EB48EB8E726}"/>
              </a:ext>
            </a:extLst>
          </p:cNvPr>
          <p:cNvSpPr txBox="1"/>
          <p:nvPr/>
        </p:nvSpPr>
        <p:spPr>
          <a:xfrm>
            <a:off x="1898072" y="1477819"/>
            <a:ext cx="8395855" cy="914400"/>
          </a:xfrm>
          <a:prstGeom prst="rect">
            <a:avLst/>
          </a:prstGeom>
          <a:noFill/>
        </p:spPr>
        <p:txBody>
          <a:bodyPr wrap="none" lIns="0" tIns="0" rIns="0" bIns="0" rtlCol="0">
            <a:noAutofit/>
          </a:bodyPr>
          <a:lstStyle/>
          <a:p>
            <a:pPr algn="l">
              <a:buClr>
                <a:schemeClr val="tx2"/>
              </a:buClr>
              <a:buSzPct val="100000"/>
            </a:pPr>
            <a:r>
              <a:rPr lang="de-DE" sz="4000" dirty="0">
                <a:solidFill>
                  <a:schemeClr val="bg1"/>
                </a:solidFill>
                <a:latin typeface="Arial" panose="020B0604020202020204" pitchFamily="34" charset="0"/>
                <a:cs typeface="Arial" panose="020B0604020202020204" pitchFamily="34" charset="0"/>
              </a:rPr>
              <a:t>Vielen Dank für Ihre Aufmerksamkeit!</a:t>
            </a:r>
            <a:endParaRPr lang="de-DE" sz="4000" dirty="0">
              <a:solidFill>
                <a:schemeClr val="tx2"/>
              </a:solidFill>
              <a:latin typeface="Arial" panose="020B0604020202020204" pitchFamily="34" charset="0"/>
              <a:cs typeface="Arial" panose="020B0604020202020204" pitchFamily="34" charset="0"/>
            </a:endParaRPr>
          </a:p>
        </p:txBody>
      </p:sp>
      <p:sp>
        <p:nvSpPr>
          <p:cNvPr id="5" name="Rechteck 4">
            <a:extLst>
              <a:ext uri="{FF2B5EF4-FFF2-40B4-BE49-F238E27FC236}">
                <a16:creationId xmlns:a16="http://schemas.microsoft.com/office/drawing/2014/main" id="{511DDE4F-9FB1-9594-6D1C-5107C9E805E6}"/>
              </a:ext>
            </a:extLst>
          </p:cNvPr>
          <p:cNvSpPr/>
          <p:nvPr/>
        </p:nvSpPr>
        <p:spPr>
          <a:xfrm>
            <a:off x="1" y="4971474"/>
            <a:ext cx="12191999" cy="16321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dirty="0">
                <a:solidFill>
                  <a:schemeClr val="tx2"/>
                </a:solidFill>
              </a:rPr>
              <a:t>	Noch Fragen? Sie erreichen uns unter:</a:t>
            </a:r>
          </a:p>
          <a:p>
            <a:pPr>
              <a:spcAft>
                <a:spcPts val="600"/>
              </a:spcAft>
            </a:pPr>
            <a:r>
              <a:rPr lang="de-DE" sz="1600" dirty="0">
                <a:solidFill>
                  <a:schemeClr val="tx2"/>
                </a:solidFill>
              </a:rPr>
              <a:t>		Frau Wehrle:  0711 80 60 79 182		</a:t>
            </a:r>
          </a:p>
          <a:p>
            <a:pPr>
              <a:spcAft>
                <a:spcPts val="600"/>
              </a:spcAft>
            </a:pPr>
            <a:r>
              <a:rPr lang="de-DE" sz="1600" dirty="0">
                <a:solidFill>
                  <a:schemeClr val="tx2"/>
                </a:solidFill>
              </a:rPr>
              <a:t>		Abteilung Abrechnung: 0711 806079-0</a:t>
            </a:r>
          </a:p>
          <a:p>
            <a:pPr>
              <a:spcAft>
                <a:spcPts val="600"/>
              </a:spcAft>
            </a:pPr>
            <a:r>
              <a:rPr lang="de-DE" sz="1600" dirty="0"/>
              <a:t>		</a:t>
            </a:r>
            <a:r>
              <a:rPr lang="de-DE" sz="1600" dirty="0">
                <a:hlinkClick r:id="rId2"/>
              </a:rPr>
              <a:t>vertraege@medi-verbund.de</a:t>
            </a:r>
            <a:endParaRPr lang="de-DE" sz="1600" dirty="0"/>
          </a:p>
        </p:txBody>
      </p:sp>
      <p:pic>
        <p:nvPicPr>
          <p:cNvPr id="6" name="Grafik 5" descr="Receiver Silhouette">
            <a:extLst>
              <a:ext uri="{FF2B5EF4-FFF2-40B4-BE49-F238E27FC236}">
                <a16:creationId xmlns:a16="http://schemas.microsoft.com/office/drawing/2014/main" id="{6EC4DF66-FD4A-A93F-AE7F-42B51913C1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50203" y="5427310"/>
            <a:ext cx="314035" cy="314035"/>
          </a:xfrm>
          <a:prstGeom prst="rect">
            <a:avLst/>
          </a:prstGeom>
        </p:spPr>
      </p:pic>
      <p:pic>
        <p:nvPicPr>
          <p:cNvPr id="7" name="Grafik 6" descr="E-Mail Silhouette">
            <a:extLst>
              <a:ext uri="{FF2B5EF4-FFF2-40B4-BE49-F238E27FC236}">
                <a16:creationId xmlns:a16="http://schemas.microsoft.com/office/drawing/2014/main" id="{317A2DBD-3B86-AB87-1095-ADBECBCCC7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45876" y="6092328"/>
            <a:ext cx="313200" cy="313200"/>
          </a:xfrm>
          <a:prstGeom prst="rect">
            <a:avLst/>
          </a:prstGeom>
        </p:spPr>
      </p:pic>
      <p:pic>
        <p:nvPicPr>
          <p:cNvPr id="8" name="Grafik 7" descr="Receiver Silhouette">
            <a:extLst>
              <a:ext uri="{FF2B5EF4-FFF2-40B4-BE49-F238E27FC236}">
                <a16:creationId xmlns:a16="http://schemas.microsoft.com/office/drawing/2014/main" id="{E3A17B7A-DA6C-E2DB-4413-4A46370629F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50203" y="5759819"/>
            <a:ext cx="314035" cy="314035"/>
          </a:xfrm>
          <a:prstGeom prst="rect">
            <a:avLst/>
          </a:prstGeom>
        </p:spPr>
      </p:pic>
      <p:sp>
        <p:nvSpPr>
          <p:cNvPr id="9" name="Textfeld 8">
            <a:hlinkClick r:id="rId5"/>
            <a:extLst>
              <a:ext uri="{FF2B5EF4-FFF2-40B4-BE49-F238E27FC236}">
                <a16:creationId xmlns:a16="http://schemas.microsoft.com/office/drawing/2014/main" id="{29A6E445-A9CD-C02C-B037-EF7C535D56E8}"/>
              </a:ext>
            </a:extLst>
          </p:cNvPr>
          <p:cNvSpPr txBox="1"/>
          <p:nvPr/>
        </p:nvSpPr>
        <p:spPr>
          <a:xfrm>
            <a:off x="3509817" y="2730501"/>
            <a:ext cx="5172364" cy="572655"/>
          </a:xfrm>
          <a:prstGeom prst="rect">
            <a:avLst/>
          </a:prstGeom>
          <a:noFill/>
        </p:spPr>
        <p:txBody>
          <a:bodyPr wrap="square" lIns="0" tIns="0" rIns="0" bIns="0" rtlCol="0">
            <a:noAutofit/>
          </a:bodyPr>
          <a:lstStyle/>
          <a:p>
            <a:pPr algn="l">
              <a:buClr>
                <a:schemeClr val="tx2"/>
              </a:buClr>
              <a:buSzPct val="100000"/>
            </a:pPr>
            <a:endParaRPr lang="de-DE" sz="1600" dirty="0">
              <a:solidFill>
                <a:schemeClr val="tx2"/>
              </a:solidFill>
              <a:latin typeface="Arial" panose="020B0604020202020204" pitchFamily="34" charset="0"/>
              <a:cs typeface="Arial" panose="020B0604020202020204" pitchFamily="34" charset="0"/>
            </a:endParaRPr>
          </a:p>
        </p:txBody>
      </p:sp>
      <p:pic>
        <p:nvPicPr>
          <p:cNvPr id="11" name="Grafik 10" descr="Cursor Silhouette">
            <a:extLst>
              <a:ext uri="{FF2B5EF4-FFF2-40B4-BE49-F238E27FC236}">
                <a16:creationId xmlns:a16="http://schemas.microsoft.com/office/drawing/2014/main" id="{496E4322-07E5-5456-D662-671CB7397F9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41855" y="3126509"/>
            <a:ext cx="595745" cy="595745"/>
          </a:xfrm>
          <a:prstGeom prst="rect">
            <a:avLst/>
          </a:prstGeom>
        </p:spPr>
      </p:pic>
      <p:sp>
        <p:nvSpPr>
          <p:cNvPr id="10" name="Ellipse 9">
            <a:extLst>
              <a:ext uri="{FF2B5EF4-FFF2-40B4-BE49-F238E27FC236}">
                <a16:creationId xmlns:a16="http://schemas.microsoft.com/office/drawing/2014/main" id="{D1BF5DD8-4AE5-5C04-2CD7-3F0C44A8DFBF}"/>
              </a:ext>
            </a:extLst>
          </p:cNvPr>
          <p:cNvSpPr/>
          <p:nvPr/>
        </p:nvSpPr>
        <p:spPr>
          <a:xfrm>
            <a:off x="10538763" y="5157528"/>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2" name="Grafik 11" descr="Chat Silhouette">
            <a:extLst>
              <a:ext uri="{FF2B5EF4-FFF2-40B4-BE49-F238E27FC236}">
                <a16:creationId xmlns:a16="http://schemas.microsoft.com/office/drawing/2014/main" id="{C38A3783-8EE6-9A35-81B8-DC259F5D546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41797" y="5325009"/>
            <a:ext cx="914400" cy="914400"/>
          </a:xfrm>
          <a:prstGeom prst="rect">
            <a:avLst/>
          </a:prstGeom>
        </p:spPr>
      </p:pic>
      <p:pic>
        <p:nvPicPr>
          <p:cNvPr id="13" name="Bild 4">
            <a:hlinkClick r:id="rId8" tgtFrame="_blank"/>
            <a:extLst>
              <a:ext uri="{FF2B5EF4-FFF2-40B4-BE49-F238E27FC236}">
                <a16:creationId xmlns:a16="http://schemas.microsoft.com/office/drawing/2014/main" id="{65375A2C-9848-9F3D-F048-A67C6792D3EE}"/>
              </a:ext>
            </a:extLst>
          </p:cNvPr>
          <p:cNvPicPr>
            <a:picLocks noChangeAspect="1"/>
          </p:cNvPicPr>
          <p:nvPr/>
        </p:nvPicPr>
        <p:blipFill>
          <a:blip r:embed="rId9" cstate="print">
            <a:lum bright="70000" contrast="-70000"/>
            <a:extLst>
              <a:ext uri="{28A0092B-C50C-407E-A947-70E740481C1C}">
                <a14:useLocalDpi xmlns:a14="http://schemas.microsoft.com/office/drawing/2010/main" val="0"/>
              </a:ext>
            </a:extLst>
          </a:blip>
          <a:srcRect/>
          <a:stretch>
            <a:fillRect/>
          </a:stretch>
        </p:blipFill>
        <p:spPr bwMode="auto">
          <a:xfrm>
            <a:off x="4228220" y="3368341"/>
            <a:ext cx="672465" cy="672465"/>
          </a:xfrm>
          <a:prstGeom prst="rect">
            <a:avLst/>
          </a:prstGeom>
          <a:noFill/>
          <a:ln>
            <a:noFill/>
          </a:ln>
        </p:spPr>
      </p:pic>
      <p:pic>
        <p:nvPicPr>
          <p:cNvPr id="14" name="Grafik 2">
            <a:hlinkClick r:id="rId10"/>
            <a:extLst>
              <a:ext uri="{FF2B5EF4-FFF2-40B4-BE49-F238E27FC236}">
                <a16:creationId xmlns:a16="http://schemas.microsoft.com/office/drawing/2014/main" id="{4F733835-2953-8DB7-6649-4CF79E5BE54D}"/>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368558" y="3480805"/>
            <a:ext cx="538701" cy="48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14">
            <a:hlinkClick r:id="rId12"/>
            <a:extLst>
              <a:ext uri="{FF2B5EF4-FFF2-40B4-BE49-F238E27FC236}">
                <a16:creationId xmlns:a16="http://schemas.microsoft.com/office/drawing/2014/main" id="{DBB9819A-61E3-D9E6-C95F-4897D7C362B3}"/>
              </a:ext>
            </a:extLst>
          </p:cNvPr>
          <p:cNvPicPr>
            <a:picLocks noChangeAspect="1"/>
          </p:cNvPicPr>
          <p:nvPr/>
        </p:nvPicPr>
        <p:blipFill>
          <a:blip r:embed="rId13"/>
          <a:stretch>
            <a:fillRect/>
          </a:stretch>
        </p:blipFill>
        <p:spPr>
          <a:xfrm>
            <a:off x="6329937" y="3424381"/>
            <a:ext cx="560387" cy="560387"/>
          </a:xfrm>
          <a:prstGeom prst="roundRect">
            <a:avLst/>
          </a:prstGeom>
        </p:spPr>
      </p:pic>
      <p:pic>
        <p:nvPicPr>
          <p:cNvPr id="16" name="Grafik 4">
            <a:hlinkClick r:id="rId14"/>
            <a:extLst>
              <a:ext uri="{FF2B5EF4-FFF2-40B4-BE49-F238E27FC236}">
                <a16:creationId xmlns:a16="http://schemas.microsoft.com/office/drawing/2014/main" id="{CED79E3A-7F3D-0BCE-783E-043B7180BD23}"/>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58197" y="3506216"/>
            <a:ext cx="623919" cy="39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0319158"/>
      </p:ext>
    </p:extLst>
  </p:cSld>
  <p:clrMapOvr>
    <a:masterClrMapping/>
  </p:clrMapOvr>
</p:sld>
</file>

<file path=ppt/theme/theme1.xml><?xml version="1.0" encoding="utf-8"?>
<a:theme xmlns:a="http://schemas.openxmlformats.org/drawingml/2006/main" name="Mediverbund Master 2024">
  <a:themeElements>
    <a:clrScheme name="Mediverband">
      <a:dk1>
        <a:srgbClr val="000000"/>
      </a:dk1>
      <a:lt1>
        <a:srgbClr val="FFFFFF"/>
      </a:lt1>
      <a:dk2>
        <a:srgbClr val="1C2F5B"/>
      </a:dk2>
      <a:lt2>
        <a:srgbClr val="FEF7ED"/>
      </a:lt2>
      <a:accent1>
        <a:srgbClr val="E5223C"/>
      </a:accent1>
      <a:accent2>
        <a:srgbClr val="F39200"/>
      </a:accent2>
      <a:accent3>
        <a:srgbClr val="40C0F0"/>
      </a:accent3>
      <a:accent4>
        <a:srgbClr val="00A698"/>
      </a:accent4>
      <a:accent5>
        <a:srgbClr val="BBCF20"/>
      </a:accent5>
      <a:accent6>
        <a:srgbClr val="F18B82"/>
      </a:accent6>
      <a:hlink>
        <a:srgbClr val="00A698"/>
      </a:hlink>
      <a:folHlink>
        <a:srgbClr val="EB6408"/>
      </a:folHlink>
    </a:clrScheme>
    <a:fontScheme name="Mediverb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18B82"/>
        </a:solidFill>
        <a:ln>
          <a:noFill/>
        </a:ln>
      </a:spPr>
      <a:bodyPr lIns="72000" tIns="72000" rIns="72000" bIns="72000" rtlCol="0" anchor="ctr"/>
      <a:lstStyle>
        <a:defPPr algn="ctr">
          <a:spcAft>
            <a:spcPts val="600"/>
          </a:spcAft>
          <a:defRPr sz="1600"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cap="rnd">
          <a:solidFill>
            <a:schemeClr val="tx2"/>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buClr>
            <a:schemeClr val="tx2"/>
          </a:buClr>
          <a:buSzPct val="100000"/>
          <a:defRPr sz="1600" dirty="0">
            <a:solidFill>
              <a:schemeClr val="tx2"/>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äsentation2" id="{A5529AB4-D816-4AEF-A73E-C76A87F81110}" vid="{B55AEA92-A73D-44AD-B8FD-F108D7045D9C}"/>
    </a:ext>
  </a:extLst>
</a:theme>
</file>

<file path=ppt/theme/theme2.xml><?xml version="1.0" encoding="utf-8"?>
<a:theme xmlns:a="http://schemas.openxmlformats.org/drawingml/2006/main" name="Office">
  <a:themeElements>
    <a:clrScheme name="Mediverband">
      <a:dk1>
        <a:srgbClr val="000000"/>
      </a:dk1>
      <a:lt1>
        <a:srgbClr val="FFFFFF"/>
      </a:lt1>
      <a:dk2>
        <a:srgbClr val="1C2F5B"/>
      </a:dk2>
      <a:lt2>
        <a:srgbClr val="FEF7ED"/>
      </a:lt2>
      <a:accent1>
        <a:srgbClr val="E5223C"/>
      </a:accent1>
      <a:accent2>
        <a:srgbClr val="F39200"/>
      </a:accent2>
      <a:accent3>
        <a:srgbClr val="40C0F0"/>
      </a:accent3>
      <a:accent4>
        <a:srgbClr val="00A698"/>
      </a:accent4>
      <a:accent5>
        <a:srgbClr val="BBCF20"/>
      </a:accent5>
      <a:accent6>
        <a:srgbClr val="F18B82"/>
      </a:accent6>
      <a:hlink>
        <a:srgbClr val="00A698"/>
      </a:hlink>
      <a:folHlink>
        <a:srgbClr val="EB6408"/>
      </a:folHlink>
    </a:clrScheme>
    <a:fontScheme name="Mediverb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a:themeElements>
    <a:clrScheme name="Mediverband">
      <a:dk1>
        <a:srgbClr val="000000"/>
      </a:dk1>
      <a:lt1>
        <a:srgbClr val="FFFFFF"/>
      </a:lt1>
      <a:dk2>
        <a:srgbClr val="1C2F5B"/>
      </a:dk2>
      <a:lt2>
        <a:srgbClr val="FEF7ED"/>
      </a:lt2>
      <a:accent1>
        <a:srgbClr val="E5223C"/>
      </a:accent1>
      <a:accent2>
        <a:srgbClr val="F39200"/>
      </a:accent2>
      <a:accent3>
        <a:srgbClr val="40C0F0"/>
      </a:accent3>
      <a:accent4>
        <a:srgbClr val="00A698"/>
      </a:accent4>
      <a:accent5>
        <a:srgbClr val="BBCF20"/>
      </a:accent5>
      <a:accent6>
        <a:srgbClr val="F18B82"/>
      </a:accent6>
      <a:hlink>
        <a:srgbClr val="00A698"/>
      </a:hlink>
      <a:folHlink>
        <a:srgbClr val="EB6408"/>
      </a:folHlink>
    </a:clrScheme>
    <a:fontScheme name="Mediverb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250303_MediVorlage_Musterpraesentation</Template>
  <TotalTime>0</TotalTime>
  <Words>4997</Words>
  <Application>Microsoft Office PowerPoint</Application>
  <PresentationFormat>Breitbild</PresentationFormat>
  <Paragraphs>1226</Paragraphs>
  <Slides>66</Slides>
  <Notes>1</Notes>
  <HiddenSlides>1</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66</vt:i4>
      </vt:variant>
    </vt:vector>
  </HeadingPairs>
  <TitlesOfParts>
    <vt:vector size="75" baseType="lpstr">
      <vt:lpstr>Arial</vt:lpstr>
      <vt:lpstr>Josefin Sans (TT) Bold</vt:lpstr>
      <vt:lpstr>Josefin Sans (TT) Light</vt:lpstr>
      <vt:lpstr>Josefin Sans Bold</vt:lpstr>
      <vt:lpstr>Josefin Sans Light</vt:lpstr>
      <vt:lpstr>Josefin Sans Medium</vt:lpstr>
      <vt:lpstr>Symbol</vt:lpstr>
      <vt:lpstr>Wingdings</vt:lpstr>
      <vt:lpstr>Mediverbund Master 2024</vt:lpstr>
      <vt:lpstr>Pneumologievertrag nach § 140a SGB V Abrechnungsschulung</vt:lpstr>
      <vt:lpstr>PowerPoint-Präsentation</vt:lpstr>
      <vt:lpstr>PowerPoint-Präsentation</vt:lpstr>
      <vt:lpstr>Vorteile</vt:lpstr>
      <vt:lpstr>Voraussetzungen und Regelungen für Versicherte</vt:lpstr>
      <vt:lpstr>Facharztprogramm AOK BW und Bosch BKK</vt:lpstr>
      <vt:lpstr>Teilnahmestatusprüfung</vt:lpstr>
      <vt:lpstr>Online-Versicherteneinschreibung</vt:lpstr>
      <vt:lpstr>Online-Versicherteneinschreibung</vt:lpstr>
      <vt:lpstr>Online-Versicherteneinschreibung</vt:lpstr>
      <vt:lpstr>Online-Versicherteneinschreibung</vt:lpstr>
      <vt:lpstr>PowerPoint-Präsentation</vt:lpstr>
      <vt:lpstr>Sofortabrechnung nach Einschreibung (SANE)</vt:lpstr>
      <vt:lpstr>Sofortabrechnung nach Einschreibung (SANE)</vt:lpstr>
      <vt:lpstr>Praxisablauf</vt:lpstr>
      <vt:lpstr>Ablehnung von SANE-Fällen</vt:lpstr>
      <vt:lpstr>PowerPoint-Präsentation</vt:lpstr>
      <vt:lpstr>Wichtige Dokumente für die Abrechnung</vt:lpstr>
      <vt:lpstr>Gesamtziffernkranz (GZK)  (Auszug)</vt:lpstr>
      <vt:lpstr>Gesamtziffernkranz (GZK)</vt:lpstr>
      <vt:lpstr>Laborleistungen und GZK</vt:lpstr>
      <vt:lpstr>Hinweise zum Wirtschaftlichkeitsbonus</vt:lpstr>
      <vt:lpstr>GZK: DMP und Sachkosten</vt:lpstr>
      <vt:lpstr>ICD-Liste (Auszug)</vt:lpstr>
      <vt:lpstr>Honoraranlage (Auszug)</vt:lpstr>
      <vt:lpstr>Abrechnungssystematik</vt:lpstr>
      <vt:lpstr>Definition Arzt-Patienten-Kontakt (APK)</vt:lpstr>
      <vt:lpstr>Vergütungslogik</vt:lpstr>
      <vt:lpstr>Vergütungslogik</vt:lpstr>
      <vt:lpstr>Vergütungslogik</vt:lpstr>
      <vt:lpstr>Pharmaquotenerreichung</vt:lpstr>
      <vt:lpstr>Vergütungslogik</vt:lpstr>
      <vt:lpstr>Vergütungslogik</vt:lpstr>
      <vt:lpstr>Vergütungslogik</vt:lpstr>
      <vt:lpstr>Vergütungslogik</vt:lpstr>
      <vt:lpstr>Vergütungslogik</vt:lpstr>
      <vt:lpstr>Vergütungslogik</vt:lpstr>
      <vt:lpstr>Vergütungslogik</vt:lpstr>
      <vt:lpstr>Vergütungslogik</vt:lpstr>
      <vt:lpstr>Vergütungslogik</vt:lpstr>
      <vt:lpstr>Abrechnungsbeispiele</vt:lpstr>
      <vt:lpstr>Abrechnungsbeispiele</vt:lpstr>
      <vt:lpstr>Abrechnungsbeispiele</vt:lpstr>
      <vt:lpstr>Abrechnungsbeispiele</vt:lpstr>
      <vt:lpstr>PowerPoint-Präsentation</vt:lpstr>
      <vt:lpstr>Abrechnungsprozess</vt:lpstr>
      <vt:lpstr>Empfangsbestätigung der Abrechnungsdaten</vt:lpstr>
      <vt:lpstr>Inhalt des Abrechnungsbriefes</vt:lpstr>
      <vt:lpstr>Inhalt des Abrechnungsbriefes</vt:lpstr>
      <vt:lpstr>Inhalt des Abrechnungsbriefes</vt:lpstr>
      <vt:lpstr>Elektronisches Korrekturverfahren</vt:lpstr>
      <vt:lpstr>Regelwerksprüfung der KV</vt:lpstr>
      <vt:lpstr>Auszahlungsprozess</vt:lpstr>
      <vt:lpstr>Abrechnungsprüfung</vt:lpstr>
      <vt:lpstr>Abrechnungsprüfung</vt:lpstr>
      <vt:lpstr>Abrechnungsprüfung</vt:lpstr>
      <vt:lpstr>Ziffernerfassung in der Software</vt:lpstr>
      <vt:lpstr>Kalender mit wichtigen Abrechnungsterminen</vt:lpstr>
      <vt:lpstr>PowerPoint-Präsentation</vt:lpstr>
      <vt:lpstr>www.medi-verbund.de</vt:lpstr>
      <vt:lpstr>www.medi-arztportal.de</vt:lpstr>
      <vt:lpstr>www.medi-arztsuche.de</vt:lpstr>
      <vt:lpstr>www.medi-arztsuche.de</vt:lpstr>
      <vt:lpstr>PowerPoint-Präsentation</vt:lpstr>
      <vt:lpstr>Förderung von Stipendien zum Physician Assistant  -  AOK BW</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Hannah Marie Wehrle</dc:creator>
  <cp:lastModifiedBy>Serbezi, Chrisoula</cp:lastModifiedBy>
  <cp:revision>13</cp:revision>
  <dcterms:created xsi:type="dcterms:W3CDTF">2025-09-12T09:28:07Z</dcterms:created>
  <dcterms:modified xsi:type="dcterms:W3CDTF">2026-10-02T12:22:26Z</dcterms:modified>
</cp:coreProperties>
</file>