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E"/>
    <a:srgbClr val="E21D3B"/>
    <a:srgbClr val="F5821F"/>
    <a:srgbClr val="B2D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77"/>
  </p:normalViewPr>
  <p:slideViewPr>
    <p:cSldViewPr snapToGrid="0">
      <p:cViewPr varScale="1">
        <p:scale>
          <a:sx n="108" d="100"/>
          <a:sy n="108" d="100"/>
        </p:scale>
        <p:origin x="2022" y="108"/>
      </p:cViewPr>
      <p:guideLst>
        <p:guide orient="horz" pos="618"/>
        <p:guide orient="horz" pos="2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E3FB-D7D6-42FB-8546-1525205C473A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68CB-0836-4382-B50D-56EF25E82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7727" y="1474252"/>
            <a:ext cx="3928546" cy="392854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72573"/>
            <a:ext cx="6858000" cy="934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135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43122" y="635635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15.11.2018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61285" y="6356351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2010EF-1A08-4AB6-843C-ED3D95798E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43122" y="451253"/>
            <a:ext cx="6317434" cy="52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343123" y="1159933"/>
            <a:ext cx="8475562" cy="501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885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15.11.2018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2010EF-1A08-4AB6-843C-ED3D95798E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343122" y="451253"/>
            <a:ext cx="6317434" cy="52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433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15.11.2018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2010EF-1A08-4AB6-843C-ED3D95798E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15.11.2018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2010EF-1A08-4AB6-843C-ED3D95798E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29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3122" y="1238396"/>
            <a:ext cx="4169611" cy="4910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7033" y="1238396"/>
            <a:ext cx="4202218" cy="4910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15.11.2018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2010EF-1A08-4AB6-843C-ED3D95798E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43122" y="451253"/>
            <a:ext cx="6317434" cy="52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919" y="2905125"/>
            <a:ext cx="1080516" cy="1080516"/>
          </a:xfrm>
          <a:prstGeom prst="rect">
            <a:avLst/>
          </a:prstGeom>
        </p:spPr>
      </p:pic>
      <p:sp>
        <p:nvSpPr>
          <p:cNvPr id="7" name="object 2"/>
          <p:cNvSpPr txBox="1"/>
          <p:nvPr userDrawn="1"/>
        </p:nvSpPr>
        <p:spPr>
          <a:xfrm>
            <a:off x="2686227" y="4184944"/>
            <a:ext cx="3771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0305E"/>
                </a:solidFill>
                <a:latin typeface="Arial"/>
                <a:cs typeface="Arial"/>
              </a:rPr>
              <a:t>Vielen </a:t>
            </a:r>
            <a:r>
              <a:rPr sz="2500" b="1" spc="-5" dirty="0">
                <a:solidFill>
                  <a:srgbClr val="00305E"/>
                </a:solidFill>
                <a:latin typeface="Arial"/>
                <a:cs typeface="Arial"/>
              </a:rPr>
              <a:t>Dank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b="1" spc="-5" dirty="0">
                <a:solidFill>
                  <a:srgbClr val="00305E"/>
                </a:solidFill>
                <a:latin typeface="Arial"/>
                <a:cs typeface="Arial"/>
              </a:rPr>
              <a:t>für </a:t>
            </a:r>
            <a:r>
              <a:rPr sz="2500" b="1" dirty="0">
                <a:solidFill>
                  <a:srgbClr val="00305E"/>
                </a:solidFill>
                <a:latin typeface="Arial"/>
                <a:cs typeface="Arial"/>
              </a:rPr>
              <a:t>Ihre</a:t>
            </a:r>
            <a:r>
              <a:rPr sz="2500" b="1" spc="-180" dirty="0">
                <a:solidFill>
                  <a:srgbClr val="00305E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0305E"/>
                </a:solidFill>
                <a:latin typeface="Arial"/>
                <a:cs typeface="Arial"/>
              </a:rPr>
              <a:t>Aufmerksamkeit!</a:t>
            </a: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5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312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15.11.2018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718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2010EF-1A08-4AB6-843C-ED3D95798E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k object 16"/>
          <p:cNvSpPr/>
          <p:nvPr userDrawn="1"/>
        </p:nvSpPr>
        <p:spPr>
          <a:xfrm>
            <a:off x="-2" y="6673577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80340"/>
                </a:moveTo>
                <a:lnTo>
                  <a:pt x="9144000" y="180340"/>
                </a:lnTo>
                <a:lnTo>
                  <a:pt x="9144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E21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7"/>
          <p:cNvSpPr/>
          <p:nvPr userDrawn="1"/>
        </p:nvSpPr>
        <p:spPr>
          <a:xfrm>
            <a:off x="0" y="180555"/>
            <a:ext cx="180340" cy="6515100"/>
          </a:xfrm>
          <a:custGeom>
            <a:avLst/>
            <a:gdLst/>
            <a:ahLst/>
            <a:cxnLst/>
            <a:rect l="l" t="t" r="r" b="b"/>
            <a:pathLst>
              <a:path w="180340" h="6515100">
                <a:moveTo>
                  <a:pt x="0" y="6515100"/>
                </a:moveTo>
                <a:lnTo>
                  <a:pt x="179997" y="6515100"/>
                </a:lnTo>
                <a:lnTo>
                  <a:pt x="179997" y="0"/>
                </a:lnTo>
                <a:lnTo>
                  <a:pt x="0" y="0"/>
                </a:lnTo>
                <a:lnTo>
                  <a:pt x="0" y="6515100"/>
                </a:lnTo>
                <a:close/>
              </a:path>
            </a:pathLst>
          </a:custGeom>
          <a:solidFill>
            <a:srgbClr val="E21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8"/>
          <p:cNvSpPr/>
          <p:nvPr userDrawn="1"/>
        </p:nvSpPr>
        <p:spPr>
          <a:xfrm>
            <a:off x="0" y="215"/>
            <a:ext cx="9144000" cy="18034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80339"/>
                </a:moveTo>
                <a:lnTo>
                  <a:pt x="9144000" y="180339"/>
                </a:lnTo>
                <a:lnTo>
                  <a:pt x="91440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E21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9"/>
          <p:cNvSpPr/>
          <p:nvPr userDrawn="1"/>
        </p:nvSpPr>
        <p:spPr>
          <a:xfrm>
            <a:off x="8964003" y="179996"/>
            <a:ext cx="180340" cy="6516370"/>
          </a:xfrm>
          <a:custGeom>
            <a:avLst/>
            <a:gdLst/>
            <a:ahLst/>
            <a:cxnLst/>
            <a:rect l="l" t="t" r="r" b="b"/>
            <a:pathLst>
              <a:path w="180340" h="6516370">
                <a:moveTo>
                  <a:pt x="179997" y="0"/>
                </a:moveTo>
                <a:lnTo>
                  <a:pt x="0" y="0"/>
                </a:lnTo>
                <a:lnTo>
                  <a:pt x="0" y="6516001"/>
                </a:lnTo>
                <a:lnTo>
                  <a:pt x="179997" y="6516001"/>
                </a:lnTo>
                <a:lnTo>
                  <a:pt x="179997" y="0"/>
                </a:lnTo>
                <a:close/>
              </a:path>
            </a:pathLst>
          </a:custGeom>
          <a:solidFill>
            <a:srgbClr val="E21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43122" y="451253"/>
            <a:ext cx="6317434" cy="52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"/>
          </p:nvPr>
        </p:nvSpPr>
        <p:spPr>
          <a:xfrm>
            <a:off x="343123" y="1159933"/>
            <a:ext cx="8486128" cy="501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71" y="431407"/>
            <a:ext cx="2079120" cy="5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1" r:id="rId5"/>
    <p:sldLayoutId id="2147483652" r:id="rId6"/>
    <p:sldLayoutId id="2147483660" r:id="rId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30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Clr>
          <a:srgbClr val="E21D3B"/>
        </a:buClr>
        <a:buFont typeface="Wingdings" panose="05000000000000000000" pitchFamily="2" charset="2"/>
        <a:buChar char="Ø"/>
        <a:defRPr sz="20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280988" algn="l" defTabSz="685800" rtl="0" eaLnBrk="1" latinLnBrk="0" hangingPunct="1">
        <a:lnSpc>
          <a:spcPct val="90000"/>
        </a:lnSpc>
        <a:spcBef>
          <a:spcPts val="375"/>
        </a:spcBef>
        <a:buClr>
          <a:srgbClr val="E21D3B"/>
        </a:buClr>
        <a:buFont typeface="Wingdings" panose="05000000000000000000" pitchFamily="2" charset="2"/>
        <a:buChar char="§"/>
        <a:defRPr sz="18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84250" indent="-263525" algn="l" defTabSz="685800" rtl="0" eaLnBrk="1" latinLnBrk="0" hangingPunct="1">
        <a:lnSpc>
          <a:spcPct val="90000"/>
        </a:lnSpc>
        <a:spcBef>
          <a:spcPts val="375"/>
        </a:spcBef>
        <a:buClr>
          <a:srgbClr val="E21D3B"/>
        </a:buClr>
        <a:buFont typeface="Arial" panose="020B0604020202020204" pitchFamily="34" charset="0"/>
        <a:buChar char="•"/>
        <a:defRPr sz="16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44613" indent="-271463" algn="l" defTabSz="685800" rtl="0" eaLnBrk="1" latinLnBrk="0" hangingPunct="1">
        <a:lnSpc>
          <a:spcPct val="90000"/>
        </a:lnSpc>
        <a:spcBef>
          <a:spcPts val="375"/>
        </a:spcBef>
        <a:buClr>
          <a:srgbClr val="E21D3B"/>
        </a:buClr>
        <a:buFont typeface="Symbol" panose="05050102010706020507" pitchFamily="18" charset="2"/>
        <a:buChar char="-"/>
        <a:defRPr sz="14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4975" indent="-271463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35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Programme zur </a:t>
            </a:r>
          </a:p>
          <a:p>
            <a:r>
              <a:rPr lang="de-DE" dirty="0"/>
              <a:t>Bundestagswahl 2021 </a:t>
            </a:r>
          </a:p>
        </p:txBody>
      </p:sp>
    </p:spTree>
    <p:extLst>
      <p:ext uri="{BB962C8B-B14F-4D97-AF65-F5344CB8AC3E}">
        <p14:creationId xmlns:p14="http://schemas.microsoft.com/office/powerpoint/2010/main" val="19006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414299"/>
            <a:ext cx="80795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Ärzte tauchen nicht auf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Gesundheitszentren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Gesundheit soll man kein Geld verdienen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Stärkung des ÖGD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Stärkung der nicht ärztlichen Berufe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Bürgerversicherung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der Bedarfsplanung (Barrierefreiheit)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Sitze für Psychotherapeuten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E37F57-913C-423D-814E-B377117D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2" y="403518"/>
            <a:ext cx="3958542" cy="7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674674"/>
            <a:ext cx="8079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Neuordnung der Rollenverteilung zwischen ambulantem und stationärem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Sektor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Finanzierung der Kinder und Jugendmedizin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Bessere integrierte Notfallversorgung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7AE2D6-05A4-4324-B82E-9A315E52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3" y="382280"/>
            <a:ext cx="1138049" cy="10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674674"/>
            <a:ext cx="8079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der gesamten Gesundheitsausgaben für den ÖGD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 Abrechnungssystematik ambulant stationär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Ausweitung der elektronischen Patientenakte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1C2FB5-6F6E-410A-A851-B65DB775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2" y="412045"/>
            <a:ext cx="1577993" cy="9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7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674674"/>
            <a:ext cx="8485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„Wir wollen die Möglichkeit prüfen, Kaufpreise für Arztpraxen / Arztsitze zu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begrenzen“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Sechs Wochen Freistellung bei vollem, arbeitgeberfinanziertem Lohnausgleich beim ersten Auftreten eines familiären Pflegefalls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Zuzahlung für Arzneimittel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nicht verschreibungspflichtige Medikamente sollen vollständig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übernommen werden, wenn sie wirksam sind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4C3942-724B-4150-B39F-209C103D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2" y="498093"/>
            <a:ext cx="2572403" cy="6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460600"/>
            <a:ext cx="82928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 des Gesundheitssystems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Bürgerversicherung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Legalisierung von Drogen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„Digitale Gesundheit 2025“ und weiter „Digitale Gesundheit 2030“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Bürokratieabbau (welcher?)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„Alle Bürgerinnen und Bürger sollen einen digitalen, wohnortnahen und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möglichst barrierefreien Zugang zum Beispiel zu Haus- und Fachärzten       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haben“ (Was soll geschehen?)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„Die Kompetenzen der Heil- und Hilfsmittelerbringer wollen wir stärker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nutzen“ (Substitution?)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 psychotherapeutisches Angebot für Kinder und Jugendliche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E8161A-2748-4F0A-B73E-DA2B60BA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2" y="416741"/>
            <a:ext cx="1709198" cy="6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460600"/>
            <a:ext cx="82928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„Der Freie Beruf ist das Fundament einer liberalen Gesundheitsversorgung“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„Wir lassen uns weiter vom Grundsatz „ambulant vor stationär“ leiten“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Budgetierung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Gesundheitswesen digitalisieren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Versorgungssicherheit mit Arzneimitteln gewährleisten (Herstellung von</a:t>
            </a:r>
          </a:p>
          <a:p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Arzneimitteln nach Deutschland oder in die EU verlagern)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Bürgerversicherung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Gesundheitswesen entbürokratisieren („Bepreisung“)</a:t>
            </a:r>
          </a:p>
          <a:p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Notfallversorgungsstrukturen bedarfsgerechter gestalten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Kassensitze für Psychotherapeuten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301136-548B-42D8-87EB-97555F3AE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2" y="381231"/>
            <a:ext cx="1574157" cy="8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5C4B0-D22D-4DB3-A1A4-85DC2087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10EF-1A08-4AB6-843C-ED3D95798E7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1B9374-B67D-4B51-876D-C571CA7AF3AF}"/>
              </a:ext>
            </a:extLst>
          </p:cNvPr>
          <p:cNvSpPr/>
          <p:nvPr/>
        </p:nvSpPr>
        <p:spPr>
          <a:xfrm>
            <a:off x="454882" y="1460600"/>
            <a:ext cx="829287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 an den </a:t>
            </a:r>
            <a:r>
              <a:rPr lang="de-DE" sz="1600" dirty="0" err="1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Coronamaßnahmen</a:t>
            </a: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Nähe zu Querdenkern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Maskenpflicht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Parlamentarischer Untersuchungsausschuss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Beendigung der Budgetierung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Bonussystem für Beitragszahler, „das notwendige Arztkontakte nicht</a:t>
            </a:r>
          </a:p>
          <a:p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verhindert, aber von leichtfertigen Besuchen abhält“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Medizinische Versorgung auf dem 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Abbau von Hürden bei der Anstellung von ärztlichem Personal</a:t>
            </a:r>
          </a:p>
          <a:p>
            <a:pPr lvl="1"/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Landarztquote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Konsequente Wahrnehmung des Sicherstellungsauftrages durch die KVen</a:t>
            </a:r>
          </a:p>
          <a:p>
            <a:endParaRPr lang="de-DE" sz="1600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Versorgungssicherheit mit Arzneimitteln gewährleisten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FD347A-BD47-4FEB-9A04-F9F70F4D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2" y="360521"/>
            <a:ext cx="1739678" cy="7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Bildschirmpräsentation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Luiz Wagner</dc:creator>
  <cp:lastModifiedBy>Petra Winser</cp:lastModifiedBy>
  <cp:revision>48</cp:revision>
  <dcterms:created xsi:type="dcterms:W3CDTF">2018-11-15T08:10:33Z</dcterms:created>
  <dcterms:modified xsi:type="dcterms:W3CDTF">2021-09-01T13:44:44Z</dcterms:modified>
</cp:coreProperties>
</file>